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90"/>
  </p:handoutMasterIdLst>
  <p:sldIdLst>
    <p:sldId id="2257" r:id="rId3"/>
    <p:sldId id="2258" r:id="rId5"/>
    <p:sldId id="2259" r:id="rId6"/>
    <p:sldId id="2260" r:id="rId7"/>
    <p:sldId id="2261" r:id="rId8"/>
    <p:sldId id="2160" r:id="rId9"/>
    <p:sldId id="2161" r:id="rId10"/>
    <p:sldId id="2162" r:id="rId11"/>
    <p:sldId id="2163" r:id="rId12"/>
    <p:sldId id="2164" r:id="rId13"/>
    <p:sldId id="666" r:id="rId14"/>
    <p:sldId id="1071" r:id="rId15"/>
    <p:sldId id="665" r:id="rId16"/>
    <p:sldId id="2180" r:id="rId17"/>
    <p:sldId id="2181" r:id="rId18"/>
    <p:sldId id="2182" r:id="rId19"/>
    <p:sldId id="2183" r:id="rId20"/>
    <p:sldId id="2184" r:id="rId21"/>
    <p:sldId id="897" r:id="rId22"/>
    <p:sldId id="2185" r:id="rId23"/>
    <p:sldId id="2186" r:id="rId24"/>
    <p:sldId id="2187" r:id="rId25"/>
    <p:sldId id="2188" r:id="rId26"/>
    <p:sldId id="2189" r:id="rId27"/>
    <p:sldId id="2190" r:id="rId28"/>
    <p:sldId id="2191" r:id="rId29"/>
    <p:sldId id="2192" r:id="rId30"/>
    <p:sldId id="2193" r:id="rId31"/>
    <p:sldId id="2195" r:id="rId32"/>
    <p:sldId id="2194" r:id="rId33"/>
    <p:sldId id="2196" r:id="rId34"/>
    <p:sldId id="2197" r:id="rId35"/>
    <p:sldId id="2200" r:id="rId36"/>
    <p:sldId id="2198" r:id="rId37"/>
    <p:sldId id="2201" r:id="rId38"/>
    <p:sldId id="2204" r:id="rId39"/>
    <p:sldId id="2202" r:id="rId40"/>
    <p:sldId id="2203" r:id="rId41"/>
    <p:sldId id="2205" r:id="rId42"/>
    <p:sldId id="2207" r:id="rId43"/>
    <p:sldId id="2206" r:id="rId44"/>
    <p:sldId id="2208" r:id="rId45"/>
    <p:sldId id="2209" r:id="rId46"/>
    <p:sldId id="2213" r:id="rId47"/>
    <p:sldId id="2343" r:id="rId48"/>
    <p:sldId id="2214" r:id="rId49"/>
    <p:sldId id="2215" r:id="rId50"/>
    <p:sldId id="2216" r:id="rId51"/>
    <p:sldId id="2217" r:id="rId52"/>
    <p:sldId id="2218" r:id="rId53"/>
    <p:sldId id="2219" r:id="rId54"/>
    <p:sldId id="2221" r:id="rId55"/>
    <p:sldId id="2220" r:id="rId56"/>
    <p:sldId id="1078" r:id="rId57"/>
    <p:sldId id="2222" r:id="rId58"/>
    <p:sldId id="2223" r:id="rId59"/>
    <p:sldId id="2224" r:id="rId60"/>
    <p:sldId id="2225" r:id="rId61"/>
    <p:sldId id="2226" r:id="rId62"/>
    <p:sldId id="2227" r:id="rId63"/>
    <p:sldId id="2228" r:id="rId64"/>
    <p:sldId id="2229" r:id="rId65"/>
    <p:sldId id="1086" r:id="rId66"/>
    <p:sldId id="1087" r:id="rId67"/>
    <p:sldId id="1088" r:id="rId68"/>
    <p:sldId id="1089" r:id="rId69"/>
    <p:sldId id="1090" r:id="rId70"/>
    <p:sldId id="1091" r:id="rId71"/>
    <p:sldId id="1093" r:id="rId72"/>
    <p:sldId id="1094" r:id="rId73"/>
    <p:sldId id="1095" r:id="rId74"/>
    <p:sldId id="1096" r:id="rId75"/>
    <p:sldId id="1097" r:id="rId76"/>
    <p:sldId id="1098" r:id="rId77"/>
    <p:sldId id="1099" r:id="rId78"/>
    <p:sldId id="654" r:id="rId79"/>
    <p:sldId id="655" r:id="rId80"/>
    <p:sldId id="656" r:id="rId81"/>
    <p:sldId id="657" r:id="rId82"/>
    <p:sldId id="658" r:id="rId83"/>
    <p:sldId id="659" r:id="rId84"/>
    <p:sldId id="660" r:id="rId85"/>
    <p:sldId id="661" r:id="rId86"/>
    <p:sldId id="662" r:id="rId87"/>
    <p:sldId id="663" r:id="rId88"/>
    <p:sldId id="2158" r:id="rId89"/>
  </p:sldIdLst>
  <p:sldSz cx="12192000" cy="6858000"/>
  <p:notesSz cx="6858000" cy="9144000"/>
  <p:custDataLst>
    <p:tags r:id="rId9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sh"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984378"/>
    <a:srgbClr val="FFFFFF"/>
    <a:srgbClr val="54C3F4"/>
    <a:srgbClr val="22304B"/>
    <a:srgbClr val="C77FAC"/>
    <a:srgbClr val="0062AC"/>
    <a:srgbClr val="ED6C00"/>
    <a:srgbClr val="E2287E"/>
    <a:srgbClr val="2CA738"/>
    <a:srgbClr val="5A28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2" autoAdjust="0"/>
    <p:restoredTop sz="94880" autoAdjust="0"/>
  </p:normalViewPr>
  <p:slideViewPr>
    <p:cSldViewPr snapToGrid="0">
      <p:cViewPr>
        <p:scale>
          <a:sx n="85" d="100"/>
          <a:sy n="85" d="100"/>
        </p:scale>
        <p:origin x="36" y="318"/>
      </p:cViewPr>
      <p:guideLst/>
    </p:cSldViewPr>
  </p:slideViewPr>
  <p:outlineViewPr>
    <p:cViewPr>
      <p:scale>
        <a:sx n="33" d="100"/>
        <a:sy n="33" d="100"/>
      </p:scale>
      <p:origin x="0" y="-11914"/>
    </p:cViewPr>
  </p:outlin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95" Type="http://schemas.openxmlformats.org/officeDocument/2006/relationships/tags" Target="tags/tag70.xml"/><Relationship Id="rId94" Type="http://schemas.openxmlformats.org/officeDocument/2006/relationships/commentAuthors" Target="commentAuthors.xml"/><Relationship Id="rId93" Type="http://schemas.openxmlformats.org/officeDocument/2006/relationships/tableStyles" Target="tableStyles.xml"/><Relationship Id="rId92" Type="http://schemas.openxmlformats.org/officeDocument/2006/relationships/viewProps" Target="viewProps.xml"/><Relationship Id="rId91" Type="http://schemas.openxmlformats.org/officeDocument/2006/relationships/presProps" Target="presProps.xml"/><Relationship Id="rId90" Type="http://schemas.openxmlformats.org/officeDocument/2006/relationships/handoutMaster" Target="handoutMasters/handoutMaster1.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EE64E-9A2D-4D02-BD46-DFCFC74B5EE4}"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D3604F-F5C7-412C-AE28-FF961BD94C8A}"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100" b="0" i="0" cap="none" spc="0" dirty="0">
              <a:ln w="0"/>
              <a:effectLst>
                <a:outerShdw blurRad="38100" dist="19050" dir="2700000" algn="tl" rotWithShape="0">
                  <a:schemeClr val="dk1">
                    <a:alpha val="40000"/>
                  </a:schemeClr>
                </a:outerShdw>
              </a:effectLst>
            </a:endParaRPr>
          </a:p>
        </p:txBody>
      </p:sp>
      <p:sp>
        <p:nvSpPr>
          <p:cNvPr id="4" name="灯片编号占位符 3"/>
          <p:cNvSpPr>
            <a:spLocks noGrp="1"/>
          </p:cNvSpPr>
          <p:nvPr>
            <p:ph type="sldNum" sz="quarter" idx="10"/>
          </p:nvPr>
        </p:nvSpPr>
        <p:spPr/>
        <p:txBody>
          <a:bodyPr/>
          <a:lstStyle/>
          <a:p>
            <a:fld id="{8ED3604F-F5C7-412C-AE28-FF961BD94C8A}"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A6875F-43A8-4ED5-AEB4-81822FC3459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A6875F-43A8-4ED5-AEB4-81822FC3459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A6875F-43A8-4ED5-AEB4-81822FC3459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A6875F-43A8-4ED5-AEB4-81822FC3459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A6875F-43A8-4ED5-AEB4-81822FC3459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A6875F-43A8-4ED5-AEB4-81822FC3459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A6875F-43A8-4ED5-AEB4-81822FC3459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A6875F-43A8-4ED5-AEB4-81822FC3459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A6875F-43A8-4ED5-AEB4-81822FC3459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A6875F-43A8-4ED5-AEB4-81822FC3459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A6875F-43A8-4ED5-AEB4-81822FC3459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A6875F-43A8-4ED5-AEB4-81822FC3459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A6875F-43A8-4ED5-AEB4-81822FC3459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A6875F-43A8-4ED5-AEB4-81822FC3459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A6875F-43A8-4ED5-AEB4-81822FC3459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A6875F-43A8-4ED5-AEB4-81822FC3459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A6875F-43A8-4ED5-AEB4-81822FC3459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A6875F-43A8-4ED5-AEB4-81822FC3459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A6875F-43A8-4ED5-AEB4-81822FC3459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A6875F-43A8-4ED5-AEB4-81822FC3459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A6875F-43A8-4ED5-AEB4-81822FC3459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A6875F-43A8-4ED5-AEB4-81822FC3459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A6875F-43A8-4ED5-AEB4-81822FC3459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A6875F-43A8-4ED5-AEB4-81822FC3459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1852551"/>
          </a:xfrm>
          <a:solidFill>
            <a:srgbClr val="0062AC"/>
          </a:solidFill>
        </p:spPr>
        <p:txBody>
          <a:bodyPr anchor="ctr"/>
          <a:lstStyle>
            <a:lvl1pPr algn="ctr">
              <a:defRPr sz="6000">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4447" y="1"/>
            <a:ext cx="11797552" cy="669129"/>
          </a:xfrm>
          <a:noFill/>
        </p:spPr>
        <p:txBody>
          <a:bodyPr>
            <a:noAutofit/>
          </a:bodyPr>
          <a:lstStyle>
            <a:lvl1pPr>
              <a:defRPr sz="4000" b="1" baseline="0">
                <a:solidFill>
                  <a:schemeClr val="tx1"/>
                </a:solidFill>
                <a:latin typeface="Calibri" panose="020F0502020204030204" pitchFamily="34" charset="0"/>
                <a:ea typeface="黑体" panose="02010609060101010101" pitchFamily="49" charset="-122"/>
              </a:defRPr>
            </a:lvl1pPr>
          </a:lstStyle>
          <a:p>
            <a:r>
              <a:rPr lang="en-US" dirty="0"/>
              <a:t>Click to edit Master title style</a:t>
            </a:r>
            <a:endParaRPr lang="en-US" dirty="0"/>
          </a:p>
        </p:txBody>
      </p:sp>
      <p:sp>
        <p:nvSpPr>
          <p:cNvPr id="3" name="Content Placeholder 2"/>
          <p:cNvSpPr>
            <a:spLocks noGrp="1"/>
          </p:cNvSpPr>
          <p:nvPr>
            <p:ph idx="1" hasCustomPrompt="1"/>
          </p:nvPr>
        </p:nvSpPr>
        <p:spPr>
          <a:xfrm>
            <a:off x="394447" y="789709"/>
            <a:ext cx="11355295" cy="5943595"/>
          </a:xfrm>
        </p:spPr>
        <p:txBody>
          <a:bodyPr/>
          <a:lstStyle>
            <a:lvl1pPr>
              <a:lnSpc>
                <a:spcPct val="120000"/>
              </a:lnSpc>
              <a:defRPr sz="3200" b="1" i="0" baseline="0">
                <a:latin typeface="Calibri" panose="020F0502020204030204" pitchFamily="34" charset="0"/>
                <a:ea typeface="黑体" panose="02010609060101010101" pitchFamily="49" charset="-122"/>
              </a:defRPr>
            </a:lvl1pPr>
            <a:lvl2pPr>
              <a:lnSpc>
                <a:spcPct val="120000"/>
              </a:lnSpc>
              <a:defRPr sz="3000" b="0" i="0" baseline="0">
                <a:ea typeface="华文楷体" panose="02010600040101010101" pitchFamily="2" charset="-122"/>
              </a:defRPr>
            </a:lvl2pPr>
            <a:lvl3pPr>
              <a:lnSpc>
                <a:spcPct val="120000"/>
              </a:lnSpc>
              <a:defRPr sz="2800" b="0" i="0" baseline="0">
                <a:ea typeface="华文新魏" panose="02010800040101010101" pitchFamily="2" charset="-122"/>
              </a:defRPr>
            </a:lvl3pPr>
          </a:lstStyle>
          <a:p>
            <a:pPr lvl="0"/>
            <a:r>
              <a:rPr lang="en-US" dirty="0"/>
              <a:t>Click to edit Master text styles</a:t>
            </a:r>
            <a:r>
              <a:rPr lang="zh-CN" altLang="en-US" dirty="0"/>
              <a:t>测试（</a:t>
            </a:r>
            <a:r>
              <a:rPr lang="en-US" altLang="zh-CN" dirty="0"/>
              <a:t>dd)</a:t>
            </a:r>
            <a:r>
              <a:rPr lang="zh-CN" altLang="en-US" dirty="0"/>
              <a: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Line 1"/>
          <p:cNvSpPr>
            <a:spLocks noChangeShapeType="1"/>
          </p:cNvSpPr>
          <p:nvPr userDrawn="1"/>
        </p:nvSpPr>
        <p:spPr bwMode="auto">
          <a:xfrm>
            <a:off x="0" y="669131"/>
            <a:ext cx="12192000" cy="0"/>
          </a:xfrm>
          <a:prstGeom prst="line">
            <a:avLst/>
          </a:prstGeom>
          <a:noFill/>
          <a:ln w="25400">
            <a:solidFill>
              <a:srgbClr val="0062AC"/>
            </a:solidFill>
            <a:miter lim="800000"/>
          </a:ln>
          <a:effectLst/>
        </p:spPr>
        <p:txBody>
          <a:bodyPr/>
          <a:lstStyle/>
          <a:p>
            <a:pPr>
              <a:buFont typeface="Times New Roman" panose="02020603050405020304" pitchFamily="16" charset="0"/>
              <a:buNone/>
              <a:defRPr/>
            </a:pPr>
            <a:endParaRPr lang="en-GB">
              <a:latin typeface="Arial" panose="020B0604020202020204" pitchFamily="34" charset="0"/>
              <a:ea typeface="宋体"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788160" y="4767263"/>
            <a:ext cx="5852160" cy="273844"/>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8615680" y="4767263"/>
            <a:ext cx="8778240" cy="273844"/>
          </a:xfrm>
        </p:spPr>
        <p:txBody>
          <a:bodyPr/>
          <a:lstStyle/>
          <a:p>
            <a:endParaRPr lang="zh-CN" altLang="en-US"/>
          </a:p>
        </p:txBody>
      </p:sp>
      <p:sp>
        <p:nvSpPr>
          <p:cNvPr id="4" name="灯片编号占位符 3"/>
          <p:cNvSpPr>
            <a:spLocks noGrp="1"/>
          </p:cNvSpPr>
          <p:nvPr>
            <p:ph type="sldNum" sz="quarter" idx="12"/>
          </p:nvPr>
        </p:nvSpPr>
        <p:spPr>
          <a:xfrm>
            <a:off x="18369280" y="4767263"/>
            <a:ext cx="5852160" cy="273844"/>
          </a:xfrm>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11293947" y="6580997"/>
            <a:ext cx="898052" cy="306705"/>
          </a:xfrm>
          <a:prstGeom prst="rect">
            <a:avLst/>
          </a:prstGeom>
          <a:solidFill>
            <a:srgbClr val="ED6C00"/>
          </a:solid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sz="1400" dirty="0">
              <a:ln>
                <a:noFill/>
              </a:ln>
              <a:solidFill>
                <a:schemeClr val="bg1"/>
              </a:solidFill>
            </a:endParaRPr>
          </a:p>
        </p:txBody>
      </p:sp>
      <p:sp>
        <p:nvSpPr>
          <p:cNvPr id="2" name="Title Placeholder 1"/>
          <p:cNvSpPr>
            <a:spLocks noGrp="1"/>
          </p:cNvSpPr>
          <p:nvPr>
            <p:ph type="title"/>
          </p:nvPr>
        </p:nvSpPr>
        <p:spPr>
          <a:xfrm>
            <a:off x="0" y="1"/>
            <a:ext cx="11178636" cy="890648"/>
          </a:xfrm>
          <a:prstGeom prst="rect">
            <a:avLst/>
          </a:prstGeom>
          <a:solidFill>
            <a:srgbClr val="0062AC"/>
          </a:solidFill>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394447" y="991590"/>
            <a:ext cx="11355295" cy="5666905"/>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TextBox 12"/>
          <p:cNvSpPr txBox="1"/>
          <p:nvPr userDrawn="1"/>
        </p:nvSpPr>
        <p:spPr>
          <a:xfrm>
            <a:off x="3528060" y="6581140"/>
            <a:ext cx="7370233" cy="306705"/>
          </a:xfrm>
          <a:prstGeom prst="rect">
            <a:avLst/>
          </a:prstGeom>
          <a:solidFill>
            <a:schemeClr val="accent5">
              <a:lumMod val="75000"/>
            </a:schemeClr>
          </a:solid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b="0" dirty="0">
                <a:solidFill>
                  <a:schemeClr val="bg1"/>
                </a:solidFill>
              </a:rPr>
              <a:t>《</a:t>
            </a:r>
            <a:r>
              <a:rPr lang="zh-CN" altLang="en-US" sz="1400" b="0" dirty="0">
                <a:solidFill>
                  <a:schemeClr val="bg1"/>
                </a:solidFill>
              </a:rPr>
              <a:t>人工智能导论</a:t>
            </a:r>
            <a:r>
              <a:rPr lang="en-US" altLang="zh-CN" sz="1400" b="0" dirty="0">
                <a:solidFill>
                  <a:schemeClr val="bg1"/>
                </a:solidFill>
              </a:rPr>
              <a:t>》</a:t>
            </a:r>
            <a:r>
              <a:rPr lang="zh-CN" altLang="en-US" sz="1400" b="0" dirty="0">
                <a:solidFill>
                  <a:schemeClr val="bg1"/>
                </a:solidFill>
              </a:rPr>
              <a:t>本科生课程，教材</a:t>
            </a:r>
            <a:r>
              <a:rPr lang="en-US" altLang="zh-CN" sz="1400" b="0" dirty="0">
                <a:solidFill>
                  <a:schemeClr val="bg1"/>
                </a:solidFill>
              </a:rPr>
              <a:t>《</a:t>
            </a:r>
            <a:r>
              <a:rPr lang="zh-CN" altLang="en-US" sz="1400" b="0" dirty="0">
                <a:solidFill>
                  <a:schemeClr val="bg1"/>
                </a:solidFill>
              </a:rPr>
              <a:t>人工智能导论：模型与算法</a:t>
            </a:r>
            <a:r>
              <a:rPr lang="en-US" altLang="zh-CN" sz="1400" b="0" dirty="0">
                <a:solidFill>
                  <a:schemeClr val="bg1"/>
                </a:solidFill>
              </a:rPr>
              <a:t>》</a:t>
            </a:r>
            <a:endParaRPr lang="zh-CN" altLang="en-US" sz="1400" b="0" dirty="0">
              <a:solidFill>
                <a:schemeClr val="bg1"/>
              </a:solidFill>
            </a:endParaRPr>
          </a:p>
        </p:txBody>
      </p:sp>
      <p:sp>
        <p:nvSpPr>
          <p:cNvPr id="14" name="TextBox 13"/>
          <p:cNvSpPr txBox="1"/>
          <p:nvPr userDrawn="1"/>
        </p:nvSpPr>
        <p:spPr>
          <a:xfrm>
            <a:off x="0" y="6581140"/>
            <a:ext cx="3528060" cy="306705"/>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mn-lt"/>
                <a:ea typeface="+mn-ea"/>
                <a:cs typeface="+mn-cs"/>
              </a:rPr>
              <a:t>程明明</a:t>
            </a:r>
            <a:r>
              <a:rPr kumimoji="0" lang="en-US" altLang="zh-CN" sz="1400" b="0" i="0" u="none" strike="noStrike" kern="1200" cap="none" spc="0" normalizeH="0" baseline="0" noProof="0" dirty="0">
                <a:ln>
                  <a:noFill/>
                </a:ln>
                <a:solidFill>
                  <a:schemeClr val="bg1"/>
                </a:solidFill>
                <a:effectLst/>
                <a:uLnTx/>
                <a:uFillTx/>
                <a:latin typeface="+mn-lt"/>
                <a:ea typeface="+mn-ea"/>
                <a:cs typeface="+mn-cs"/>
              </a:rPr>
              <a:t>, http://mmcheng.net</a:t>
            </a:r>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12" name="TextBox 11"/>
          <p:cNvSpPr txBox="1"/>
          <p:nvPr userDrawn="1"/>
        </p:nvSpPr>
        <p:spPr>
          <a:xfrm>
            <a:off x="10898293" y="6581140"/>
            <a:ext cx="1292860" cy="306705"/>
          </a:xfrm>
          <a:prstGeom prst="rect">
            <a:avLst/>
          </a:prstGeom>
          <a:solidFill>
            <a:schemeClr val="accent5">
              <a:lumMod val="50000"/>
            </a:schemeClr>
          </a:solidFill>
        </p:spPr>
        <p:txBody>
          <a:bodyPr wrap="square" rtlCol="0">
            <a:spAutoFit/>
          </a:bodyPr>
          <a:lstStyle/>
          <a:p>
            <a:pPr algn="ctr"/>
            <a:fld id="{C603BFBC-EF15-48A5-8249-0FEAC4BE5DBB}" type="slidenum">
              <a:rPr lang="en-US" sz="1400" smtClean="0">
                <a:solidFill>
                  <a:schemeClr val="bg1"/>
                </a:solidFill>
              </a:rPr>
            </a:fld>
            <a:endParaRPr lang="en-US" sz="14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GI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1" Type="http://schemas.openxmlformats.org/officeDocument/2006/relationships/slideLayout" Target="../slideLayouts/slideLayout2.xml"/><Relationship Id="rId10" Type="http://schemas.openxmlformats.org/officeDocument/2006/relationships/image" Target="../media/image25.png"/><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9" Type="http://schemas.openxmlformats.org/officeDocument/2006/relationships/slideLayout" Target="../slideLayouts/slideLayout3.xml"/><Relationship Id="rId18" Type="http://schemas.openxmlformats.org/officeDocument/2006/relationships/tags" Target="../tags/tag18.xml"/><Relationship Id="rId17" Type="http://schemas.openxmlformats.org/officeDocument/2006/relationships/image" Target="../media/image1.png"/><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7.png"/><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1" Type="http://schemas.openxmlformats.org/officeDocument/2006/relationships/slideLayout" Target="../slideLayouts/slideLayout2.xml"/><Relationship Id="rId10" Type="http://schemas.openxmlformats.org/officeDocument/2006/relationships/image" Target="../media/image39.png"/><Relationship Id="rId1"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3.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9" Type="http://schemas.openxmlformats.org/officeDocument/2006/relationships/slideLayout" Target="../slideLayouts/slideLayout3.xml"/><Relationship Id="rId18" Type="http://schemas.openxmlformats.org/officeDocument/2006/relationships/tags" Target="../tags/tag35.xml"/><Relationship Id="rId17" Type="http://schemas.openxmlformats.org/officeDocument/2006/relationships/image" Target="../media/image1.png"/><Relationship Id="rId16" Type="http://schemas.openxmlformats.org/officeDocument/2006/relationships/tags" Target="../tags/tag34.xml"/><Relationship Id="rId15" Type="http://schemas.openxmlformats.org/officeDocument/2006/relationships/tags" Target="../tags/tag33.xml"/><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19.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4" Type="http://schemas.openxmlformats.org/officeDocument/2006/relationships/slideLayout" Target="../slideLayouts/slideLayout2.xml"/><Relationship Id="rId13" Type="http://schemas.openxmlformats.org/officeDocument/2006/relationships/image" Target="../media/image62.png"/><Relationship Id="rId12" Type="http://schemas.openxmlformats.org/officeDocument/2006/relationships/image" Target="../media/image61.png"/><Relationship Id="rId11" Type="http://schemas.openxmlformats.org/officeDocument/2006/relationships/image" Target="../media/image60.png"/><Relationship Id="rId10" Type="http://schemas.openxmlformats.org/officeDocument/2006/relationships/image" Target="../media/image59.png"/><Relationship Id="rId1"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image" Target="../media/image6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4.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9" Type="http://schemas.openxmlformats.org/officeDocument/2006/relationships/slideLayout" Target="../slideLayouts/slideLayout3.xml"/><Relationship Id="rId18" Type="http://schemas.openxmlformats.org/officeDocument/2006/relationships/tags" Target="../tags/tag52.xml"/><Relationship Id="rId17" Type="http://schemas.openxmlformats.org/officeDocument/2006/relationships/image" Target="../media/image1.png"/><Relationship Id="rId16" Type="http://schemas.openxmlformats.org/officeDocument/2006/relationships/tags" Target="../tags/tag51.xml"/><Relationship Id="rId15" Type="http://schemas.openxmlformats.org/officeDocument/2006/relationships/tags" Target="../tags/tag50.xml"/><Relationship Id="rId14" Type="http://schemas.openxmlformats.org/officeDocument/2006/relationships/tags" Target="../tags/tag49.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tags" Target="../tags/tag36.xml"/></Relationships>
</file>

<file path=ppt/slides/_rels/slide40.xml.rels><?xml version="1.0" encoding="UTF-8" standalone="yes"?>
<Relationships xmlns="http://schemas.openxmlformats.org/package/2006/relationships"><Relationship Id="rId9" Type="http://schemas.openxmlformats.org/officeDocument/2006/relationships/image" Target="../media/image76.png"/><Relationship Id="rId8" Type="http://schemas.openxmlformats.org/officeDocument/2006/relationships/image" Target="../media/image75.png"/><Relationship Id="rId7" Type="http://schemas.openxmlformats.org/officeDocument/2006/relationships/image" Target="../media/image74.png"/><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0" Type="http://schemas.openxmlformats.org/officeDocument/2006/relationships/slideLayout" Target="../slideLayouts/slideLayout2.xml"/><Relationship Id="rId1"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png"/><Relationship Id="rId1" Type="http://schemas.openxmlformats.org/officeDocument/2006/relationships/image" Target="../media/image77.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jpeg"/></Relationships>
</file>

<file path=ppt/slides/_rels/slide44.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2.xml"/><Relationship Id="rId7" Type="http://schemas.openxmlformats.org/officeDocument/2006/relationships/image" Target="../media/image87.png"/><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88.png"/><Relationship Id="rId7" Type="http://schemas.openxmlformats.org/officeDocument/2006/relationships/image" Target="../media/image87.png"/><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0" Type="http://schemas.openxmlformats.org/officeDocument/2006/relationships/notesSlide" Target="../notesSlides/notesSlide7.xml"/><Relationship Id="rId1" Type="http://schemas.openxmlformats.org/officeDocument/2006/relationships/image" Target="../media/image81.png"/></Relationships>
</file>

<file path=ppt/slides/_rels/slide4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90.png"/><Relationship Id="rId7" Type="http://schemas.openxmlformats.org/officeDocument/2006/relationships/image" Target="../media/image89.png"/><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0" Type="http://schemas.openxmlformats.org/officeDocument/2006/relationships/notesSlide" Target="../notesSlides/notesSlide8.xml"/><Relationship Id="rId1" Type="http://schemas.openxmlformats.org/officeDocument/2006/relationships/image" Target="../media/image81.png"/></Relationships>
</file>

<file path=ppt/slides/_rels/slide4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92.png"/><Relationship Id="rId7" Type="http://schemas.openxmlformats.org/officeDocument/2006/relationships/image" Target="../media/image91.png"/><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0" Type="http://schemas.openxmlformats.org/officeDocument/2006/relationships/notesSlide" Target="../notesSlides/notesSlide9.xml"/><Relationship Id="rId1" Type="http://schemas.openxmlformats.org/officeDocument/2006/relationships/image" Target="../media/image81.png"/></Relationships>
</file>

<file path=ppt/slides/_rels/slide4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94.png"/><Relationship Id="rId7" Type="http://schemas.openxmlformats.org/officeDocument/2006/relationships/image" Target="../media/image93.png"/><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0" Type="http://schemas.openxmlformats.org/officeDocument/2006/relationships/notesSlide" Target="../notesSlides/notesSlide10.xml"/><Relationship Id="rId1" Type="http://schemas.openxmlformats.org/officeDocument/2006/relationships/image" Target="../media/image81.png"/></Relationships>
</file>

<file path=ppt/slides/_rels/slide4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96.png"/><Relationship Id="rId7" Type="http://schemas.openxmlformats.org/officeDocument/2006/relationships/image" Target="../media/image95.png"/><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0" Type="http://schemas.openxmlformats.org/officeDocument/2006/relationships/notesSlide" Target="../notesSlides/notesSlide11.xml"/><Relationship Id="rId1" Type="http://schemas.openxmlformats.org/officeDocument/2006/relationships/image" Target="../media/image81.png"/></Relationships>
</file>

<file path=ppt/slides/_rels/slide5.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9" Type="http://schemas.openxmlformats.org/officeDocument/2006/relationships/slideLayout" Target="../slideLayouts/slideLayout3.xml"/><Relationship Id="rId18" Type="http://schemas.openxmlformats.org/officeDocument/2006/relationships/tags" Target="../tags/tag69.xml"/><Relationship Id="rId17" Type="http://schemas.openxmlformats.org/officeDocument/2006/relationships/image" Target="../media/image1.png"/><Relationship Id="rId16" Type="http://schemas.openxmlformats.org/officeDocument/2006/relationships/tags" Target="../tags/tag68.xml"/><Relationship Id="rId15" Type="http://schemas.openxmlformats.org/officeDocument/2006/relationships/tags" Target="../tags/tag67.xml"/><Relationship Id="rId14" Type="http://schemas.openxmlformats.org/officeDocument/2006/relationships/tags" Target="../tags/tag66.xml"/><Relationship Id="rId13" Type="http://schemas.openxmlformats.org/officeDocument/2006/relationships/tags" Target="../tags/tag65.xml"/><Relationship Id="rId12" Type="http://schemas.openxmlformats.org/officeDocument/2006/relationships/tags" Target="../tags/tag64.xml"/><Relationship Id="rId11" Type="http://schemas.openxmlformats.org/officeDocument/2006/relationships/tags" Target="../tags/tag63.xml"/><Relationship Id="rId10" Type="http://schemas.openxmlformats.org/officeDocument/2006/relationships/tags" Target="../tags/tag62.xml"/><Relationship Id="rId1" Type="http://schemas.openxmlformats.org/officeDocument/2006/relationships/tags" Target="../tags/tag53.xml"/></Relationships>
</file>

<file path=ppt/slides/_rels/slide5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96.png"/><Relationship Id="rId7" Type="http://schemas.openxmlformats.org/officeDocument/2006/relationships/image" Target="../media/image95.png"/><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0" Type="http://schemas.openxmlformats.org/officeDocument/2006/relationships/notesSlide" Target="../notesSlides/notesSlide12.xml"/><Relationship Id="rId1" Type="http://schemas.openxmlformats.org/officeDocument/2006/relationships/image" Target="../media/image81.png"/></Relationships>
</file>

<file path=ppt/slides/_rels/slide5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98.png"/><Relationship Id="rId7" Type="http://schemas.openxmlformats.org/officeDocument/2006/relationships/image" Target="../media/image97.png"/><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0" Type="http://schemas.openxmlformats.org/officeDocument/2006/relationships/notesSlide" Target="../notesSlides/notesSlide13.xml"/><Relationship Id="rId1" Type="http://schemas.openxmlformats.org/officeDocument/2006/relationships/image" Target="../media/image81.png"/></Relationships>
</file>

<file path=ppt/slides/_rels/slide5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99.png"/><Relationship Id="rId7" Type="http://schemas.openxmlformats.org/officeDocument/2006/relationships/image" Target="../media/image97.png"/><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0" Type="http://schemas.openxmlformats.org/officeDocument/2006/relationships/notesSlide" Target="../notesSlides/notesSlide14.xml"/><Relationship Id="rId1" Type="http://schemas.openxmlformats.org/officeDocument/2006/relationships/image" Target="../media/image81.png"/></Relationships>
</file>

<file path=ppt/slides/_rels/slide53.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54.xml.rels><?xml version="1.0" encoding="UTF-8" standalone="yes"?>
<Relationships xmlns="http://schemas.openxmlformats.org/package/2006/relationships"><Relationship Id="rId9" Type="http://schemas.openxmlformats.org/officeDocument/2006/relationships/image" Target="../media/image108.png"/><Relationship Id="rId8" Type="http://schemas.openxmlformats.org/officeDocument/2006/relationships/image" Target="../media/image107.png"/><Relationship Id="rId7" Type="http://schemas.openxmlformats.org/officeDocument/2006/relationships/image" Target="../media/image106.png"/><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3" Type="http://schemas.openxmlformats.org/officeDocument/2006/relationships/image" Target="../media/image102.png"/><Relationship Id="rId25" Type="http://schemas.openxmlformats.org/officeDocument/2006/relationships/notesSlide" Target="../notesSlides/notesSlide16.xml"/><Relationship Id="rId24" Type="http://schemas.openxmlformats.org/officeDocument/2006/relationships/slideLayout" Target="../slideLayouts/slideLayout2.xml"/><Relationship Id="rId23" Type="http://schemas.openxmlformats.org/officeDocument/2006/relationships/image" Target="../media/image122.png"/><Relationship Id="rId22" Type="http://schemas.openxmlformats.org/officeDocument/2006/relationships/image" Target="../media/image121.png"/><Relationship Id="rId21" Type="http://schemas.openxmlformats.org/officeDocument/2006/relationships/image" Target="../media/image120.png"/><Relationship Id="rId20" Type="http://schemas.openxmlformats.org/officeDocument/2006/relationships/image" Target="../media/image119.png"/><Relationship Id="rId2" Type="http://schemas.openxmlformats.org/officeDocument/2006/relationships/image" Target="../media/image101.png"/><Relationship Id="rId19" Type="http://schemas.openxmlformats.org/officeDocument/2006/relationships/image" Target="../media/image118.png"/><Relationship Id="rId18" Type="http://schemas.openxmlformats.org/officeDocument/2006/relationships/image" Target="../media/image117.png"/><Relationship Id="rId17" Type="http://schemas.openxmlformats.org/officeDocument/2006/relationships/image" Target="../media/image116.png"/><Relationship Id="rId16" Type="http://schemas.openxmlformats.org/officeDocument/2006/relationships/image" Target="../media/image115.png"/><Relationship Id="rId15" Type="http://schemas.openxmlformats.org/officeDocument/2006/relationships/image" Target="../media/image114.png"/><Relationship Id="rId14" Type="http://schemas.openxmlformats.org/officeDocument/2006/relationships/image" Target="../media/image113.png"/><Relationship Id="rId13" Type="http://schemas.openxmlformats.org/officeDocument/2006/relationships/image" Target="../media/image112.png"/><Relationship Id="rId12" Type="http://schemas.openxmlformats.org/officeDocument/2006/relationships/image" Target="../media/image111.png"/><Relationship Id="rId11" Type="http://schemas.openxmlformats.org/officeDocument/2006/relationships/image" Target="../media/image110.png"/><Relationship Id="rId10" Type="http://schemas.openxmlformats.org/officeDocument/2006/relationships/image" Target="../media/image109.png"/><Relationship Id="rId1" Type="http://schemas.openxmlformats.org/officeDocument/2006/relationships/image" Target="../media/image100.png"/></Relationships>
</file>

<file path=ppt/slides/_rels/slide55.xml.rels><?xml version="1.0" encoding="UTF-8" standalone="yes"?>
<Relationships xmlns="http://schemas.openxmlformats.org/package/2006/relationships"><Relationship Id="rId9" Type="http://schemas.openxmlformats.org/officeDocument/2006/relationships/image" Target="../media/image117.png"/><Relationship Id="rId8" Type="http://schemas.openxmlformats.org/officeDocument/2006/relationships/image" Target="../media/image116.png"/><Relationship Id="rId7" Type="http://schemas.openxmlformats.org/officeDocument/2006/relationships/image" Target="../media/image115.png"/><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3" Type="http://schemas.openxmlformats.org/officeDocument/2006/relationships/image" Target="../media/image123.png"/><Relationship Id="rId2" Type="http://schemas.openxmlformats.org/officeDocument/2006/relationships/image" Target="../media/image110.png"/><Relationship Id="rId17" Type="http://schemas.openxmlformats.org/officeDocument/2006/relationships/slideLayout" Target="../slideLayouts/slideLayout2.xml"/><Relationship Id="rId16" Type="http://schemas.openxmlformats.org/officeDocument/2006/relationships/image" Target="../media/image125.png"/><Relationship Id="rId15" Type="http://schemas.openxmlformats.org/officeDocument/2006/relationships/image" Target="../media/image124.png"/><Relationship Id="rId14" Type="http://schemas.openxmlformats.org/officeDocument/2006/relationships/image" Target="../media/image122.png"/><Relationship Id="rId13" Type="http://schemas.openxmlformats.org/officeDocument/2006/relationships/image" Target="../media/image121.png"/><Relationship Id="rId12" Type="http://schemas.openxmlformats.org/officeDocument/2006/relationships/image" Target="../media/image120.png"/><Relationship Id="rId11" Type="http://schemas.openxmlformats.org/officeDocument/2006/relationships/image" Target="../media/image119.png"/><Relationship Id="rId10" Type="http://schemas.openxmlformats.org/officeDocument/2006/relationships/image" Target="../media/image118.png"/><Relationship Id="rId1" Type="http://schemas.openxmlformats.org/officeDocument/2006/relationships/image" Target="../media/image109.png"/></Relationships>
</file>

<file path=ppt/slides/_rels/slide56.xml.rels><?xml version="1.0" encoding="UTF-8" standalone="yes"?>
<Relationships xmlns="http://schemas.openxmlformats.org/package/2006/relationships"><Relationship Id="rId9" Type="http://schemas.openxmlformats.org/officeDocument/2006/relationships/image" Target="../media/image117.png"/><Relationship Id="rId8" Type="http://schemas.openxmlformats.org/officeDocument/2006/relationships/image" Target="../media/image116.png"/><Relationship Id="rId7" Type="http://schemas.openxmlformats.org/officeDocument/2006/relationships/image" Target="../media/image115.png"/><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26.png"/><Relationship Id="rId3" Type="http://schemas.openxmlformats.org/officeDocument/2006/relationships/image" Target="../media/image111.png"/><Relationship Id="rId2" Type="http://schemas.openxmlformats.org/officeDocument/2006/relationships/image" Target="../media/image110.png"/><Relationship Id="rId17" Type="http://schemas.openxmlformats.org/officeDocument/2006/relationships/slideLayout" Target="../slideLayouts/slideLayout2.xml"/><Relationship Id="rId16" Type="http://schemas.openxmlformats.org/officeDocument/2006/relationships/image" Target="../media/image128.png"/><Relationship Id="rId15" Type="http://schemas.openxmlformats.org/officeDocument/2006/relationships/image" Target="../media/image127.png"/><Relationship Id="rId14" Type="http://schemas.openxmlformats.org/officeDocument/2006/relationships/image" Target="../media/image122.png"/><Relationship Id="rId13" Type="http://schemas.openxmlformats.org/officeDocument/2006/relationships/image" Target="../media/image121.png"/><Relationship Id="rId12" Type="http://schemas.openxmlformats.org/officeDocument/2006/relationships/image" Target="../media/image120.png"/><Relationship Id="rId11" Type="http://schemas.openxmlformats.org/officeDocument/2006/relationships/image" Target="../media/image119.png"/><Relationship Id="rId10" Type="http://schemas.openxmlformats.org/officeDocument/2006/relationships/image" Target="../media/image118.png"/><Relationship Id="rId1" Type="http://schemas.openxmlformats.org/officeDocument/2006/relationships/image" Target="../media/image109.png"/></Relationships>
</file>

<file path=ppt/slides/_rels/slide57.xml.rels><?xml version="1.0" encoding="UTF-8" standalone="yes"?>
<Relationships xmlns="http://schemas.openxmlformats.org/package/2006/relationships"><Relationship Id="rId9" Type="http://schemas.openxmlformats.org/officeDocument/2006/relationships/image" Target="../media/image117.png"/><Relationship Id="rId8" Type="http://schemas.openxmlformats.org/officeDocument/2006/relationships/image" Target="../media/image116.png"/><Relationship Id="rId7" Type="http://schemas.openxmlformats.org/officeDocument/2006/relationships/image" Target="../media/image115.png"/><Relationship Id="rId6" Type="http://schemas.openxmlformats.org/officeDocument/2006/relationships/image" Target="../media/image114.png"/><Relationship Id="rId5" Type="http://schemas.openxmlformats.org/officeDocument/2006/relationships/image" Target="../media/image129.png"/><Relationship Id="rId4" Type="http://schemas.openxmlformats.org/officeDocument/2006/relationships/image" Target="../media/image112.png"/><Relationship Id="rId3" Type="http://schemas.openxmlformats.org/officeDocument/2006/relationships/image" Target="../media/image111.png"/><Relationship Id="rId2" Type="http://schemas.openxmlformats.org/officeDocument/2006/relationships/image" Target="../media/image110.png"/><Relationship Id="rId17" Type="http://schemas.openxmlformats.org/officeDocument/2006/relationships/slideLayout" Target="../slideLayouts/slideLayout2.xml"/><Relationship Id="rId16" Type="http://schemas.openxmlformats.org/officeDocument/2006/relationships/image" Target="../media/image131.png"/><Relationship Id="rId15" Type="http://schemas.openxmlformats.org/officeDocument/2006/relationships/image" Target="../media/image130.png"/><Relationship Id="rId14" Type="http://schemas.openxmlformats.org/officeDocument/2006/relationships/image" Target="../media/image122.png"/><Relationship Id="rId13" Type="http://schemas.openxmlformats.org/officeDocument/2006/relationships/image" Target="../media/image121.png"/><Relationship Id="rId12" Type="http://schemas.openxmlformats.org/officeDocument/2006/relationships/image" Target="../media/image120.png"/><Relationship Id="rId11" Type="http://schemas.openxmlformats.org/officeDocument/2006/relationships/image" Target="../media/image119.png"/><Relationship Id="rId10" Type="http://schemas.openxmlformats.org/officeDocument/2006/relationships/image" Target="../media/image118.png"/><Relationship Id="rId1" Type="http://schemas.openxmlformats.org/officeDocument/2006/relationships/image" Target="../media/image109.png"/></Relationships>
</file>

<file path=ppt/slides/_rels/slide58.xml.rels><?xml version="1.0" encoding="UTF-8" standalone="yes"?>
<Relationships xmlns="http://schemas.openxmlformats.org/package/2006/relationships"><Relationship Id="rId9" Type="http://schemas.openxmlformats.org/officeDocument/2006/relationships/image" Target="../media/image117.png"/><Relationship Id="rId8" Type="http://schemas.openxmlformats.org/officeDocument/2006/relationships/image" Target="../media/image116.png"/><Relationship Id="rId7" Type="http://schemas.openxmlformats.org/officeDocument/2006/relationships/image" Target="../media/image115.png"/><Relationship Id="rId6" Type="http://schemas.openxmlformats.org/officeDocument/2006/relationships/image" Target="../media/image132.png"/><Relationship Id="rId5" Type="http://schemas.openxmlformats.org/officeDocument/2006/relationships/image" Target="../media/image113.png"/><Relationship Id="rId4" Type="http://schemas.openxmlformats.org/officeDocument/2006/relationships/image" Target="../media/image112.png"/><Relationship Id="rId3" Type="http://schemas.openxmlformats.org/officeDocument/2006/relationships/image" Target="../media/image111.png"/><Relationship Id="rId2" Type="http://schemas.openxmlformats.org/officeDocument/2006/relationships/image" Target="../media/image110.png"/><Relationship Id="rId17" Type="http://schemas.openxmlformats.org/officeDocument/2006/relationships/slideLayout" Target="../slideLayouts/slideLayout2.xml"/><Relationship Id="rId16" Type="http://schemas.openxmlformats.org/officeDocument/2006/relationships/image" Target="../media/image134.png"/><Relationship Id="rId15" Type="http://schemas.openxmlformats.org/officeDocument/2006/relationships/image" Target="../media/image133.png"/><Relationship Id="rId14" Type="http://schemas.openxmlformats.org/officeDocument/2006/relationships/image" Target="../media/image122.png"/><Relationship Id="rId13" Type="http://schemas.openxmlformats.org/officeDocument/2006/relationships/image" Target="../media/image121.png"/><Relationship Id="rId12" Type="http://schemas.openxmlformats.org/officeDocument/2006/relationships/image" Target="../media/image120.png"/><Relationship Id="rId11" Type="http://schemas.openxmlformats.org/officeDocument/2006/relationships/image" Target="../media/image119.png"/><Relationship Id="rId10" Type="http://schemas.openxmlformats.org/officeDocument/2006/relationships/image" Target="../media/image118.png"/><Relationship Id="rId1" Type="http://schemas.openxmlformats.org/officeDocument/2006/relationships/image" Target="../media/image109.png"/></Relationships>
</file>

<file path=ppt/slides/_rels/slide59.xml.rels><?xml version="1.0" encoding="UTF-8" standalone="yes"?>
<Relationships xmlns="http://schemas.openxmlformats.org/package/2006/relationships"><Relationship Id="rId9" Type="http://schemas.openxmlformats.org/officeDocument/2006/relationships/image" Target="../media/image117.png"/><Relationship Id="rId8" Type="http://schemas.openxmlformats.org/officeDocument/2006/relationships/image" Target="../media/image116.png"/><Relationship Id="rId7" Type="http://schemas.openxmlformats.org/officeDocument/2006/relationships/image" Target="../media/image115.png"/><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3" Type="http://schemas.openxmlformats.org/officeDocument/2006/relationships/image" Target="../media/image111.png"/><Relationship Id="rId2" Type="http://schemas.openxmlformats.org/officeDocument/2006/relationships/image" Target="../media/image110.png"/><Relationship Id="rId16" Type="http://schemas.openxmlformats.org/officeDocument/2006/relationships/slideLayout" Target="../slideLayouts/slideLayout2.xml"/><Relationship Id="rId15" Type="http://schemas.openxmlformats.org/officeDocument/2006/relationships/image" Target="../media/image136.png"/><Relationship Id="rId14" Type="http://schemas.openxmlformats.org/officeDocument/2006/relationships/image" Target="../media/image135.png"/><Relationship Id="rId13" Type="http://schemas.openxmlformats.org/officeDocument/2006/relationships/image" Target="../media/image121.png"/><Relationship Id="rId12" Type="http://schemas.openxmlformats.org/officeDocument/2006/relationships/image" Target="../media/image120.png"/><Relationship Id="rId11" Type="http://schemas.openxmlformats.org/officeDocument/2006/relationships/image" Target="../media/image119.png"/><Relationship Id="rId10" Type="http://schemas.openxmlformats.org/officeDocument/2006/relationships/image" Target="../media/image118.png"/><Relationship Id="rId1" Type="http://schemas.openxmlformats.org/officeDocument/2006/relationships/image" Target="../media/image10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9" Type="http://schemas.openxmlformats.org/officeDocument/2006/relationships/image" Target="../media/image116.png"/><Relationship Id="rId8" Type="http://schemas.openxmlformats.org/officeDocument/2006/relationships/image" Target="../media/image115.png"/><Relationship Id="rId7" Type="http://schemas.openxmlformats.org/officeDocument/2006/relationships/image" Target="../media/image114.png"/><Relationship Id="rId6" Type="http://schemas.openxmlformats.org/officeDocument/2006/relationships/image" Target="../media/image129.png"/><Relationship Id="rId5" Type="http://schemas.openxmlformats.org/officeDocument/2006/relationships/image" Target="../media/image112.png"/><Relationship Id="rId4" Type="http://schemas.openxmlformats.org/officeDocument/2006/relationships/image" Target="../media/image111.png"/><Relationship Id="rId3" Type="http://schemas.openxmlformats.org/officeDocument/2006/relationships/image" Target="../media/image110.png"/><Relationship Id="rId20" Type="http://schemas.openxmlformats.org/officeDocument/2006/relationships/slideLayout" Target="../slideLayouts/slideLayout2.xml"/><Relationship Id="rId2" Type="http://schemas.openxmlformats.org/officeDocument/2006/relationships/image" Target="../media/image109.png"/><Relationship Id="rId19" Type="http://schemas.openxmlformats.org/officeDocument/2006/relationships/image" Target="../media/image141.png"/><Relationship Id="rId18" Type="http://schemas.openxmlformats.org/officeDocument/2006/relationships/image" Target="../media/image140.png"/><Relationship Id="rId17" Type="http://schemas.openxmlformats.org/officeDocument/2006/relationships/image" Target="../media/image139.png"/><Relationship Id="rId16" Type="http://schemas.openxmlformats.org/officeDocument/2006/relationships/image" Target="../media/image138.png"/><Relationship Id="rId15" Type="http://schemas.openxmlformats.org/officeDocument/2006/relationships/image" Target="../media/image135.png"/><Relationship Id="rId14" Type="http://schemas.openxmlformats.org/officeDocument/2006/relationships/image" Target="../media/image121.png"/><Relationship Id="rId13" Type="http://schemas.openxmlformats.org/officeDocument/2006/relationships/image" Target="../media/image120.png"/><Relationship Id="rId12" Type="http://schemas.openxmlformats.org/officeDocument/2006/relationships/image" Target="../media/image119.png"/><Relationship Id="rId11" Type="http://schemas.openxmlformats.org/officeDocument/2006/relationships/image" Target="../media/image118.png"/><Relationship Id="rId10" Type="http://schemas.openxmlformats.org/officeDocument/2006/relationships/image" Target="../media/image117.png"/><Relationship Id="rId1" Type="http://schemas.openxmlformats.org/officeDocument/2006/relationships/image" Target="../media/image137.png"/></Relationships>
</file>

<file path=ppt/slides/_rels/slide61.xml.rels><?xml version="1.0" encoding="UTF-8" standalone="yes"?>
<Relationships xmlns="http://schemas.openxmlformats.org/package/2006/relationships"><Relationship Id="rId9" Type="http://schemas.openxmlformats.org/officeDocument/2006/relationships/image" Target="../media/image116.png"/><Relationship Id="rId8" Type="http://schemas.openxmlformats.org/officeDocument/2006/relationships/image" Target="../media/image115.png"/><Relationship Id="rId7" Type="http://schemas.openxmlformats.org/officeDocument/2006/relationships/image" Target="../media/image114.png"/><Relationship Id="rId6" Type="http://schemas.openxmlformats.org/officeDocument/2006/relationships/image" Target="../media/image129.png"/><Relationship Id="rId5" Type="http://schemas.openxmlformats.org/officeDocument/2006/relationships/image" Target="../media/image112.png"/><Relationship Id="rId4" Type="http://schemas.openxmlformats.org/officeDocument/2006/relationships/image" Target="../media/image111.png"/><Relationship Id="rId3" Type="http://schemas.openxmlformats.org/officeDocument/2006/relationships/image" Target="../media/image110.png"/><Relationship Id="rId20" Type="http://schemas.openxmlformats.org/officeDocument/2006/relationships/slideLayout" Target="../slideLayouts/slideLayout2.xml"/><Relationship Id="rId2" Type="http://schemas.openxmlformats.org/officeDocument/2006/relationships/image" Target="../media/image109.png"/><Relationship Id="rId19" Type="http://schemas.openxmlformats.org/officeDocument/2006/relationships/image" Target="../media/image146.png"/><Relationship Id="rId18" Type="http://schemas.openxmlformats.org/officeDocument/2006/relationships/image" Target="../media/image145.png"/><Relationship Id="rId17" Type="http://schemas.openxmlformats.org/officeDocument/2006/relationships/image" Target="../media/image144.png"/><Relationship Id="rId16" Type="http://schemas.openxmlformats.org/officeDocument/2006/relationships/image" Target="../media/image143.png"/><Relationship Id="rId15" Type="http://schemas.openxmlformats.org/officeDocument/2006/relationships/image" Target="../media/image135.png"/><Relationship Id="rId14" Type="http://schemas.openxmlformats.org/officeDocument/2006/relationships/image" Target="../media/image121.png"/><Relationship Id="rId13" Type="http://schemas.openxmlformats.org/officeDocument/2006/relationships/image" Target="../media/image120.png"/><Relationship Id="rId12" Type="http://schemas.openxmlformats.org/officeDocument/2006/relationships/image" Target="../media/image119.png"/><Relationship Id="rId11" Type="http://schemas.openxmlformats.org/officeDocument/2006/relationships/image" Target="../media/image118.png"/><Relationship Id="rId10" Type="http://schemas.openxmlformats.org/officeDocument/2006/relationships/image" Target="../media/image117.png"/><Relationship Id="rId1" Type="http://schemas.openxmlformats.org/officeDocument/2006/relationships/image" Target="../media/image142.png"/></Relationships>
</file>

<file path=ppt/slides/_rels/slide62.xml.rels><?xml version="1.0" encoding="UTF-8" standalone="yes"?>
<Relationships xmlns="http://schemas.openxmlformats.org/package/2006/relationships"><Relationship Id="rId9" Type="http://schemas.openxmlformats.org/officeDocument/2006/relationships/image" Target="../media/image117.png"/><Relationship Id="rId8" Type="http://schemas.openxmlformats.org/officeDocument/2006/relationships/image" Target="../media/image116.png"/><Relationship Id="rId7" Type="http://schemas.openxmlformats.org/officeDocument/2006/relationships/image" Target="../media/image115.png"/><Relationship Id="rId6" Type="http://schemas.openxmlformats.org/officeDocument/2006/relationships/image" Target="../media/image114.png"/><Relationship Id="rId5" Type="http://schemas.openxmlformats.org/officeDocument/2006/relationships/image" Target="../media/image129.png"/><Relationship Id="rId4" Type="http://schemas.openxmlformats.org/officeDocument/2006/relationships/image" Target="../media/image112.png"/><Relationship Id="rId3" Type="http://schemas.openxmlformats.org/officeDocument/2006/relationships/image" Target="../media/image111.png"/><Relationship Id="rId2" Type="http://schemas.openxmlformats.org/officeDocument/2006/relationships/image" Target="../media/image110.png"/><Relationship Id="rId15" Type="http://schemas.openxmlformats.org/officeDocument/2006/relationships/slideLayout" Target="../slideLayouts/slideLayout2.xml"/><Relationship Id="rId14" Type="http://schemas.openxmlformats.org/officeDocument/2006/relationships/image" Target="../media/image135.png"/><Relationship Id="rId13" Type="http://schemas.openxmlformats.org/officeDocument/2006/relationships/image" Target="../media/image121.png"/><Relationship Id="rId12" Type="http://schemas.openxmlformats.org/officeDocument/2006/relationships/image" Target="../media/image120.png"/><Relationship Id="rId11" Type="http://schemas.openxmlformats.org/officeDocument/2006/relationships/image" Target="../media/image119.png"/><Relationship Id="rId10" Type="http://schemas.openxmlformats.org/officeDocument/2006/relationships/image" Target="../media/image118.png"/><Relationship Id="rId1" Type="http://schemas.openxmlformats.org/officeDocument/2006/relationships/image" Target="../media/image109.png"/></Relationships>
</file>

<file path=ppt/slides/_rels/slide63.xml.rels><?xml version="1.0" encoding="UTF-8" standalone="yes"?>
<Relationships xmlns="http://schemas.openxmlformats.org/package/2006/relationships"><Relationship Id="rId9" Type="http://schemas.openxmlformats.org/officeDocument/2006/relationships/image" Target="../media/image115.png"/><Relationship Id="rId8" Type="http://schemas.openxmlformats.org/officeDocument/2006/relationships/image" Target="../media/image114.png"/><Relationship Id="rId7" Type="http://schemas.openxmlformats.org/officeDocument/2006/relationships/image" Target="../media/image113.png"/><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 Id="rId3" Type="http://schemas.openxmlformats.org/officeDocument/2006/relationships/image" Target="../media/image109.png"/><Relationship Id="rId2" Type="http://schemas.openxmlformats.org/officeDocument/2006/relationships/image" Target="../media/image148.png"/><Relationship Id="rId18" Type="http://schemas.openxmlformats.org/officeDocument/2006/relationships/notesSlide" Target="../notesSlides/notesSlide17.xml"/><Relationship Id="rId17" Type="http://schemas.openxmlformats.org/officeDocument/2006/relationships/slideLayout" Target="../slideLayouts/slideLayout2.xml"/><Relationship Id="rId16" Type="http://schemas.openxmlformats.org/officeDocument/2006/relationships/image" Target="../media/image149.png"/><Relationship Id="rId15" Type="http://schemas.openxmlformats.org/officeDocument/2006/relationships/image" Target="../media/image121.png"/><Relationship Id="rId14" Type="http://schemas.openxmlformats.org/officeDocument/2006/relationships/image" Target="../media/image120.png"/><Relationship Id="rId13" Type="http://schemas.openxmlformats.org/officeDocument/2006/relationships/image" Target="../media/image119.png"/><Relationship Id="rId12" Type="http://schemas.openxmlformats.org/officeDocument/2006/relationships/image" Target="../media/image118.png"/><Relationship Id="rId11" Type="http://schemas.openxmlformats.org/officeDocument/2006/relationships/image" Target="../media/image117.png"/><Relationship Id="rId10" Type="http://schemas.openxmlformats.org/officeDocument/2006/relationships/image" Target="../media/image116.png"/><Relationship Id="rId1" Type="http://schemas.openxmlformats.org/officeDocument/2006/relationships/image" Target="../media/image147.png"/></Relationships>
</file>

<file path=ppt/slides/_rels/slide64.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22.png"/><Relationship Id="rId4" Type="http://schemas.openxmlformats.org/officeDocument/2006/relationships/image" Target="../media/image114.png"/><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image" Target="../media/image111.png"/></Relationships>
</file>

<file path=ppt/slides/_rels/slide65.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14.png"/><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image" Target="../media/image152.png"/><Relationship Id="rId1" Type="http://schemas.openxmlformats.org/officeDocument/2006/relationships/image" Target="../media/image151.png"/></Relationships>
</file>

<file path=ppt/slides/_rels/slide66.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14.png"/><Relationship Id="rId4" Type="http://schemas.openxmlformats.org/officeDocument/2006/relationships/image" Target="../media/image113.png"/><Relationship Id="rId3" Type="http://schemas.openxmlformats.org/officeDocument/2006/relationships/image" Target="../media/image154.png"/><Relationship Id="rId2" Type="http://schemas.openxmlformats.org/officeDocument/2006/relationships/image" Target="../media/image111.png"/><Relationship Id="rId1" Type="http://schemas.openxmlformats.org/officeDocument/2006/relationships/image" Target="../media/image153.png"/></Relationships>
</file>

<file path=ppt/slides/_rels/slide67.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14.png"/><Relationship Id="rId4" Type="http://schemas.openxmlformats.org/officeDocument/2006/relationships/image" Target="../media/image156.png"/><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55.png"/></Relationships>
</file>

<file path=ppt/slides/_rels/slide68.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58.png"/><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57.png"/></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160.png"/><Relationship Id="rId2" Type="http://schemas.openxmlformats.org/officeDocument/2006/relationships/image" Target="../media/image122.png"/><Relationship Id="rId1" Type="http://schemas.openxmlformats.org/officeDocument/2006/relationships/image" Target="../media/image15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image" Target="../media/image149.png"/><Relationship Id="rId2" Type="http://schemas.openxmlformats.org/officeDocument/2006/relationships/image" Target="../media/image162.png"/><Relationship Id="rId1" Type="http://schemas.openxmlformats.org/officeDocument/2006/relationships/image" Target="../media/image161.png"/></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image" Target="../media/image149.png"/><Relationship Id="rId2" Type="http://schemas.openxmlformats.org/officeDocument/2006/relationships/image" Target="../media/image164.png"/><Relationship Id="rId1" Type="http://schemas.openxmlformats.org/officeDocument/2006/relationships/image" Target="../media/image163.png"/></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image" Target="../media/image149.png"/><Relationship Id="rId2" Type="http://schemas.openxmlformats.org/officeDocument/2006/relationships/image" Target="../media/image166.png"/><Relationship Id="rId1" Type="http://schemas.openxmlformats.org/officeDocument/2006/relationships/image" Target="../media/image165.png"/></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2.xml"/><Relationship Id="rId3" Type="http://schemas.openxmlformats.org/officeDocument/2006/relationships/image" Target="../media/image149.png"/><Relationship Id="rId2" Type="http://schemas.openxmlformats.org/officeDocument/2006/relationships/image" Target="../media/image168.png"/><Relationship Id="rId1" Type="http://schemas.openxmlformats.org/officeDocument/2006/relationships/image" Target="../media/image167.png"/></Relationships>
</file>

<file path=ppt/slides/_rels/slide74.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2.xml"/><Relationship Id="rId3" Type="http://schemas.openxmlformats.org/officeDocument/2006/relationships/image" Target="../media/image149.png"/><Relationship Id="rId2" Type="http://schemas.openxmlformats.org/officeDocument/2006/relationships/image" Target="../media/image170.png"/><Relationship Id="rId1" Type="http://schemas.openxmlformats.org/officeDocument/2006/relationships/image" Target="../media/image169.png"/></Relationships>
</file>

<file path=ppt/slides/_rels/slide75.xml.rels><?xml version="1.0" encoding="UTF-8" standalone="yes"?>
<Relationships xmlns="http://schemas.openxmlformats.org/package/2006/relationships"><Relationship Id="rId9" Type="http://schemas.openxmlformats.org/officeDocument/2006/relationships/notesSlide" Target="../notesSlides/notesSlide29.xml"/><Relationship Id="rId8" Type="http://schemas.openxmlformats.org/officeDocument/2006/relationships/slideLayout" Target="../slideLayouts/slideLayout2.xml"/><Relationship Id="rId7" Type="http://schemas.openxmlformats.org/officeDocument/2006/relationships/image" Target="../media/image171.png"/><Relationship Id="rId6" Type="http://schemas.openxmlformats.org/officeDocument/2006/relationships/image" Target="../media/image148.png"/><Relationship Id="rId5" Type="http://schemas.openxmlformats.org/officeDocument/2006/relationships/image" Target="../media/image122.png"/><Relationship Id="rId4" Type="http://schemas.openxmlformats.org/officeDocument/2006/relationships/image" Target="../media/image114.png"/><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image" Target="../media/image111.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jpeg"/><Relationship Id="rId1" Type="http://schemas.openxmlformats.org/officeDocument/2006/relationships/image" Target="../media/image172.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jpeg"/><Relationship Id="rId1" Type="http://schemas.openxmlformats.org/officeDocument/2006/relationships/image" Target="../media/image173.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jpeg"/><Relationship Id="rId1" Type="http://schemas.openxmlformats.org/officeDocument/2006/relationships/image" Target="../media/image174.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5.png"/><Relationship Id="rId1" Type="http://schemas.openxmlformats.org/officeDocument/2006/relationships/image" Target="../media/image176.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8.jpeg"/><Relationship Id="rId1" Type="http://schemas.openxmlformats.org/officeDocument/2006/relationships/image" Target="../media/image177.jpeg"/></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175.png"/><Relationship Id="rId1" Type="http://schemas.openxmlformats.org/officeDocument/2006/relationships/image" Target="../media/image179.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5.png"/><Relationship Id="rId1" Type="http://schemas.openxmlformats.org/officeDocument/2006/relationships/image" Target="../media/image180.pn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5.png"/><Relationship Id="rId2" Type="http://schemas.openxmlformats.org/officeDocument/2006/relationships/image" Target="../media/image182.png"/><Relationship Id="rId1" Type="http://schemas.openxmlformats.org/officeDocument/2006/relationships/image" Target="../media/image181.png"/></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image" Target="../media/image18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810" y="2"/>
            <a:ext cx="12200255" cy="1909010"/>
          </a:xfrm>
        </p:spPr>
        <p:txBody>
          <a:bodyPr>
            <a:normAutofit/>
          </a:bodyPr>
          <a:lstStyle/>
          <a:p>
            <a:pPr>
              <a:spcAft>
                <a:spcPts val="0"/>
              </a:spcAft>
            </a:pPr>
            <a:r>
              <a:rPr lang="zh-CN" altLang="en-US" sz="8000" b="1" dirty="0">
                <a:ln w="0"/>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深度学习</a:t>
            </a:r>
            <a:r>
              <a:rPr lang="en-US" altLang="zh-CN" sz="8000" b="1" dirty="0">
                <a:ln w="0"/>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1</a:t>
            </a:r>
            <a:endParaRPr lang="en-US" altLang="zh-CN" sz="8000" b="1" dirty="0">
              <a:ln w="0"/>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endParaRPr>
          </a:p>
        </p:txBody>
      </p:sp>
      <p:sp>
        <p:nvSpPr>
          <p:cNvPr id="5" name="Subtitle 2"/>
          <p:cNvSpPr txBox="1"/>
          <p:nvPr/>
        </p:nvSpPr>
        <p:spPr>
          <a:xfrm>
            <a:off x="1794510" y="2217442"/>
            <a:ext cx="8602980" cy="242311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spcAft>
                <a:spcPts val="0"/>
              </a:spcAft>
            </a:pPr>
            <a:r>
              <a:rPr lang="zh-CN" altLang="en-US" sz="4800" dirty="0">
                <a:ln w="0"/>
                <a:effectLst>
                  <a:outerShdw blurRad="38100" dist="19050" dir="2700000" algn="tl" rotWithShape="0">
                    <a:schemeClr val="dk1">
                      <a:alpha val="40000"/>
                    </a:schemeClr>
                  </a:outerShdw>
                </a:effectLst>
                <a:ea typeface="华文楷体" panose="02010600040101010101" pitchFamily="2" charset="-122"/>
              </a:rPr>
              <a:t>主讲：郭春乐、刘夏雷</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spcAft>
                <a:spcPts val="0"/>
              </a:spcAft>
            </a:pPr>
            <a:r>
              <a:rPr lang="zh-CN" altLang="en-US" sz="4800" dirty="0">
                <a:ln w="0"/>
                <a:effectLst>
                  <a:outerShdw blurRad="38100" dist="19050" dir="2700000" algn="tl" rotWithShape="0">
                    <a:schemeClr val="dk1">
                      <a:alpha val="40000"/>
                    </a:schemeClr>
                  </a:outerShdw>
                </a:effectLst>
                <a:ea typeface="华文楷体" panose="02010600040101010101" pitchFamily="2" charset="-122"/>
              </a:rPr>
              <a:t>南开大学计算机学院</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en-US" altLang="zh-CN" sz="4800" dirty="0">
                <a:ln w="0"/>
                <a:effectLst>
                  <a:outerShdw blurRad="38100" dist="19050" dir="2700000" algn="tl" rotWithShape="0">
                    <a:schemeClr val="dk1">
                      <a:alpha val="40000"/>
                    </a:schemeClr>
                  </a:outerShdw>
                </a:effectLst>
                <a:ea typeface="华文楷体" panose="02010600040101010101" pitchFamily="2" charset="-122"/>
              </a:rPr>
              <a:t> </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p:txBody>
      </p:sp>
      <p:sp>
        <p:nvSpPr>
          <p:cNvPr id="4" name="Subtitle 2"/>
          <p:cNvSpPr txBox="1"/>
          <p:nvPr/>
        </p:nvSpPr>
        <p:spPr>
          <a:xfrm>
            <a:off x="632258" y="5163519"/>
            <a:ext cx="11036969" cy="6420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spcAft>
                <a:spcPts val="0"/>
              </a:spcAft>
            </a:pPr>
            <a:r>
              <a:rPr lang="zh-CN" altLang="en-US" sz="3600" dirty="0">
                <a:ln w="0"/>
                <a:effectLst>
                  <a:outerShdw blurRad="38100" dist="19050" dir="2700000" algn="tl" rotWithShape="0">
                    <a:schemeClr val="dk1">
                      <a:alpha val="40000"/>
                    </a:schemeClr>
                  </a:outerShdw>
                </a:effectLst>
                <a:ea typeface="华文楷体" panose="02010600040101010101" pitchFamily="2" charset="-122"/>
              </a:rPr>
              <a:t>致谢：本课件主要内容来自浙江大学吴飞教授、</a:t>
            </a:r>
            <a:endParaRPr lang="zh-CN" altLang="en-US"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zh-CN" altLang="en-US" sz="3600" dirty="0">
                <a:ln w="0"/>
                <a:effectLst>
                  <a:outerShdw blurRad="38100" dist="19050" dir="2700000" algn="tl" rotWithShape="0">
                    <a:schemeClr val="dk1">
                      <a:alpha val="40000"/>
                    </a:schemeClr>
                  </a:outerShdw>
                </a:effectLst>
                <a:ea typeface="华文楷体" panose="02010600040101010101" pitchFamily="2" charset="-122"/>
              </a:rPr>
              <a:t>南开大学程明明教授</a:t>
            </a:r>
            <a:endParaRPr lang="en-US" altLang="zh-CN"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sym typeface="Times New Roman" panose="02020603050405020304" pitchFamily="16" charset="0"/>
              </a:rPr>
              <a:t>提纲</a:t>
            </a:r>
            <a:endParaRPr lang="zh-CN" altLang="en-US" dirty="0">
              <a:latin typeface="黑体" panose="02010609060101010101" pitchFamily="49" charset="-122"/>
              <a:cs typeface="Times New Roman" panose="02020603050405020304" pitchFamily="16" charset="0"/>
            </a:endParaRPr>
          </a:p>
        </p:txBody>
      </p:sp>
      <p:sp>
        <p:nvSpPr>
          <p:cNvPr id="4" name="内容占位符 2"/>
          <p:cNvSpPr>
            <a:spLocks noGrp="1"/>
          </p:cNvSpPr>
          <p:nvPr>
            <p:ph idx="1"/>
          </p:nvPr>
        </p:nvSpPr>
        <p:spPr>
          <a:xfrm>
            <a:off x="393700" y="788988"/>
            <a:ext cx="11355388" cy="5387975"/>
          </a:xfrm>
        </p:spPr>
        <p:txBody>
          <a:bodyPr/>
          <a:lstStyle/>
          <a:p>
            <a:r>
              <a:rPr lang="zh-CN" altLang="en-US" dirty="0"/>
              <a:t>深度学习历史发展</a:t>
            </a:r>
            <a:endParaRPr lang="en-US" altLang="zh-CN" dirty="0"/>
          </a:p>
          <a:p>
            <a:r>
              <a:rPr lang="zh-CN" altLang="en-US" dirty="0">
                <a:solidFill>
                  <a:srgbClr val="FF0000"/>
                </a:solidFill>
              </a:rPr>
              <a:t>前馈神经网络</a:t>
            </a:r>
            <a:endParaRPr lang="zh-CN" altLang="en-US" dirty="0">
              <a:solidFill>
                <a:srgbClr val="FF0000"/>
              </a:solidFill>
            </a:endParaRPr>
          </a:p>
          <a:p>
            <a:r>
              <a:rPr lang="zh-CN" altLang="en-US" dirty="0"/>
              <a:t>卷积神经网络</a:t>
            </a:r>
            <a:endParaRPr lang="en-US" altLang="zh-CN" dirty="0"/>
          </a:p>
          <a:p>
            <a:r>
              <a:rPr lang="zh-CN" altLang="en-US" dirty="0"/>
              <a:t>循环神经网络</a:t>
            </a:r>
            <a:endParaRPr lang="en-US" altLang="zh-CN" dirty="0"/>
          </a:p>
          <a:p>
            <a:r>
              <a:rPr lang="zh-CN" altLang="en-US" dirty="0"/>
              <a:t>深度生成学习</a:t>
            </a:r>
            <a:endParaRPr lang="en-US" altLang="zh-CN" dirty="0"/>
          </a:p>
          <a:p>
            <a:r>
              <a:rPr lang="zh-CN" altLang="en-US" dirty="0"/>
              <a:t>深度学习应用</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38999" y="4017756"/>
            <a:ext cx="1091009" cy="1273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Freeform 121"/>
          <p:cNvSpPr/>
          <p:nvPr/>
        </p:nvSpPr>
        <p:spPr bwMode="auto">
          <a:xfrm>
            <a:off x="9503054" y="3889355"/>
            <a:ext cx="513704" cy="1535375"/>
          </a:xfrm>
          <a:custGeom>
            <a:avLst/>
            <a:gdLst>
              <a:gd name="T0" fmla="*/ 2147483647 w 946"/>
              <a:gd name="T1" fmla="*/ 0 h 6087"/>
              <a:gd name="T2" fmla="*/ 2147483647 w 946"/>
              <a:gd name="T3" fmla="*/ 2147483647 h 6087"/>
              <a:gd name="T4" fmla="*/ 2147483647 w 946"/>
              <a:gd name="T5" fmla="*/ 2147483647 h 6087"/>
              <a:gd name="T6" fmla="*/ 2147483647 w 946"/>
              <a:gd name="T7" fmla="*/ 2147483647 h 6087"/>
              <a:gd name="T8" fmla="*/ 2147483647 w 946"/>
              <a:gd name="T9" fmla="*/ 2147483647 h 6087"/>
              <a:gd name="T10" fmla="*/ 2147483647 w 946"/>
              <a:gd name="T11" fmla="*/ 2147483647 h 6087"/>
              <a:gd name="T12" fmla="*/ 2147483647 w 946"/>
              <a:gd name="T13" fmla="*/ 2147483647 h 6087"/>
              <a:gd name="T14" fmla="*/ 2147483647 w 946"/>
              <a:gd name="T15" fmla="*/ 2147483647 h 6087"/>
              <a:gd name="T16" fmla="*/ 2147483647 w 946"/>
              <a:gd name="T17" fmla="*/ 2147483647 h 6087"/>
              <a:gd name="T18" fmla="*/ 2147483647 w 946"/>
              <a:gd name="T19" fmla="*/ 2147483647 h 6087"/>
              <a:gd name="T20" fmla="*/ 2147483647 w 946"/>
              <a:gd name="T21" fmla="*/ 2147483647 h 6087"/>
              <a:gd name="T22" fmla="*/ 2147483647 w 946"/>
              <a:gd name="T23" fmla="*/ 2147483647 h 6087"/>
              <a:gd name="T24" fmla="*/ 2147483647 w 946"/>
              <a:gd name="T25" fmla="*/ 2147483647 h 6087"/>
              <a:gd name="T26" fmla="*/ 2147483647 w 946"/>
              <a:gd name="T27" fmla="*/ 2147483647 h 6087"/>
              <a:gd name="T28" fmla="*/ 2147483647 w 946"/>
              <a:gd name="T29" fmla="*/ 2147483647 h 6087"/>
              <a:gd name="T30" fmla="*/ 2147483647 w 946"/>
              <a:gd name="T31" fmla="*/ 2147483647 h 6087"/>
              <a:gd name="T32" fmla="*/ 2147483647 w 946"/>
              <a:gd name="T33" fmla="*/ 2147483647 h 6087"/>
              <a:gd name="T34" fmla="*/ 2147483647 w 946"/>
              <a:gd name="T35" fmla="*/ 2147483647 h 6087"/>
              <a:gd name="T36" fmla="*/ 2147483647 w 946"/>
              <a:gd name="T37" fmla="*/ 2147483647 h 6087"/>
              <a:gd name="T38" fmla="*/ 2147483647 w 946"/>
              <a:gd name="T39" fmla="*/ 2147483647 h 6087"/>
              <a:gd name="T40" fmla="*/ 2147483647 w 946"/>
              <a:gd name="T41" fmla="*/ 2147483647 h 6087"/>
              <a:gd name="T42" fmla="*/ 2147483647 w 946"/>
              <a:gd name="T43" fmla="*/ 2147483647 h 6087"/>
              <a:gd name="T44" fmla="*/ 2147483647 w 946"/>
              <a:gd name="T45" fmla="*/ 2147483647 h 6087"/>
              <a:gd name="T46" fmla="*/ 2147483647 w 946"/>
              <a:gd name="T47" fmla="*/ 2147483647 h 6087"/>
              <a:gd name="T48" fmla="*/ 2147483647 w 946"/>
              <a:gd name="T49" fmla="*/ 2147483647 h 6087"/>
              <a:gd name="T50" fmla="*/ 0 w 946"/>
              <a:gd name="T51" fmla="*/ 2147483647 h 6087"/>
              <a:gd name="T52" fmla="*/ 0 w 946"/>
              <a:gd name="T53" fmla="*/ 2147483647 h 6087"/>
              <a:gd name="T54" fmla="*/ 2147483647 w 946"/>
              <a:gd name="T55" fmla="*/ 2147483647 h 6087"/>
              <a:gd name="T56" fmla="*/ 2147483647 w 946"/>
              <a:gd name="T57" fmla="*/ 2147483647 h 6087"/>
              <a:gd name="T58" fmla="*/ 2147483647 w 946"/>
              <a:gd name="T59" fmla="*/ 2147483647 h 6087"/>
              <a:gd name="T60" fmla="*/ 2147483647 w 946"/>
              <a:gd name="T61" fmla="*/ 2147483647 h 6087"/>
              <a:gd name="T62" fmla="*/ 2147483647 w 946"/>
              <a:gd name="T63" fmla="*/ 2147483647 h 6087"/>
              <a:gd name="T64" fmla="*/ 2147483647 w 946"/>
              <a:gd name="T65" fmla="*/ 2147483647 h 6087"/>
              <a:gd name="T66" fmla="*/ 2147483647 w 946"/>
              <a:gd name="T67" fmla="*/ 2147483647 h 60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946" h="6087">
                <a:moveTo>
                  <a:pt x="184" y="0"/>
                </a:moveTo>
                <a:lnTo>
                  <a:pt x="762" y="0"/>
                </a:lnTo>
                <a:lnTo>
                  <a:pt x="781" y="1"/>
                </a:lnTo>
                <a:lnTo>
                  <a:pt x="799" y="4"/>
                </a:lnTo>
                <a:lnTo>
                  <a:pt x="817" y="10"/>
                </a:lnTo>
                <a:lnTo>
                  <a:pt x="833" y="18"/>
                </a:lnTo>
                <a:lnTo>
                  <a:pt x="850" y="27"/>
                </a:lnTo>
                <a:lnTo>
                  <a:pt x="865" y="38"/>
                </a:lnTo>
                <a:lnTo>
                  <a:pt x="879" y="52"/>
                </a:lnTo>
                <a:lnTo>
                  <a:pt x="892" y="67"/>
                </a:lnTo>
                <a:lnTo>
                  <a:pt x="904" y="82"/>
                </a:lnTo>
                <a:lnTo>
                  <a:pt x="914" y="100"/>
                </a:lnTo>
                <a:lnTo>
                  <a:pt x="923" y="119"/>
                </a:lnTo>
                <a:lnTo>
                  <a:pt x="931" y="139"/>
                </a:lnTo>
                <a:lnTo>
                  <a:pt x="938" y="160"/>
                </a:lnTo>
                <a:lnTo>
                  <a:pt x="943" y="181"/>
                </a:lnTo>
                <a:lnTo>
                  <a:pt x="945" y="204"/>
                </a:lnTo>
                <a:lnTo>
                  <a:pt x="946" y="228"/>
                </a:lnTo>
                <a:lnTo>
                  <a:pt x="946" y="5859"/>
                </a:lnTo>
                <a:lnTo>
                  <a:pt x="945" y="5882"/>
                </a:lnTo>
                <a:lnTo>
                  <a:pt x="943" y="5905"/>
                </a:lnTo>
                <a:lnTo>
                  <a:pt x="938" y="5926"/>
                </a:lnTo>
                <a:lnTo>
                  <a:pt x="931" y="5946"/>
                </a:lnTo>
                <a:lnTo>
                  <a:pt x="923" y="5967"/>
                </a:lnTo>
                <a:lnTo>
                  <a:pt x="914" y="5986"/>
                </a:lnTo>
                <a:lnTo>
                  <a:pt x="904" y="6003"/>
                </a:lnTo>
                <a:lnTo>
                  <a:pt x="892" y="6020"/>
                </a:lnTo>
                <a:lnTo>
                  <a:pt x="879" y="6034"/>
                </a:lnTo>
                <a:lnTo>
                  <a:pt x="865" y="6048"/>
                </a:lnTo>
                <a:lnTo>
                  <a:pt x="850" y="6059"/>
                </a:lnTo>
                <a:lnTo>
                  <a:pt x="833" y="6068"/>
                </a:lnTo>
                <a:lnTo>
                  <a:pt x="817" y="6075"/>
                </a:lnTo>
                <a:lnTo>
                  <a:pt x="799" y="6082"/>
                </a:lnTo>
                <a:lnTo>
                  <a:pt x="781" y="6086"/>
                </a:lnTo>
                <a:lnTo>
                  <a:pt x="762" y="6087"/>
                </a:lnTo>
                <a:lnTo>
                  <a:pt x="184" y="6087"/>
                </a:lnTo>
                <a:lnTo>
                  <a:pt x="165" y="6086"/>
                </a:lnTo>
                <a:lnTo>
                  <a:pt x="147" y="6082"/>
                </a:lnTo>
                <a:lnTo>
                  <a:pt x="129" y="6075"/>
                </a:lnTo>
                <a:lnTo>
                  <a:pt x="113" y="6068"/>
                </a:lnTo>
                <a:lnTo>
                  <a:pt x="97" y="6059"/>
                </a:lnTo>
                <a:lnTo>
                  <a:pt x="81" y="6048"/>
                </a:lnTo>
                <a:lnTo>
                  <a:pt x="67" y="6034"/>
                </a:lnTo>
                <a:lnTo>
                  <a:pt x="54" y="6020"/>
                </a:lnTo>
                <a:lnTo>
                  <a:pt x="42" y="6003"/>
                </a:lnTo>
                <a:lnTo>
                  <a:pt x="31" y="5986"/>
                </a:lnTo>
                <a:lnTo>
                  <a:pt x="22" y="5967"/>
                </a:lnTo>
                <a:lnTo>
                  <a:pt x="15" y="5946"/>
                </a:lnTo>
                <a:lnTo>
                  <a:pt x="9" y="5926"/>
                </a:lnTo>
                <a:lnTo>
                  <a:pt x="4" y="5905"/>
                </a:lnTo>
                <a:lnTo>
                  <a:pt x="0" y="5882"/>
                </a:lnTo>
                <a:lnTo>
                  <a:pt x="0" y="5859"/>
                </a:lnTo>
                <a:lnTo>
                  <a:pt x="0" y="228"/>
                </a:lnTo>
                <a:lnTo>
                  <a:pt x="0" y="204"/>
                </a:lnTo>
                <a:lnTo>
                  <a:pt x="4" y="181"/>
                </a:lnTo>
                <a:lnTo>
                  <a:pt x="9" y="160"/>
                </a:lnTo>
                <a:lnTo>
                  <a:pt x="15" y="139"/>
                </a:lnTo>
                <a:lnTo>
                  <a:pt x="22" y="119"/>
                </a:lnTo>
                <a:lnTo>
                  <a:pt x="31" y="100"/>
                </a:lnTo>
                <a:lnTo>
                  <a:pt x="42" y="82"/>
                </a:lnTo>
                <a:lnTo>
                  <a:pt x="54" y="67"/>
                </a:lnTo>
                <a:lnTo>
                  <a:pt x="67" y="52"/>
                </a:lnTo>
                <a:lnTo>
                  <a:pt x="81" y="38"/>
                </a:lnTo>
                <a:lnTo>
                  <a:pt x="97" y="27"/>
                </a:lnTo>
                <a:lnTo>
                  <a:pt x="113" y="18"/>
                </a:lnTo>
                <a:lnTo>
                  <a:pt x="129" y="10"/>
                </a:lnTo>
                <a:lnTo>
                  <a:pt x="147" y="4"/>
                </a:lnTo>
                <a:lnTo>
                  <a:pt x="165" y="1"/>
                </a:lnTo>
                <a:lnTo>
                  <a:pt x="184" y="0"/>
                </a:lnTo>
                <a:close/>
              </a:path>
            </a:pathLst>
          </a:custGeom>
          <a:solidFill>
            <a:srgbClr val="F5874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7" name="Freeform 122"/>
          <p:cNvSpPr>
            <a:spLocks noEditPoints="1"/>
          </p:cNvSpPr>
          <p:nvPr/>
        </p:nvSpPr>
        <p:spPr bwMode="auto">
          <a:xfrm>
            <a:off x="9499792" y="3897979"/>
            <a:ext cx="516966" cy="1537614"/>
          </a:xfrm>
          <a:custGeom>
            <a:avLst/>
            <a:gdLst>
              <a:gd name="T0" fmla="*/ 2147483647 w 952"/>
              <a:gd name="T1" fmla="*/ 2147483647 h 6093"/>
              <a:gd name="T2" fmla="*/ 2147483647 w 952"/>
              <a:gd name="T3" fmla="*/ 0 h 6093"/>
              <a:gd name="T4" fmla="*/ 2147483647 w 952"/>
              <a:gd name="T5" fmla="*/ 2147483647 h 6093"/>
              <a:gd name="T6" fmla="*/ 2147483647 w 952"/>
              <a:gd name="T7" fmla="*/ 2147483647 h 6093"/>
              <a:gd name="T8" fmla="*/ 2147483647 w 952"/>
              <a:gd name="T9" fmla="*/ 2147483647 h 6093"/>
              <a:gd name="T10" fmla="*/ 2147483647 w 952"/>
              <a:gd name="T11" fmla="*/ 2147483647 h 6093"/>
              <a:gd name="T12" fmla="*/ 2147483647 w 952"/>
              <a:gd name="T13" fmla="*/ 2147483647 h 6093"/>
              <a:gd name="T14" fmla="*/ 2147483647 w 952"/>
              <a:gd name="T15" fmla="*/ 0 h 6093"/>
              <a:gd name="T16" fmla="*/ 2147483647 w 952"/>
              <a:gd name="T17" fmla="*/ 2147483647 h 6093"/>
              <a:gd name="T18" fmla="*/ 2147483647 w 952"/>
              <a:gd name="T19" fmla="*/ 2147483647 h 6093"/>
              <a:gd name="T20" fmla="*/ 2147483647 w 952"/>
              <a:gd name="T21" fmla="*/ 2147483647 h 6093"/>
              <a:gd name="T22" fmla="*/ 2147483647 w 952"/>
              <a:gd name="T23" fmla="*/ 2147483647 h 6093"/>
              <a:gd name="T24" fmla="*/ 2147483647 w 952"/>
              <a:gd name="T25" fmla="*/ 2147483647 h 6093"/>
              <a:gd name="T26" fmla="*/ 2147483647 w 952"/>
              <a:gd name="T27" fmla="*/ 2147483647 h 6093"/>
              <a:gd name="T28" fmla="*/ 2147483647 w 952"/>
              <a:gd name="T29" fmla="*/ 2147483647 h 6093"/>
              <a:gd name="T30" fmla="*/ 2147483647 w 952"/>
              <a:gd name="T31" fmla="*/ 2147483647 h 6093"/>
              <a:gd name="T32" fmla="*/ 2147483647 w 952"/>
              <a:gd name="T33" fmla="*/ 2147483647 h 6093"/>
              <a:gd name="T34" fmla="*/ 2147483647 w 952"/>
              <a:gd name="T35" fmla="*/ 2147483647 h 6093"/>
              <a:gd name="T36" fmla="*/ 2147483647 w 952"/>
              <a:gd name="T37" fmla="*/ 2147483647 h 6093"/>
              <a:gd name="T38" fmla="*/ 2147483647 w 952"/>
              <a:gd name="T39" fmla="*/ 2147483647 h 6093"/>
              <a:gd name="T40" fmla="*/ 2147483647 w 952"/>
              <a:gd name="T41" fmla="*/ 2147483647 h 6093"/>
              <a:gd name="T42" fmla="*/ 2147483647 w 952"/>
              <a:gd name="T43" fmla="*/ 2147483647 h 6093"/>
              <a:gd name="T44" fmla="*/ 2147483647 w 952"/>
              <a:gd name="T45" fmla="*/ 2147483647 h 6093"/>
              <a:gd name="T46" fmla="*/ 2147483647 w 952"/>
              <a:gd name="T47" fmla="*/ 2147483647 h 6093"/>
              <a:gd name="T48" fmla="*/ 2147483647 w 952"/>
              <a:gd name="T49" fmla="*/ 2147483647 h 6093"/>
              <a:gd name="T50" fmla="*/ 2147483647 w 952"/>
              <a:gd name="T51" fmla="*/ 2147483647 h 6093"/>
              <a:gd name="T52" fmla="*/ 2147483647 w 952"/>
              <a:gd name="T53" fmla="*/ 2147483647 h 6093"/>
              <a:gd name="T54" fmla="*/ 2147483647 w 952"/>
              <a:gd name="T55" fmla="*/ 2147483647 h 6093"/>
              <a:gd name="T56" fmla="*/ 2147483647 w 952"/>
              <a:gd name="T57" fmla="*/ 2147483647 h 6093"/>
              <a:gd name="T58" fmla="*/ 2147483647 w 952"/>
              <a:gd name="T59" fmla="*/ 2147483647 h 6093"/>
              <a:gd name="T60" fmla="*/ 2147483647 w 952"/>
              <a:gd name="T61" fmla="*/ 2147483647 h 6093"/>
              <a:gd name="T62" fmla="*/ 2147483647 w 952"/>
              <a:gd name="T63" fmla="*/ 2147483647 h 6093"/>
              <a:gd name="T64" fmla="*/ 2147483647 w 952"/>
              <a:gd name="T65" fmla="*/ 2147483647 h 6093"/>
              <a:gd name="T66" fmla="*/ 2147483647 w 952"/>
              <a:gd name="T67" fmla="*/ 2147483647 h 6093"/>
              <a:gd name="T68" fmla="*/ 2147483647 w 952"/>
              <a:gd name="T69" fmla="*/ 2147483647 h 6093"/>
              <a:gd name="T70" fmla="*/ 2147483647 w 952"/>
              <a:gd name="T71" fmla="*/ 2147483647 h 6093"/>
              <a:gd name="T72" fmla="*/ 2147483647 w 952"/>
              <a:gd name="T73" fmla="*/ 2147483647 h 6093"/>
              <a:gd name="T74" fmla="*/ 2147483647 w 952"/>
              <a:gd name="T75" fmla="*/ 2147483647 h 6093"/>
              <a:gd name="T76" fmla="*/ 2147483647 w 952"/>
              <a:gd name="T77" fmla="*/ 2147483647 h 6093"/>
              <a:gd name="T78" fmla="*/ 2147483647 w 952"/>
              <a:gd name="T79" fmla="*/ 2147483647 h 6093"/>
              <a:gd name="T80" fmla="*/ 2147483647 w 952"/>
              <a:gd name="T81" fmla="*/ 2147483647 h 6093"/>
              <a:gd name="T82" fmla="*/ 2147483647 w 952"/>
              <a:gd name="T83" fmla="*/ 2147483647 h 6093"/>
              <a:gd name="T84" fmla="*/ 2147483647 w 952"/>
              <a:gd name="T85" fmla="*/ 2147483647 h 6093"/>
              <a:gd name="T86" fmla="*/ 2147483647 w 952"/>
              <a:gd name="T87" fmla="*/ 2147483647 h 6093"/>
              <a:gd name="T88" fmla="*/ 0 w 952"/>
              <a:gd name="T89" fmla="*/ 2147483647 h 6093"/>
              <a:gd name="T90" fmla="*/ 2147483647 w 952"/>
              <a:gd name="T91" fmla="*/ 2147483647 h 6093"/>
              <a:gd name="T92" fmla="*/ 2147483647 w 952"/>
              <a:gd name="T93" fmla="*/ 2147483647 h 6093"/>
              <a:gd name="T94" fmla="*/ 2147483647 w 952"/>
              <a:gd name="T95" fmla="*/ 2147483647 h 6093"/>
              <a:gd name="T96" fmla="*/ 2147483647 w 952"/>
              <a:gd name="T97" fmla="*/ 2147483647 h 6093"/>
              <a:gd name="T98" fmla="*/ 2147483647 w 952"/>
              <a:gd name="T99" fmla="*/ 2147483647 h 6093"/>
              <a:gd name="T100" fmla="*/ 0 w 952"/>
              <a:gd name="T101" fmla="*/ 2147483647 h 6093"/>
              <a:gd name="T102" fmla="*/ 2147483647 w 952"/>
              <a:gd name="T103" fmla="*/ 2147483647 h 6093"/>
              <a:gd name="T104" fmla="*/ 2147483647 w 952"/>
              <a:gd name="T105" fmla="*/ 2147483647 h 6093"/>
              <a:gd name="T106" fmla="*/ 2147483647 w 952"/>
              <a:gd name="T107" fmla="*/ 0 h 6093"/>
              <a:gd name="T108" fmla="*/ 2147483647 w 952"/>
              <a:gd name="T109" fmla="*/ 2147483647 h 6093"/>
              <a:gd name="T110" fmla="*/ 2147483647 w 952"/>
              <a:gd name="T111" fmla="*/ 2147483647 h 6093"/>
              <a:gd name="T112" fmla="*/ 2147483647 w 952"/>
              <a:gd name="T113" fmla="*/ 2147483647 h 60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952" h="6093">
                <a:moveTo>
                  <a:pt x="187" y="0"/>
                </a:moveTo>
                <a:lnTo>
                  <a:pt x="765" y="0"/>
                </a:lnTo>
                <a:lnTo>
                  <a:pt x="765" y="7"/>
                </a:lnTo>
                <a:lnTo>
                  <a:pt x="187" y="7"/>
                </a:lnTo>
                <a:lnTo>
                  <a:pt x="187" y="0"/>
                </a:lnTo>
                <a:close/>
                <a:moveTo>
                  <a:pt x="765" y="0"/>
                </a:moveTo>
                <a:lnTo>
                  <a:pt x="784" y="2"/>
                </a:lnTo>
                <a:lnTo>
                  <a:pt x="803" y="5"/>
                </a:lnTo>
                <a:lnTo>
                  <a:pt x="820" y="10"/>
                </a:lnTo>
                <a:lnTo>
                  <a:pt x="837" y="18"/>
                </a:lnTo>
                <a:lnTo>
                  <a:pt x="854" y="28"/>
                </a:lnTo>
                <a:lnTo>
                  <a:pt x="869" y="40"/>
                </a:lnTo>
                <a:lnTo>
                  <a:pt x="883" y="53"/>
                </a:lnTo>
                <a:lnTo>
                  <a:pt x="897" y="69"/>
                </a:lnTo>
                <a:lnTo>
                  <a:pt x="894" y="72"/>
                </a:lnTo>
                <a:lnTo>
                  <a:pt x="880" y="59"/>
                </a:lnTo>
                <a:lnTo>
                  <a:pt x="866" y="46"/>
                </a:lnTo>
                <a:lnTo>
                  <a:pt x="852" y="34"/>
                </a:lnTo>
                <a:lnTo>
                  <a:pt x="835" y="24"/>
                </a:lnTo>
                <a:lnTo>
                  <a:pt x="819" y="17"/>
                </a:lnTo>
                <a:lnTo>
                  <a:pt x="802" y="12"/>
                </a:lnTo>
                <a:lnTo>
                  <a:pt x="783" y="8"/>
                </a:lnTo>
                <a:lnTo>
                  <a:pt x="765" y="7"/>
                </a:lnTo>
                <a:lnTo>
                  <a:pt x="765" y="0"/>
                </a:lnTo>
                <a:close/>
                <a:moveTo>
                  <a:pt x="897" y="69"/>
                </a:moveTo>
                <a:lnTo>
                  <a:pt x="909" y="85"/>
                </a:lnTo>
                <a:lnTo>
                  <a:pt x="920" y="103"/>
                </a:lnTo>
                <a:lnTo>
                  <a:pt x="929" y="122"/>
                </a:lnTo>
                <a:lnTo>
                  <a:pt x="936" y="142"/>
                </a:lnTo>
                <a:lnTo>
                  <a:pt x="944" y="162"/>
                </a:lnTo>
                <a:lnTo>
                  <a:pt x="948" y="185"/>
                </a:lnTo>
                <a:lnTo>
                  <a:pt x="951" y="208"/>
                </a:lnTo>
                <a:lnTo>
                  <a:pt x="952" y="232"/>
                </a:lnTo>
                <a:lnTo>
                  <a:pt x="947" y="232"/>
                </a:lnTo>
                <a:lnTo>
                  <a:pt x="946" y="209"/>
                </a:lnTo>
                <a:lnTo>
                  <a:pt x="943" y="186"/>
                </a:lnTo>
                <a:lnTo>
                  <a:pt x="938" y="165"/>
                </a:lnTo>
                <a:lnTo>
                  <a:pt x="932" y="145"/>
                </a:lnTo>
                <a:lnTo>
                  <a:pt x="924" y="124"/>
                </a:lnTo>
                <a:lnTo>
                  <a:pt x="915" y="107"/>
                </a:lnTo>
                <a:lnTo>
                  <a:pt x="905" y="89"/>
                </a:lnTo>
                <a:lnTo>
                  <a:pt x="894" y="72"/>
                </a:lnTo>
                <a:lnTo>
                  <a:pt x="897" y="69"/>
                </a:lnTo>
                <a:close/>
                <a:moveTo>
                  <a:pt x="952" y="232"/>
                </a:moveTo>
                <a:lnTo>
                  <a:pt x="952" y="5863"/>
                </a:lnTo>
                <a:lnTo>
                  <a:pt x="947" y="5863"/>
                </a:lnTo>
                <a:lnTo>
                  <a:pt x="947" y="232"/>
                </a:lnTo>
                <a:lnTo>
                  <a:pt x="952" y="232"/>
                </a:lnTo>
                <a:close/>
                <a:moveTo>
                  <a:pt x="952" y="5863"/>
                </a:moveTo>
                <a:lnTo>
                  <a:pt x="951" y="5886"/>
                </a:lnTo>
                <a:lnTo>
                  <a:pt x="948" y="5909"/>
                </a:lnTo>
                <a:lnTo>
                  <a:pt x="944" y="5931"/>
                </a:lnTo>
                <a:lnTo>
                  <a:pt x="936" y="5952"/>
                </a:lnTo>
                <a:lnTo>
                  <a:pt x="929" y="5972"/>
                </a:lnTo>
                <a:lnTo>
                  <a:pt x="920" y="5991"/>
                </a:lnTo>
                <a:lnTo>
                  <a:pt x="909" y="6010"/>
                </a:lnTo>
                <a:lnTo>
                  <a:pt x="897" y="6026"/>
                </a:lnTo>
                <a:lnTo>
                  <a:pt x="894" y="6021"/>
                </a:lnTo>
                <a:lnTo>
                  <a:pt x="905" y="6005"/>
                </a:lnTo>
                <a:lnTo>
                  <a:pt x="915" y="5988"/>
                </a:lnTo>
                <a:lnTo>
                  <a:pt x="924" y="5969"/>
                </a:lnTo>
                <a:lnTo>
                  <a:pt x="932" y="5949"/>
                </a:lnTo>
                <a:lnTo>
                  <a:pt x="938" y="5929"/>
                </a:lnTo>
                <a:lnTo>
                  <a:pt x="943" y="5907"/>
                </a:lnTo>
                <a:lnTo>
                  <a:pt x="946" y="5886"/>
                </a:lnTo>
                <a:lnTo>
                  <a:pt x="947" y="5863"/>
                </a:lnTo>
                <a:lnTo>
                  <a:pt x="952" y="5863"/>
                </a:lnTo>
                <a:close/>
                <a:moveTo>
                  <a:pt x="897" y="6026"/>
                </a:moveTo>
                <a:lnTo>
                  <a:pt x="883" y="6040"/>
                </a:lnTo>
                <a:lnTo>
                  <a:pt x="869" y="6054"/>
                </a:lnTo>
                <a:lnTo>
                  <a:pt x="854" y="6066"/>
                </a:lnTo>
                <a:lnTo>
                  <a:pt x="837" y="6076"/>
                </a:lnTo>
                <a:lnTo>
                  <a:pt x="820" y="6083"/>
                </a:lnTo>
                <a:lnTo>
                  <a:pt x="803" y="6088"/>
                </a:lnTo>
                <a:lnTo>
                  <a:pt x="784" y="6092"/>
                </a:lnTo>
                <a:lnTo>
                  <a:pt x="765" y="6093"/>
                </a:lnTo>
                <a:lnTo>
                  <a:pt x="765" y="6087"/>
                </a:lnTo>
                <a:lnTo>
                  <a:pt x="783" y="6086"/>
                </a:lnTo>
                <a:lnTo>
                  <a:pt x="802" y="6082"/>
                </a:lnTo>
                <a:lnTo>
                  <a:pt x="819" y="6077"/>
                </a:lnTo>
                <a:lnTo>
                  <a:pt x="835" y="6069"/>
                </a:lnTo>
                <a:lnTo>
                  <a:pt x="852" y="6059"/>
                </a:lnTo>
                <a:lnTo>
                  <a:pt x="866" y="6049"/>
                </a:lnTo>
                <a:lnTo>
                  <a:pt x="880" y="6035"/>
                </a:lnTo>
                <a:lnTo>
                  <a:pt x="894" y="6021"/>
                </a:lnTo>
                <a:lnTo>
                  <a:pt x="897" y="6026"/>
                </a:lnTo>
                <a:close/>
                <a:moveTo>
                  <a:pt x="765" y="6093"/>
                </a:moveTo>
                <a:lnTo>
                  <a:pt x="187" y="6093"/>
                </a:lnTo>
                <a:lnTo>
                  <a:pt x="187" y="6087"/>
                </a:lnTo>
                <a:lnTo>
                  <a:pt x="765" y="6087"/>
                </a:lnTo>
                <a:lnTo>
                  <a:pt x="765" y="6093"/>
                </a:lnTo>
                <a:close/>
                <a:moveTo>
                  <a:pt x="187" y="6093"/>
                </a:moveTo>
                <a:lnTo>
                  <a:pt x="168" y="6092"/>
                </a:lnTo>
                <a:lnTo>
                  <a:pt x="150" y="6088"/>
                </a:lnTo>
                <a:lnTo>
                  <a:pt x="131" y="6083"/>
                </a:lnTo>
                <a:lnTo>
                  <a:pt x="115" y="6076"/>
                </a:lnTo>
                <a:lnTo>
                  <a:pt x="99" y="6066"/>
                </a:lnTo>
                <a:lnTo>
                  <a:pt x="83" y="6054"/>
                </a:lnTo>
                <a:lnTo>
                  <a:pt x="69" y="6040"/>
                </a:lnTo>
                <a:lnTo>
                  <a:pt x="56" y="6026"/>
                </a:lnTo>
                <a:lnTo>
                  <a:pt x="59" y="6021"/>
                </a:lnTo>
                <a:lnTo>
                  <a:pt x="72" y="6035"/>
                </a:lnTo>
                <a:lnTo>
                  <a:pt x="86" y="6049"/>
                </a:lnTo>
                <a:lnTo>
                  <a:pt x="101" y="6059"/>
                </a:lnTo>
                <a:lnTo>
                  <a:pt x="117" y="6069"/>
                </a:lnTo>
                <a:lnTo>
                  <a:pt x="133" y="6077"/>
                </a:lnTo>
                <a:lnTo>
                  <a:pt x="151" y="6082"/>
                </a:lnTo>
                <a:lnTo>
                  <a:pt x="168" y="6086"/>
                </a:lnTo>
                <a:lnTo>
                  <a:pt x="187" y="6087"/>
                </a:lnTo>
                <a:lnTo>
                  <a:pt x="187" y="6093"/>
                </a:lnTo>
                <a:close/>
                <a:moveTo>
                  <a:pt x="56" y="6026"/>
                </a:moveTo>
                <a:lnTo>
                  <a:pt x="43" y="6010"/>
                </a:lnTo>
                <a:lnTo>
                  <a:pt x="32" y="5991"/>
                </a:lnTo>
                <a:lnTo>
                  <a:pt x="23" y="5972"/>
                </a:lnTo>
                <a:lnTo>
                  <a:pt x="15" y="5952"/>
                </a:lnTo>
                <a:lnTo>
                  <a:pt x="9" y="5931"/>
                </a:lnTo>
                <a:lnTo>
                  <a:pt x="4" y="5909"/>
                </a:lnTo>
                <a:lnTo>
                  <a:pt x="1" y="5886"/>
                </a:lnTo>
                <a:lnTo>
                  <a:pt x="0" y="5863"/>
                </a:lnTo>
                <a:lnTo>
                  <a:pt x="6" y="5863"/>
                </a:lnTo>
                <a:lnTo>
                  <a:pt x="7" y="5886"/>
                </a:lnTo>
                <a:lnTo>
                  <a:pt x="10" y="5907"/>
                </a:lnTo>
                <a:lnTo>
                  <a:pt x="14" y="5929"/>
                </a:lnTo>
                <a:lnTo>
                  <a:pt x="20" y="5949"/>
                </a:lnTo>
                <a:lnTo>
                  <a:pt x="28" y="5969"/>
                </a:lnTo>
                <a:lnTo>
                  <a:pt x="37" y="5988"/>
                </a:lnTo>
                <a:lnTo>
                  <a:pt x="47" y="6005"/>
                </a:lnTo>
                <a:lnTo>
                  <a:pt x="59" y="6021"/>
                </a:lnTo>
                <a:lnTo>
                  <a:pt x="56" y="6026"/>
                </a:lnTo>
                <a:close/>
                <a:moveTo>
                  <a:pt x="0" y="5863"/>
                </a:moveTo>
                <a:lnTo>
                  <a:pt x="0" y="232"/>
                </a:lnTo>
                <a:lnTo>
                  <a:pt x="6" y="232"/>
                </a:lnTo>
                <a:lnTo>
                  <a:pt x="6" y="5863"/>
                </a:lnTo>
                <a:lnTo>
                  <a:pt x="0" y="5863"/>
                </a:lnTo>
                <a:close/>
                <a:moveTo>
                  <a:pt x="0" y="232"/>
                </a:moveTo>
                <a:lnTo>
                  <a:pt x="1" y="208"/>
                </a:lnTo>
                <a:lnTo>
                  <a:pt x="4" y="185"/>
                </a:lnTo>
                <a:lnTo>
                  <a:pt x="9" y="162"/>
                </a:lnTo>
                <a:lnTo>
                  <a:pt x="15" y="142"/>
                </a:lnTo>
                <a:lnTo>
                  <a:pt x="23" y="122"/>
                </a:lnTo>
                <a:lnTo>
                  <a:pt x="32" y="103"/>
                </a:lnTo>
                <a:lnTo>
                  <a:pt x="43" y="85"/>
                </a:lnTo>
                <a:lnTo>
                  <a:pt x="56" y="69"/>
                </a:lnTo>
                <a:lnTo>
                  <a:pt x="59" y="72"/>
                </a:lnTo>
                <a:lnTo>
                  <a:pt x="47" y="89"/>
                </a:lnTo>
                <a:lnTo>
                  <a:pt x="37" y="107"/>
                </a:lnTo>
                <a:lnTo>
                  <a:pt x="28" y="124"/>
                </a:lnTo>
                <a:lnTo>
                  <a:pt x="20" y="145"/>
                </a:lnTo>
                <a:lnTo>
                  <a:pt x="14" y="165"/>
                </a:lnTo>
                <a:lnTo>
                  <a:pt x="10" y="186"/>
                </a:lnTo>
                <a:lnTo>
                  <a:pt x="7" y="209"/>
                </a:lnTo>
                <a:lnTo>
                  <a:pt x="6" y="232"/>
                </a:lnTo>
                <a:lnTo>
                  <a:pt x="0" y="232"/>
                </a:lnTo>
                <a:close/>
                <a:moveTo>
                  <a:pt x="56" y="69"/>
                </a:moveTo>
                <a:lnTo>
                  <a:pt x="69" y="53"/>
                </a:lnTo>
                <a:lnTo>
                  <a:pt x="83" y="40"/>
                </a:lnTo>
                <a:lnTo>
                  <a:pt x="99" y="28"/>
                </a:lnTo>
                <a:lnTo>
                  <a:pt x="115" y="18"/>
                </a:lnTo>
                <a:lnTo>
                  <a:pt x="131" y="10"/>
                </a:lnTo>
                <a:lnTo>
                  <a:pt x="150" y="5"/>
                </a:lnTo>
                <a:lnTo>
                  <a:pt x="168" y="2"/>
                </a:lnTo>
                <a:lnTo>
                  <a:pt x="187" y="0"/>
                </a:lnTo>
                <a:lnTo>
                  <a:pt x="187" y="7"/>
                </a:lnTo>
                <a:lnTo>
                  <a:pt x="168" y="8"/>
                </a:lnTo>
                <a:lnTo>
                  <a:pt x="151" y="12"/>
                </a:lnTo>
                <a:lnTo>
                  <a:pt x="133" y="17"/>
                </a:lnTo>
                <a:lnTo>
                  <a:pt x="117" y="24"/>
                </a:lnTo>
                <a:lnTo>
                  <a:pt x="101" y="34"/>
                </a:lnTo>
                <a:lnTo>
                  <a:pt x="86" y="46"/>
                </a:lnTo>
                <a:lnTo>
                  <a:pt x="72" y="59"/>
                </a:lnTo>
                <a:lnTo>
                  <a:pt x="59" y="72"/>
                </a:lnTo>
                <a:lnTo>
                  <a:pt x="56" y="69"/>
                </a:lnTo>
                <a:close/>
              </a:path>
            </a:pathLst>
          </a:custGeom>
          <a:solidFill>
            <a:srgbClr val="37343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8" name="Freeform 127"/>
          <p:cNvSpPr/>
          <p:nvPr/>
        </p:nvSpPr>
        <p:spPr bwMode="auto">
          <a:xfrm>
            <a:off x="9630256" y="4983486"/>
            <a:ext cx="256037" cy="273055"/>
          </a:xfrm>
          <a:custGeom>
            <a:avLst/>
            <a:gdLst>
              <a:gd name="T0" fmla="*/ 2147483647 w 473"/>
              <a:gd name="T1" fmla="*/ 2147483647 h 586"/>
              <a:gd name="T2" fmla="*/ 2147483647 w 473"/>
              <a:gd name="T3" fmla="*/ 2147483647 h 586"/>
              <a:gd name="T4" fmla="*/ 2147483647 w 473"/>
              <a:gd name="T5" fmla="*/ 2147483647 h 586"/>
              <a:gd name="T6" fmla="*/ 2147483647 w 473"/>
              <a:gd name="T7" fmla="*/ 2147483647 h 586"/>
              <a:gd name="T8" fmla="*/ 2147483647 w 473"/>
              <a:gd name="T9" fmla="*/ 2147483647 h 586"/>
              <a:gd name="T10" fmla="*/ 2147483647 w 473"/>
              <a:gd name="T11" fmla="*/ 2147483647 h 586"/>
              <a:gd name="T12" fmla="*/ 2147483647 w 473"/>
              <a:gd name="T13" fmla="*/ 2147483647 h 586"/>
              <a:gd name="T14" fmla="*/ 2147483647 w 473"/>
              <a:gd name="T15" fmla="*/ 2147483647 h 586"/>
              <a:gd name="T16" fmla="*/ 2147483647 w 473"/>
              <a:gd name="T17" fmla="*/ 2147483647 h 586"/>
              <a:gd name="T18" fmla="*/ 2147483647 w 473"/>
              <a:gd name="T19" fmla="*/ 2147483647 h 586"/>
              <a:gd name="T20" fmla="*/ 2147483647 w 473"/>
              <a:gd name="T21" fmla="*/ 2147483647 h 586"/>
              <a:gd name="T22" fmla="*/ 2147483647 w 473"/>
              <a:gd name="T23" fmla="*/ 2147483647 h 586"/>
              <a:gd name="T24" fmla="*/ 2147483647 w 473"/>
              <a:gd name="T25" fmla="*/ 2147483647 h 586"/>
              <a:gd name="T26" fmla="*/ 2147483647 w 473"/>
              <a:gd name="T27" fmla="*/ 2147483647 h 586"/>
              <a:gd name="T28" fmla="*/ 2147483647 w 473"/>
              <a:gd name="T29" fmla="*/ 2147483647 h 586"/>
              <a:gd name="T30" fmla="*/ 2147483647 w 473"/>
              <a:gd name="T31" fmla="*/ 2147483647 h 586"/>
              <a:gd name="T32" fmla="*/ 2147483647 w 473"/>
              <a:gd name="T33" fmla="*/ 2147483647 h 586"/>
              <a:gd name="T34" fmla="*/ 2147483647 w 473"/>
              <a:gd name="T35" fmla="*/ 2147483647 h 586"/>
              <a:gd name="T36" fmla="*/ 2147483647 w 473"/>
              <a:gd name="T37" fmla="*/ 2147483647 h 586"/>
              <a:gd name="T38" fmla="*/ 2147483647 w 473"/>
              <a:gd name="T39" fmla="*/ 2147483647 h 586"/>
              <a:gd name="T40" fmla="*/ 2147483647 w 473"/>
              <a:gd name="T41" fmla="*/ 2147483647 h 586"/>
              <a:gd name="T42" fmla="*/ 2147483647 w 473"/>
              <a:gd name="T43" fmla="*/ 2147483647 h 586"/>
              <a:gd name="T44" fmla="*/ 2147483647 w 473"/>
              <a:gd name="T45" fmla="*/ 2147483647 h 586"/>
              <a:gd name="T46" fmla="*/ 2147483647 w 473"/>
              <a:gd name="T47" fmla="*/ 2147483647 h 586"/>
              <a:gd name="T48" fmla="*/ 2147483647 w 473"/>
              <a:gd name="T49" fmla="*/ 2147483647 h 586"/>
              <a:gd name="T50" fmla="*/ 2147483647 w 473"/>
              <a:gd name="T51" fmla="*/ 2147483647 h 586"/>
              <a:gd name="T52" fmla="*/ 2147483647 w 473"/>
              <a:gd name="T53" fmla="*/ 2147483647 h 586"/>
              <a:gd name="T54" fmla="*/ 2147483647 w 473"/>
              <a:gd name="T55" fmla="*/ 2147483647 h 586"/>
              <a:gd name="T56" fmla="*/ 2147483647 w 473"/>
              <a:gd name="T57" fmla="*/ 2147483647 h 586"/>
              <a:gd name="T58" fmla="*/ 2147483647 w 473"/>
              <a:gd name="T59" fmla="*/ 2147483647 h 586"/>
              <a:gd name="T60" fmla="*/ 2147483647 w 473"/>
              <a:gd name="T61" fmla="*/ 2147483647 h 586"/>
              <a:gd name="T62" fmla="*/ 0 w 473"/>
              <a:gd name="T63" fmla="*/ 2147483647 h 586"/>
              <a:gd name="T64" fmla="*/ 2147483647 w 473"/>
              <a:gd name="T65" fmla="*/ 2147483647 h 586"/>
              <a:gd name="T66" fmla="*/ 2147483647 w 473"/>
              <a:gd name="T67" fmla="*/ 2147483647 h 586"/>
              <a:gd name="T68" fmla="*/ 2147483647 w 473"/>
              <a:gd name="T69" fmla="*/ 2147483647 h 586"/>
              <a:gd name="T70" fmla="*/ 2147483647 w 473"/>
              <a:gd name="T71" fmla="*/ 2147483647 h 586"/>
              <a:gd name="T72" fmla="*/ 2147483647 w 473"/>
              <a:gd name="T73" fmla="*/ 2147483647 h 586"/>
              <a:gd name="T74" fmla="*/ 2147483647 w 473"/>
              <a:gd name="T75" fmla="*/ 2147483647 h 586"/>
              <a:gd name="T76" fmla="*/ 2147483647 w 473"/>
              <a:gd name="T77" fmla="*/ 2147483647 h 586"/>
              <a:gd name="T78" fmla="*/ 2147483647 w 473"/>
              <a:gd name="T79" fmla="*/ 2147483647 h 586"/>
              <a:gd name="T80" fmla="*/ 2147483647 w 473"/>
              <a:gd name="T81" fmla="*/ 2147483647 h 586"/>
              <a:gd name="T82" fmla="*/ 2147483647 w 473"/>
              <a:gd name="T83" fmla="*/ 2147483647 h 586"/>
              <a:gd name="T84" fmla="*/ 2147483647 w 473"/>
              <a:gd name="T85" fmla="*/ 0 h 5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73" h="586">
                <a:moveTo>
                  <a:pt x="236" y="0"/>
                </a:moveTo>
                <a:lnTo>
                  <a:pt x="248" y="2"/>
                </a:lnTo>
                <a:lnTo>
                  <a:pt x="260" y="3"/>
                </a:lnTo>
                <a:lnTo>
                  <a:pt x="272" y="4"/>
                </a:lnTo>
                <a:lnTo>
                  <a:pt x="284" y="7"/>
                </a:lnTo>
                <a:lnTo>
                  <a:pt x="295" y="10"/>
                </a:lnTo>
                <a:lnTo>
                  <a:pt x="306" y="14"/>
                </a:lnTo>
                <a:lnTo>
                  <a:pt x="317" y="18"/>
                </a:lnTo>
                <a:lnTo>
                  <a:pt x="328" y="24"/>
                </a:lnTo>
                <a:lnTo>
                  <a:pt x="339" y="29"/>
                </a:lnTo>
                <a:lnTo>
                  <a:pt x="349" y="36"/>
                </a:lnTo>
                <a:lnTo>
                  <a:pt x="358" y="43"/>
                </a:lnTo>
                <a:lnTo>
                  <a:pt x="368" y="51"/>
                </a:lnTo>
                <a:lnTo>
                  <a:pt x="378" y="59"/>
                </a:lnTo>
                <a:lnTo>
                  <a:pt x="387" y="67"/>
                </a:lnTo>
                <a:lnTo>
                  <a:pt x="395" y="76"/>
                </a:lnTo>
                <a:lnTo>
                  <a:pt x="403" y="86"/>
                </a:lnTo>
                <a:lnTo>
                  <a:pt x="411" y="97"/>
                </a:lnTo>
                <a:lnTo>
                  <a:pt x="418" y="108"/>
                </a:lnTo>
                <a:lnTo>
                  <a:pt x="426" y="118"/>
                </a:lnTo>
                <a:lnTo>
                  <a:pt x="432" y="129"/>
                </a:lnTo>
                <a:lnTo>
                  <a:pt x="438" y="142"/>
                </a:lnTo>
                <a:lnTo>
                  <a:pt x="444" y="154"/>
                </a:lnTo>
                <a:lnTo>
                  <a:pt x="449" y="166"/>
                </a:lnTo>
                <a:lnTo>
                  <a:pt x="454" y="180"/>
                </a:lnTo>
                <a:lnTo>
                  <a:pt x="458" y="193"/>
                </a:lnTo>
                <a:lnTo>
                  <a:pt x="461" y="207"/>
                </a:lnTo>
                <a:lnTo>
                  <a:pt x="466" y="221"/>
                </a:lnTo>
                <a:lnTo>
                  <a:pt x="468" y="235"/>
                </a:lnTo>
                <a:lnTo>
                  <a:pt x="470" y="250"/>
                </a:lnTo>
                <a:lnTo>
                  <a:pt x="472" y="264"/>
                </a:lnTo>
                <a:lnTo>
                  <a:pt x="472" y="279"/>
                </a:lnTo>
                <a:lnTo>
                  <a:pt x="473" y="294"/>
                </a:lnTo>
                <a:lnTo>
                  <a:pt x="472" y="309"/>
                </a:lnTo>
                <a:lnTo>
                  <a:pt x="472" y="323"/>
                </a:lnTo>
                <a:lnTo>
                  <a:pt x="470" y="338"/>
                </a:lnTo>
                <a:lnTo>
                  <a:pt x="468" y="352"/>
                </a:lnTo>
                <a:lnTo>
                  <a:pt x="466" y="367"/>
                </a:lnTo>
                <a:lnTo>
                  <a:pt x="461" y="381"/>
                </a:lnTo>
                <a:lnTo>
                  <a:pt x="458" y="394"/>
                </a:lnTo>
                <a:lnTo>
                  <a:pt x="454" y="408"/>
                </a:lnTo>
                <a:lnTo>
                  <a:pt x="449" y="421"/>
                </a:lnTo>
                <a:lnTo>
                  <a:pt x="444" y="433"/>
                </a:lnTo>
                <a:lnTo>
                  <a:pt x="438" y="446"/>
                </a:lnTo>
                <a:lnTo>
                  <a:pt x="432" y="457"/>
                </a:lnTo>
                <a:lnTo>
                  <a:pt x="426" y="469"/>
                </a:lnTo>
                <a:lnTo>
                  <a:pt x="418" y="480"/>
                </a:lnTo>
                <a:lnTo>
                  <a:pt x="411" y="490"/>
                </a:lnTo>
                <a:lnTo>
                  <a:pt x="403" y="500"/>
                </a:lnTo>
                <a:lnTo>
                  <a:pt x="395" y="511"/>
                </a:lnTo>
                <a:lnTo>
                  <a:pt x="387" y="519"/>
                </a:lnTo>
                <a:lnTo>
                  <a:pt x="378" y="528"/>
                </a:lnTo>
                <a:lnTo>
                  <a:pt x="368" y="537"/>
                </a:lnTo>
                <a:lnTo>
                  <a:pt x="358" y="545"/>
                </a:lnTo>
                <a:lnTo>
                  <a:pt x="349" y="551"/>
                </a:lnTo>
                <a:lnTo>
                  <a:pt x="339" y="557"/>
                </a:lnTo>
                <a:lnTo>
                  <a:pt x="328" y="564"/>
                </a:lnTo>
                <a:lnTo>
                  <a:pt x="317" y="569"/>
                </a:lnTo>
                <a:lnTo>
                  <a:pt x="306" y="574"/>
                </a:lnTo>
                <a:lnTo>
                  <a:pt x="295" y="578"/>
                </a:lnTo>
                <a:lnTo>
                  <a:pt x="284" y="580"/>
                </a:lnTo>
                <a:lnTo>
                  <a:pt x="272" y="584"/>
                </a:lnTo>
                <a:lnTo>
                  <a:pt x="260" y="585"/>
                </a:lnTo>
                <a:lnTo>
                  <a:pt x="248" y="586"/>
                </a:lnTo>
                <a:lnTo>
                  <a:pt x="236" y="586"/>
                </a:lnTo>
                <a:lnTo>
                  <a:pt x="223" y="586"/>
                </a:lnTo>
                <a:lnTo>
                  <a:pt x="212" y="585"/>
                </a:lnTo>
                <a:lnTo>
                  <a:pt x="200" y="584"/>
                </a:lnTo>
                <a:lnTo>
                  <a:pt x="189" y="580"/>
                </a:lnTo>
                <a:lnTo>
                  <a:pt x="177" y="578"/>
                </a:lnTo>
                <a:lnTo>
                  <a:pt x="166" y="574"/>
                </a:lnTo>
                <a:lnTo>
                  <a:pt x="155" y="569"/>
                </a:lnTo>
                <a:lnTo>
                  <a:pt x="144" y="564"/>
                </a:lnTo>
                <a:lnTo>
                  <a:pt x="133" y="557"/>
                </a:lnTo>
                <a:lnTo>
                  <a:pt x="123" y="551"/>
                </a:lnTo>
                <a:lnTo>
                  <a:pt x="113" y="545"/>
                </a:lnTo>
                <a:lnTo>
                  <a:pt x="104" y="537"/>
                </a:lnTo>
                <a:lnTo>
                  <a:pt x="95" y="528"/>
                </a:lnTo>
                <a:lnTo>
                  <a:pt x="85" y="519"/>
                </a:lnTo>
                <a:lnTo>
                  <a:pt x="77" y="511"/>
                </a:lnTo>
                <a:lnTo>
                  <a:pt x="69" y="500"/>
                </a:lnTo>
                <a:lnTo>
                  <a:pt x="61" y="490"/>
                </a:lnTo>
                <a:lnTo>
                  <a:pt x="54" y="480"/>
                </a:lnTo>
                <a:lnTo>
                  <a:pt x="47" y="469"/>
                </a:lnTo>
                <a:lnTo>
                  <a:pt x="39" y="457"/>
                </a:lnTo>
                <a:lnTo>
                  <a:pt x="33" y="446"/>
                </a:lnTo>
                <a:lnTo>
                  <a:pt x="28" y="433"/>
                </a:lnTo>
                <a:lnTo>
                  <a:pt x="23" y="421"/>
                </a:lnTo>
                <a:lnTo>
                  <a:pt x="18" y="408"/>
                </a:lnTo>
                <a:lnTo>
                  <a:pt x="14" y="394"/>
                </a:lnTo>
                <a:lnTo>
                  <a:pt x="10" y="381"/>
                </a:lnTo>
                <a:lnTo>
                  <a:pt x="7" y="367"/>
                </a:lnTo>
                <a:lnTo>
                  <a:pt x="5" y="352"/>
                </a:lnTo>
                <a:lnTo>
                  <a:pt x="3" y="338"/>
                </a:lnTo>
                <a:lnTo>
                  <a:pt x="1" y="323"/>
                </a:lnTo>
                <a:lnTo>
                  <a:pt x="0" y="309"/>
                </a:lnTo>
                <a:lnTo>
                  <a:pt x="0" y="294"/>
                </a:lnTo>
                <a:lnTo>
                  <a:pt x="0" y="279"/>
                </a:lnTo>
                <a:lnTo>
                  <a:pt x="1" y="264"/>
                </a:lnTo>
                <a:lnTo>
                  <a:pt x="3" y="250"/>
                </a:lnTo>
                <a:lnTo>
                  <a:pt x="5" y="235"/>
                </a:lnTo>
                <a:lnTo>
                  <a:pt x="7" y="221"/>
                </a:lnTo>
                <a:lnTo>
                  <a:pt x="10" y="207"/>
                </a:lnTo>
                <a:lnTo>
                  <a:pt x="14" y="193"/>
                </a:lnTo>
                <a:lnTo>
                  <a:pt x="18" y="180"/>
                </a:lnTo>
                <a:lnTo>
                  <a:pt x="23" y="166"/>
                </a:lnTo>
                <a:lnTo>
                  <a:pt x="28" y="154"/>
                </a:lnTo>
                <a:lnTo>
                  <a:pt x="33" y="142"/>
                </a:lnTo>
                <a:lnTo>
                  <a:pt x="39" y="129"/>
                </a:lnTo>
                <a:lnTo>
                  <a:pt x="47" y="118"/>
                </a:lnTo>
                <a:lnTo>
                  <a:pt x="54" y="108"/>
                </a:lnTo>
                <a:lnTo>
                  <a:pt x="61" y="97"/>
                </a:lnTo>
                <a:lnTo>
                  <a:pt x="69" y="86"/>
                </a:lnTo>
                <a:lnTo>
                  <a:pt x="77" y="76"/>
                </a:lnTo>
                <a:lnTo>
                  <a:pt x="85" y="67"/>
                </a:lnTo>
                <a:lnTo>
                  <a:pt x="95" y="59"/>
                </a:lnTo>
                <a:lnTo>
                  <a:pt x="104" y="51"/>
                </a:lnTo>
                <a:lnTo>
                  <a:pt x="113" y="43"/>
                </a:lnTo>
                <a:lnTo>
                  <a:pt x="123" y="36"/>
                </a:lnTo>
                <a:lnTo>
                  <a:pt x="133" y="29"/>
                </a:lnTo>
                <a:lnTo>
                  <a:pt x="144" y="24"/>
                </a:lnTo>
                <a:lnTo>
                  <a:pt x="155" y="18"/>
                </a:lnTo>
                <a:lnTo>
                  <a:pt x="166" y="14"/>
                </a:lnTo>
                <a:lnTo>
                  <a:pt x="177" y="10"/>
                </a:lnTo>
                <a:lnTo>
                  <a:pt x="189" y="7"/>
                </a:lnTo>
                <a:lnTo>
                  <a:pt x="200" y="4"/>
                </a:lnTo>
                <a:lnTo>
                  <a:pt x="212" y="3"/>
                </a:lnTo>
                <a:lnTo>
                  <a:pt x="223" y="2"/>
                </a:lnTo>
                <a:lnTo>
                  <a:pt x="236" y="0"/>
                </a:lnTo>
                <a:close/>
              </a:path>
            </a:pathLst>
          </a:custGeom>
          <a:solidFill>
            <a:srgbClr val="FFCC2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 name="Freeform 128"/>
          <p:cNvSpPr>
            <a:spLocks noEditPoints="1"/>
          </p:cNvSpPr>
          <p:nvPr/>
        </p:nvSpPr>
        <p:spPr bwMode="auto">
          <a:xfrm>
            <a:off x="9626995" y="4981247"/>
            <a:ext cx="260929" cy="277531"/>
          </a:xfrm>
          <a:custGeom>
            <a:avLst/>
            <a:gdLst>
              <a:gd name="T0" fmla="*/ 2147483647 w 479"/>
              <a:gd name="T1" fmla="*/ 2147483647 h 592"/>
              <a:gd name="T2" fmla="*/ 2147483647 w 479"/>
              <a:gd name="T3" fmla="*/ 2147483647 h 592"/>
              <a:gd name="T4" fmla="*/ 2147483647 w 479"/>
              <a:gd name="T5" fmla="*/ 2147483647 h 592"/>
              <a:gd name="T6" fmla="*/ 2147483647 w 479"/>
              <a:gd name="T7" fmla="*/ 2147483647 h 592"/>
              <a:gd name="T8" fmla="*/ 2147483647 w 479"/>
              <a:gd name="T9" fmla="*/ 2147483647 h 592"/>
              <a:gd name="T10" fmla="*/ 2147483647 w 479"/>
              <a:gd name="T11" fmla="*/ 2147483647 h 592"/>
              <a:gd name="T12" fmla="*/ 2147483647 w 479"/>
              <a:gd name="T13" fmla="*/ 0 h 592"/>
              <a:gd name="T14" fmla="*/ 2147483647 w 479"/>
              <a:gd name="T15" fmla="*/ 2147483647 h 592"/>
              <a:gd name="T16" fmla="*/ 2147483647 w 479"/>
              <a:gd name="T17" fmla="*/ 2147483647 h 592"/>
              <a:gd name="T18" fmla="*/ 2147483647 w 479"/>
              <a:gd name="T19" fmla="*/ 2147483647 h 592"/>
              <a:gd name="T20" fmla="*/ 2147483647 w 479"/>
              <a:gd name="T21" fmla="*/ 2147483647 h 592"/>
              <a:gd name="T22" fmla="*/ 2147483647 w 479"/>
              <a:gd name="T23" fmla="*/ 2147483647 h 592"/>
              <a:gd name="T24" fmla="*/ 2147483647 w 479"/>
              <a:gd name="T25" fmla="*/ 2147483647 h 592"/>
              <a:gd name="T26" fmla="*/ 2147483647 w 479"/>
              <a:gd name="T27" fmla="*/ 2147483647 h 592"/>
              <a:gd name="T28" fmla="*/ 2147483647 w 479"/>
              <a:gd name="T29" fmla="*/ 2147483647 h 592"/>
              <a:gd name="T30" fmla="*/ 2147483647 w 479"/>
              <a:gd name="T31" fmla="*/ 2147483647 h 592"/>
              <a:gd name="T32" fmla="*/ 2147483647 w 479"/>
              <a:gd name="T33" fmla="*/ 2147483647 h 592"/>
              <a:gd name="T34" fmla="*/ 2147483647 w 479"/>
              <a:gd name="T35" fmla="*/ 2147483647 h 592"/>
              <a:gd name="T36" fmla="*/ 2147483647 w 479"/>
              <a:gd name="T37" fmla="*/ 2147483647 h 592"/>
              <a:gd name="T38" fmla="*/ 2147483647 w 479"/>
              <a:gd name="T39" fmla="*/ 2147483647 h 592"/>
              <a:gd name="T40" fmla="*/ 2147483647 w 479"/>
              <a:gd name="T41" fmla="*/ 2147483647 h 592"/>
              <a:gd name="T42" fmla="*/ 2147483647 w 479"/>
              <a:gd name="T43" fmla="*/ 2147483647 h 592"/>
              <a:gd name="T44" fmla="*/ 2147483647 w 479"/>
              <a:gd name="T45" fmla="*/ 2147483647 h 592"/>
              <a:gd name="T46" fmla="*/ 2147483647 w 479"/>
              <a:gd name="T47" fmla="*/ 2147483647 h 592"/>
              <a:gd name="T48" fmla="*/ 2147483647 w 479"/>
              <a:gd name="T49" fmla="*/ 2147483647 h 592"/>
              <a:gd name="T50" fmla="*/ 2147483647 w 479"/>
              <a:gd name="T51" fmla="*/ 2147483647 h 592"/>
              <a:gd name="T52" fmla="*/ 2147483647 w 479"/>
              <a:gd name="T53" fmla="*/ 2147483647 h 592"/>
              <a:gd name="T54" fmla="*/ 2147483647 w 479"/>
              <a:gd name="T55" fmla="*/ 2147483647 h 592"/>
              <a:gd name="T56" fmla="*/ 2147483647 w 479"/>
              <a:gd name="T57" fmla="*/ 2147483647 h 592"/>
              <a:gd name="T58" fmla="*/ 2147483647 w 479"/>
              <a:gd name="T59" fmla="*/ 2147483647 h 592"/>
              <a:gd name="T60" fmla="*/ 2147483647 w 479"/>
              <a:gd name="T61" fmla="*/ 2147483647 h 592"/>
              <a:gd name="T62" fmla="*/ 2147483647 w 479"/>
              <a:gd name="T63" fmla="*/ 2147483647 h 592"/>
              <a:gd name="T64" fmla="*/ 2147483647 w 479"/>
              <a:gd name="T65" fmla="*/ 2147483647 h 592"/>
              <a:gd name="T66" fmla="*/ 2147483647 w 479"/>
              <a:gd name="T67" fmla="*/ 2147483647 h 592"/>
              <a:gd name="T68" fmla="*/ 2147483647 w 479"/>
              <a:gd name="T69" fmla="*/ 2147483647 h 592"/>
              <a:gd name="T70" fmla="*/ 2147483647 w 479"/>
              <a:gd name="T71" fmla="*/ 2147483647 h 592"/>
              <a:gd name="T72" fmla="*/ 2147483647 w 479"/>
              <a:gd name="T73" fmla="*/ 2147483647 h 592"/>
              <a:gd name="T74" fmla="*/ 2147483647 w 479"/>
              <a:gd name="T75" fmla="*/ 2147483647 h 592"/>
              <a:gd name="T76" fmla="*/ 2147483647 w 479"/>
              <a:gd name="T77" fmla="*/ 2147483647 h 592"/>
              <a:gd name="T78" fmla="*/ 2147483647 w 479"/>
              <a:gd name="T79" fmla="*/ 2147483647 h 592"/>
              <a:gd name="T80" fmla="*/ 2147483647 w 479"/>
              <a:gd name="T81" fmla="*/ 2147483647 h 592"/>
              <a:gd name="T82" fmla="*/ 2147483647 w 479"/>
              <a:gd name="T83" fmla="*/ 2147483647 h 592"/>
              <a:gd name="T84" fmla="*/ 2147483647 w 479"/>
              <a:gd name="T85" fmla="*/ 2147483647 h 592"/>
              <a:gd name="T86" fmla="*/ 2147483647 w 479"/>
              <a:gd name="T87" fmla="*/ 2147483647 h 592"/>
              <a:gd name="T88" fmla="*/ 2147483647 w 479"/>
              <a:gd name="T89" fmla="*/ 2147483647 h 592"/>
              <a:gd name="T90" fmla="*/ 2147483647 w 479"/>
              <a:gd name="T91" fmla="*/ 2147483647 h 592"/>
              <a:gd name="T92" fmla="*/ 2147483647 w 479"/>
              <a:gd name="T93" fmla="*/ 2147483647 h 592"/>
              <a:gd name="T94" fmla="*/ 2147483647 w 479"/>
              <a:gd name="T95" fmla="*/ 2147483647 h 592"/>
              <a:gd name="T96" fmla="*/ 0 w 479"/>
              <a:gd name="T97" fmla="*/ 2147483647 h 592"/>
              <a:gd name="T98" fmla="*/ 2147483647 w 479"/>
              <a:gd name="T99" fmla="*/ 2147483647 h 592"/>
              <a:gd name="T100" fmla="*/ 2147483647 w 479"/>
              <a:gd name="T101" fmla="*/ 2147483647 h 592"/>
              <a:gd name="T102" fmla="*/ 2147483647 w 479"/>
              <a:gd name="T103" fmla="*/ 2147483647 h 592"/>
              <a:gd name="T104" fmla="*/ 2147483647 w 479"/>
              <a:gd name="T105" fmla="*/ 2147483647 h 592"/>
              <a:gd name="T106" fmla="*/ 2147483647 w 479"/>
              <a:gd name="T107" fmla="*/ 2147483647 h 592"/>
              <a:gd name="T108" fmla="*/ 2147483647 w 479"/>
              <a:gd name="T109" fmla="*/ 2147483647 h 592"/>
              <a:gd name="T110" fmla="*/ 2147483647 w 479"/>
              <a:gd name="T111" fmla="*/ 2147483647 h 5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592">
                <a:moveTo>
                  <a:pt x="240" y="0"/>
                </a:moveTo>
                <a:lnTo>
                  <a:pt x="252" y="0"/>
                </a:lnTo>
                <a:lnTo>
                  <a:pt x="264" y="1"/>
                </a:lnTo>
                <a:lnTo>
                  <a:pt x="276" y="2"/>
                </a:lnTo>
                <a:lnTo>
                  <a:pt x="289" y="6"/>
                </a:lnTo>
                <a:lnTo>
                  <a:pt x="300" y="9"/>
                </a:lnTo>
                <a:lnTo>
                  <a:pt x="311" y="12"/>
                </a:lnTo>
                <a:lnTo>
                  <a:pt x="322" y="18"/>
                </a:lnTo>
                <a:lnTo>
                  <a:pt x="333" y="23"/>
                </a:lnTo>
                <a:lnTo>
                  <a:pt x="344" y="29"/>
                </a:lnTo>
                <a:lnTo>
                  <a:pt x="354" y="35"/>
                </a:lnTo>
                <a:lnTo>
                  <a:pt x="364" y="43"/>
                </a:lnTo>
                <a:lnTo>
                  <a:pt x="373" y="50"/>
                </a:lnTo>
                <a:lnTo>
                  <a:pt x="383" y="58"/>
                </a:lnTo>
                <a:lnTo>
                  <a:pt x="392" y="67"/>
                </a:lnTo>
                <a:lnTo>
                  <a:pt x="401" y="77"/>
                </a:lnTo>
                <a:lnTo>
                  <a:pt x="409" y="86"/>
                </a:lnTo>
                <a:lnTo>
                  <a:pt x="405" y="91"/>
                </a:lnTo>
                <a:lnTo>
                  <a:pt x="397" y="81"/>
                </a:lnTo>
                <a:lnTo>
                  <a:pt x="389" y="72"/>
                </a:lnTo>
                <a:lnTo>
                  <a:pt x="380" y="63"/>
                </a:lnTo>
                <a:lnTo>
                  <a:pt x="370" y="56"/>
                </a:lnTo>
                <a:lnTo>
                  <a:pt x="361" y="48"/>
                </a:lnTo>
                <a:lnTo>
                  <a:pt x="351" y="42"/>
                </a:lnTo>
                <a:lnTo>
                  <a:pt x="342" y="35"/>
                </a:lnTo>
                <a:lnTo>
                  <a:pt x="331" y="29"/>
                </a:lnTo>
                <a:lnTo>
                  <a:pt x="320" y="24"/>
                </a:lnTo>
                <a:lnTo>
                  <a:pt x="309" y="19"/>
                </a:lnTo>
                <a:lnTo>
                  <a:pt x="299" y="15"/>
                </a:lnTo>
                <a:lnTo>
                  <a:pt x="287" y="12"/>
                </a:lnTo>
                <a:lnTo>
                  <a:pt x="275" y="10"/>
                </a:lnTo>
                <a:lnTo>
                  <a:pt x="264" y="7"/>
                </a:lnTo>
                <a:lnTo>
                  <a:pt x="252" y="6"/>
                </a:lnTo>
                <a:lnTo>
                  <a:pt x="240" y="6"/>
                </a:lnTo>
                <a:lnTo>
                  <a:pt x="240" y="0"/>
                </a:lnTo>
                <a:close/>
                <a:moveTo>
                  <a:pt x="409" y="86"/>
                </a:moveTo>
                <a:lnTo>
                  <a:pt x="417" y="96"/>
                </a:lnTo>
                <a:lnTo>
                  <a:pt x="425" y="107"/>
                </a:lnTo>
                <a:lnTo>
                  <a:pt x="432" y="119"/>
                </a:lnTo>
                <a:lnTo>
                  <a:pt x="438" y="130"/>
                </a:lnTo>
                <a:lnTo>
                  <a:pt x="445" y="142"/>
                </a:lnTo>
                <a:lnTo>
                  <a:pt x="450" y="154"/>
                </a:lnTo>
                <a:lnTo>
                  <a:pt x="455" y="167"/>
                </a:lnTo>
                <a:lnTo>
                  <a:pt x="460" y="181"/>
                </a:lnTo>
                <a:lnTo>
                  <a:pt x="464" y="194"/>
                </a:lnTo>
                <a:lnTo>
                  <a:pt x="468" y="207"/>
                </a:lnTo>
                <a:lnTo>
                  <a:pt x="472" y="221"/>
                </a:lnTo>
                <a:lnTo>
                  <a:pt x="475" y="237"/>
                </a:lnTo>
                <a:lnTo>
                  <a:pt x="477" y="250"/>
                </a:lnTo>
                <a:lnTo>
                  <a:pt x="478" y="266"/>
                </a:lnTo>
                <a:lnTo>
                  <a:pt x="479" y="281"/>
                </a:lnTo>
                <a:lnTo>
                  <a:pt x="479" y="296"/>
                </a:lnTo>
                <a:lnTo>
                  <a:pt x="474" y="296"/>
                </a:lnTo>
                <a:lnTo>
                  <a:pt x="474" y="281"/>
                </a:lnTo>
                <a:lnTo>
                  <a:pt x="473" y="266"/>
                </a:lnTo>
                <a:lnTo>
                  <a:pt x="472" y="252"/>
                </a:lnTo>
                <a:lnTo>
                  <a:pt x="470" y="238"/>
                </a:lnTo>
                <a:lnTo>
                  <a:pt x="466" y="224"/>
                </a:lnTo>
                <a:lnTo>
                  <a:pt x="463" y="210"/>
                </a:lnTo>
                <a:lnTo>
                  <a:pt x="459" y="196"/>
                </a:lnTo>
                <a:lnTo>
                  <a:pt x="455" y="183"/>
                </a:lnTo>
                <a:lnTo>
                  <a:pt x="451" y="171"/>
                </a:lnTo>
                <a:lnTo>
                  <a:pt x="446" y="158"/>
                </a:lnTo>
                <a:lnTo>
                  <a:pt x="440" y="145"/>
                </a:lnTo>
                <a:lnTo>
                  <a:pt x="434" y="134"/>
                </a:lnTo>
                <a:lnTo>
                  <a:pt x="428" y="123"/>
                </a:lnTo>
                <a:lnTo>
                  <a:pt x="420" y="111"/>
                </a:lnTo>
                <a:lnTo>
                  <a:pt x="413" y="101"/>
                </a:lnTo>
                <a:lnTo>
                  <a:pt x="405" y="91"/>
                </a:lnTo>
                <a:lnTo>
                  <a:pt x="409" y="86"/>
                </a:lnTo>
                <a:close/>
                <a:moveTo>
                  <a:pt x="479" y="296"/>
                </a:moveTo>
                <a:lnTo>
                  <a:pt x="479" y="311"/>
                </a:lnTo>
                <a:lnTo>
                  <a:pt x="478" y="326"/>
                </a:lnTo>
                <a:lnTo>
                  <a:pt x="477" y="340"/>
                </a:lnTo>
                <a:lnTo>
                  <a:pt x="475" y="356"/>
                </a:lnTo>
                <a:lnTo>
                  <a:pt x="472" y="369"/>
                </a:lnTo>
                <a:lnTo>
                  <a:pt x="468" y="383"/>
                </a:lnTo>
                <a:lnTo>
                  <a:pt x="464" y="397"/>
                </a:lnTo>
                <a:lnTo>
                  <a:pt x="460" y="411"/>
                </a:lnTo>
                <a:lnTo>
                  <a:pt x="455" y="424"/>
                </a:lnTo>
                <a:lnTo>
                  <a:pt x="450" y="437"/>
                </a:lnTo>
                <a:lnTo>
                  <a:pt x="445" y="449"/>
                </a:lnTo>
                <a:lnTo>
                  <a:pt x="438" y="462"/>
                </a:lnTo>
                <a:lnTo>
                  <a:pt x="432" y="473"/>
                </a:lnTo>
                <a:lnTo>
                  <a:pt x="425" y="485"/>
                </a:lnTo>
                <a:lnTo>
                  <a:pt x="417" y="495"/>
                </a:lnTo>
                <a:lnTo>
                  <a:pt x="409" y="505"/>
                </a:lnTo>
                <a:lnTo>
                  <a:pt x="405" y="501"/>
                </a:lnTo>
                <a:lnTo>
                  <a:pt x="413" y="491"/>
                </a:lnTo>
                <a:lnTo>
                  <a:pt x="420" y="480"/>
                </a:lnTo>
                <a:lnTo>
                  <a:pt x="428" y="469"/>
                </a:lnTo>
                <a:lnTo>
                  <a:pt x="434" y="458"/>
                </a:lnTo>
                <a:lnTo>
                  <a:pt x="440" y="445"/>
                </a:lnTo>
                <a:lnTo>
                  <a:pt x="446" y="434"/>
                </a:lnTo>
                <a:lnTo>
                  <a:pt x="451" y="421"/>
                </a:lnTo>
                <a:lnTo>
                  <a:pt x="455" y="409"/>
                </a:lnTo>
                <a:lnTo>
                  <a:pt x="459" y="395"/>
                </a:lnTo>
                <a:lnTo>
                  <a:pt x="463" y="382"/>
                </a:lnTo>
                <a:lnTo>
                  <a:pt x="466" y="368"/>
                </a:lnTo>
                <a:lnTo>
                  <a:pt x="470" y="354"/>
                </a:lnTo>
                <a:lnTo>
                  <a:pt x="472" y="340"/>
                </a:lnTo>
                <a:lnTo>
                  <a:pt x="473" y="325"/>
                </a:lnTo>
                <a:lnTo>
                  <a:pt x="474" y="311"/>
                </a:lnTo>
                <a:lnTo>
                  <a:pt x="474" y="296"/>
                </a:lnTo>
                <a:lnTo>
                  <a:pt x="479" y="296"/>
                </a:lnTo>
                <a:close/>
                <a:moveTo>
                  <a:pt x="409" y="505"/>
                </a:moveTo>
                <a:lnTo>
                  <a:pt x="401" y="515"/>
                </a:lnTo>
                <a:lnTo>
                  <a:pt x="392" y="524"/>
                </a:lnTo>
                <a:lnTo>
                  <a:pt x="383" y="533"/>
                </a:lnTo>
                <a:lnTo>
                  <a:pt x="373" y="542"/>
                </a:lnTo>
                <a:lnTo>
                  <a:pt x="364" y="549"/>
                </a:lnTo>
                <a:lnTo>
                  <a:pt x="354" y="557"/>
                </a:lnTo>
                <a:lnTo>
                  <a:pt x="344" y="563"/>
                </a:lnTo>
                <a:lnTo>
                  <a:pt x="333" y="568"/>
                </a:lnTo>
                <a:lnTo>
                  <a:pt x="322" y="575"/>
                </a:lnTo>
                <a:lnTo>
                  <a:pt x="311" y="578"/>
                </a:lnTo>
                <a:lnTo>
                  <a:pt x="300" y="582"/>
                </a:lnTo>
                <a:lnTo>
                  <a:pt x="289" y="586"/>
                </a:lnTo>
                <a:lnTo>
                  <a:pt x="276" y="588"/>
                </a:lnTo>
                <a:lnTo>
                  <a:pt x="264" y="591"/>
                </a:lnTo>
                <a:lnTo>
                  <a:pt x="252" y="591"/>
                </a:lnTo>
                <a:lnTo>
                  <a:pt x="240" y="592"/>
                </a:lnTo>
                <a:lnTo>
                  <a:pt x="240" y="586"/>
                </a:lnTo>
                <a:lnTo>
                  <a:pt x="252" y="585"/>
                </a:lnTo>
                <a:lnTo>
                  <a:pt x="264" y="583"/>
                </a:lnTo>
                <a:lnTo>
                  <a:pt x="275" y="582"/>
                </a:lnTo>
                <a:lnTo>
                  <a:pt x="287" y="580"/>
                </a:lnTo>
                <a:lnTo>
                  <a:pt x="299" y="576"/>
                </a:lnTo>
                <a:lnTo>
                  <a:pt x="309" y="572"/>
                </a:lnTo>
                <a:lnTo>
                  <a:pt x="320" y="568"/>
                </a:lnTo>
                <a:lnTo>
                  <a:pt x="331" y="563"/>
                </a:lnTo>
                <a:lnTo>
                  <a:pt x="342" y="557"/>
                </a:lnTo>
                <a:lnTo>
                  <a:pt x="351" y="551"/>
                </a:lnTo>
                <a:lnTo>
                  <a:pt x="361" y="543"/>
                </a:lnTo>
                <a:lnTo>
                  <a:pt x="370" y="537"/>
                </a:lnTo>
                <a:lnTo>
                  <a:pt x="380" y="528"/>
                </a:lnTo>
                <a:lnTo>
                  <a:pt x="389" y="519"/>
                </a:lnTo>
                <a:lnTo>
                  <a:pt x="397" y="510"/>
                </a:lnTo>
                <a:lnTo>
                  <a:pt x="405" y="501"/>
                </a:lnTo>
                <a:lnTo>
                  <a:pt x="409" y="505"/>
                </a:lnTo>
                <a:close/>
                <a:moveTo>
                  <a:pt x="240" y="592"/>
                </a:moveTo>
                <a:lnTo>
                  <a:pt x="227" y="591"/>
                </a:lnTo>
                <a:lnTo>
                  <a:pt x="215" y="591"/>
                </a:lnTo>
                <a:lnTo>
                  <a:pt x="204" y="588"/>
                </a:lnTo>
                <a:lnTo>
                  <a:pt x="192" y="586"/>
                </a:lnTo>
                <a:lnTo>
                  <a:pt x="180" y="582"/>
                </a:lnTo>
                <a:lnTo>
                  <a:pt x="169" y="578"/>
                </a:lnTo>
                <a:lnTo>
                  <a:pt x="158" y="575"/>
                </a:lnTo>
                <a:lnTo>
                  <a:pt x="147" y="568"/>
                </a:lnTo>
                <a:lnTo>
                  <a:pt x="136" y="563"/>
                </a:lnTo>
                <a:lnTo>
                  <a:pt x="126" y="557"/>
                </a:lnTo>
                <a:lnTo>
                  <a:pt x="116" y="549"/>
                </a:lnTo>
                <a:lnTo>
                  <a:pt x="107" y="542"/>
                </a:lnTo>
                <a:lnTo>
                  <a:pt x="97" y="533"/>
                </a:lnTo>
                <a:lnTo>
                  <a:pt x="88" y="524"/>
                </a:lnTo>
                <a:lnTo>
                  <a:pt x="79" y="515"/>
                </a:lnTo>
                <a:lnTo>
                  <a:pt x="71" y="505"/>
                </a:lnTo>
                <a:lnTo>
                  <a:pt x="75" y="501"/>
                </a:lnTo>
                <a:lnTo>
                  <a:pt x="83" y="510"/>
                </a:lnTo>
                <a:lnTo>
                  <a:pt x="91" y="519"/>
                </a:lnTo>
                <a:lnTo>
                  <a:pt x="100" y="528"/>
                </a:lnTo>
                <a:lnTo>
                  <a:pt x="109" y="537"/>
                </a:lnTo>
                <a:lnTo>
                  <a:pt x="119" y="543"/>
                </a:lnTo>
                <a:lnTo>
                  <a:pt x="128" y="551"/>
                </a:lnTo>
                <a:lnTo>
                  <a:pt x="138" y="557"/>
                </a:lnTo>
                <a:lnTo>
                  <a:pt x="149" y="563"/>
                </a:lnTo>
                <a:lnTo>
                  <a:pt x="160" y="568"/>
                </a:lnTo>
                <a:lnTo>
                  <a:pt x="170" y="572"/>
                </a:lnTo>
                <a:lnTo>
                  <a:pt x="181" y="576"/>
                </a:lnTo>
                <a:lnTo>
                  <a:pt x="193" y="580"/>
                </a:lnTo>
                <a:lnTo>
                  <a:pt x="205" y="582"/>
                </a:lnTo>
                <a:lnTo>
                  <a:pt x="216" y="583"/>
                </a:lnTo>
                <a:lnTo>
                  <a:pt x="228" y="585"/>
                </a:lnTo>
                <a:lnTo>
                  <a:pt x="240" y="586"/>
                </a:lnTo>
                <a:lnTo>
                  <a:pt x="240" y="592"/>
                </a:lnTo>
                <a:close/>
                <a:moveTo>
                  <a:pt x="71" y="505"/>
                </a:moveTo>
                <a:lnTo>
                  <a:pt x="63" y="495"/>
                </a:lnTo>
                <a:lnTo>
                  <a:pt x="56" y="485"/>
                </a:lnTo>
                <a:lnTo>
                  <a:pt x="48" y="473"/>
                </a:lnTo>
                <a:lnTo>
                  <a:pt x="41" y="462"/>
                </a:lnTo>
                <a:lnTo>
                  <a:pt x="35" y="449"/>
                </a:lnTo>
                <a:lnTo>
                  <a:pt x="30" y="437"/>
                </a:lnTo>
                <a:lnTo>
                  <a:pt x="24" y="424"/>
                </a:lnTo>
                <a:lnTo>
                  <a:pt x="20" y="411"/>
                </a:lnTo>
                <a:lnTo>
                  <a:pt x="16" y="397"/>
                </a:lnTo>
                <a:lnTo>
                  <a:pt x="12" y="383"/>
                </a:lnTo>
                <a:lnTo>
                  <a:pt x="9" y="369"/>
                </a:lnTo>
                <a:lnTo>
                  <a:pt x="6" y="356"/>
                </a:lnTo>
                <a:lnTo>
                  <a:pt x="4" y="340"/>
                </a:lnTo>
                <a:lnTo>
                  <a:pt x="3" y="326"/>
                </a:lnTo>
                <a:lnTo>
                  <a:pt x="1" y="311"/>
                </a:lnTo>
                <a:lnTo>
                  <a:pt x="0" y="296"/>
                </a:lnTo>
                <a:lnTo>
                  <a:pt x="7" y="296"/>
                </a:lnTo>
                <a:lnTo>
                  <a:pt x="7" y="311"/>
                </a:lnTo>
                <a:lnTo>
                  <a:pt x="8" y="325"/>
                </a:lnTo>
                <a:lnTo>
                  <a:pt x="9" y="340"/>
                </a:lnTo>
                <a:lnTo>
                  <a:pt x="11" y="354"/>
                </a:lnTo>
                <a:lnTo>
                  <a:pt x="14" y="368"/>
                </a:lnTo>
                <a:lnTo>
                  <a:pt x="17" y="382"/>
                </a:lnTo>
                <a:lnTo>
                  <a:pt x="20" y="395"/>
                </a:lnTo>
                <a:lnTo>
                  <a:pt x="25" y="409"/>
                </a:lnTo>
                <a:lnTo>
                  <a:pt x="29" y="421"/>
                </a:lnTo>
                <a:lnTo>
                  <a:pt x="34" y="434"/>
                </a:lnTo>
                <a:lnTo>
                  <a:pt x="40" y="445"/>
                </a:lnTo>
                <a:lnTo>
                  <a:pt x="46" y="458"/>
                </a:lnTo>
                <a:lnTo>
                  <a:pt x="53" y="469"/>
                </a:lnTo>
                <a:lnTo>
                  <a:pt x="60" y="480"/>
                </a:lnTo>
                <a:lnTo>
                  <a:pt x="67" y="491"/>
                </a:lnTo>
                <a:lnTo>
                  <a:pt x="75" y="501"/>
                </a:lnTo>
                <a:lnTo>
                  <a:pt x="71" y="505"/>
                </a:lnTo>
                <a:close/>
                <a:moveTo>
                  <a:pt x="0" y="296"/>
                </a:moveTo>
                <a:lnTo>
                  <a:pt x="1" y="281"/>
                </a:lnTo>
                <a:lnTo>
                  <a:pt x="3" y="266"/>
                </a:lnTo>
                <a:lnTo>
                  <a:pt x="4" y="250"/>
                </a:lnTo>
                <a:lnTo>
                  <a:pt x="6" y="237"/>
                </a:lnTo>
                <a:lnTo>
                  <a:pt x="9" y="221"/>
                </a:lnTo>
                <a:lnTo>
                  <a:pt x="12" y="207"/>
                </a:lnTo>
                <a:lnTo>
                  <a:pt x="16" y="194"/>
                </a:lnTo>
                <a:lnTo>
                  <a:pt x="20" y="181"/>
                </a:lnTo>
                <a:lnTo>
                  <a:pt x="24" y="167"/>
                </a:lnTo>
                <a:lnTo>
                  <a:pt x="30" y="154"/>
                </a:lnTo>
                <a:lnTo>
                  <a:pt x="35" y="142"/>
                </a:lnTo>
                <a:lnTo>
                  <a:pt x="41" y="130"/>
                </a:lnTo>
                <a:lnTo>
                  <a:pt x="48" y="119"/>
                </a:lnTo>
                <a:lnTo>
                  <a:pt x="56" y="107"/>
                </a:lnTo>
                <a:lnTo>
                  <a:pt x="63" y="96"/>
                </a:lnTo>
                <a:lnTo>
                  <a:pt x="71" y="86"/>
                </a:lnTo>
                <a:lnTo>
                  <a:pt x="75" y="91"/>
                </a:lnTo>
                <a:lnTo>
                  <a:pt x="67" y="101"/>
                </a:lnTo>
                <a:lnTo>
                  <a:pt x="60" y="111"/>
                </a:lnTo>
                <a:lnTo>
                  <a:pt x="53" y="123"/>
                </a:lnTo>
                <a:lnTo>
                  <a:pt x="46" y="134"/>
                </a:lnTo>
                <a:lnTo>
                  <a:pt x="40" y="145"/>
                </a:lnTo>
                <a:lnTo>
                  <a:pt x="34" y="158"/>
                </a:lnTo>
                <a:lnTo>
                  <a:pt x="29" y="171"/>
                </a:lnTo>
                <a:lnTo>
                  <a:pt x="25" y="183"/>
                </a:lnTo>
                <a:lnTo>
                  <a:pt x="20" y="196"/>
                </a:lnTo>
                <a:lnTo>
                  <a:pt x="17" y="210"/>
                </a:lnTo>
                <a:lnTo>
                  <a:pt x="14" y="224"/>
                </a:lnTo>
                <a:lnTo>
                  <a:pt x="11" y="238"/>
                </a:lnTo>
                <a:lnTo>
                  <a:pt x="9" y="252"/>
                </a:lnTo>
                <a:lnTo>
                  <a:pt x="8" y="266"/>
                </a:lnTo>
                <a:lnTo>
                  <a:pt x="7" y="281"/>
                </a:lnTo>
                <a:lnTo>
                  <a:pt x="7" y="296"/>
                </a:lnTo>
                <a:lnTo>
                  <a:pt x="0" y="296"/>
                </a:lnTo>
                <a:close/>
                <a:moveTo>
                  <a:pt x="71" y="86"/>
                </a:moveTo>
                <a:lnTo>
                  <a:pt x="79" y="77"/>
                </a:lnTo>
                <a:lnTo>
                  <a:pt x="88" y="67"/>
                </a:lnTo>
                <a:lnTo>
                  <a:pt x="97" y="58"/>
                </a:lnTo>
                <a:lnTo>
                  <a:pt x="107" y="50"/>
                </a:lnTo>
                <a:lnTo>
                  <a:pt x="116" y="43"/>
                </a:lnTo>
                <a:lnTo>
                  <a:pt x="126" y="35"/>
                </a:lnTo>
                <a:lnTo>
                  <a:pt x="136" y="29"/>
                </a:lnTo>
                <a:lnTo>
                  <a:pt x="147" y="23"/>
                </a:lnTo>
                <a:lnTo>
                  <a:pt x="158" y="18"/>
                </a:lnTo>
                <a:lnTo>
                  <a:pt x="169" y="12"/>
                </a:lnTo>
                <a:lnTo>
                  <a:pt x="180" y="9"/>
                </a:lnTo>
                <a:lnTo>
                  <a:pt x="192" y="6"/>
                </a:lnTo>
                <a:lnTo>
                  <a:pt x="204" y="2"/>
                </a:lnTo>
                <a:lnTo>
                  <a:pt x="215" y="1"/>
                </a:lnTo>
                <a:lnTo>
                  <a:pt x="227" y="0"/>
                </a:lnTo>
                <a:lnTo>
                  <a:pt x="240" y="0"/>
                </a:lnTo>
                <a:lnTo>
                  <a:pt x="240" y="6"/>
                </a:lnTo>
                <a:lnTo>
                  <a:pt x="228" y="6"/>
                </a:lnTo>
                <a:lnTo>
                  <a:pt x="216" y="7"/>
                </a:lnTo>
                <a:lnTo>
                  <a:pt x="205" y="10"/>
                </a:lnTo>
                <a:lnTo>
                  <a:pt x="193" y="12"/>
                </a:lnTo>
                <a:lnTo>
                  <a:pt x="181" y="15"/>
                </a:lnTo>
                <a:lnTo>
                  <a:pt x="170" y="19"/>
                </a:lnTo>
                <a:lnTo>
                  <a:pt x="160" y="24"/>
                </a:lnTo>
                <a:lnTo>
                  <a:pt x="149" y="29"/>
                </a:lnTo>
                <a:lnTo>
                  <a:pt x="138" y="35"/>
                </a:lnTo>
                <a:lnTo>
                  <a:pt x="128" y="42"/>
                </a:lnTo>
                <a:lnTo>
                  <a:pt x="119" y="48"/>
                </a:lnTo>
                <a:lnTo>
                  <a:pt x="109" y="56"/>
                </a:lnTo>
                <a:lnTo>
                  <a:pt x="100" y="63"/>
                </a:lnTo>
                <a:lnTo>
                  <a:pt x="91" y="72"/>
                </a:lnTo>
                <a:lnTo>
                  <a:pt x="83" y="81"/>
                </a:lnTo>
                <a:lnTo>
                  <a:pt x="75" y="91"/>
                </a:lnTo>
                <a:lnTo>
                  <a:pt x="71" y="86"/>
                </a:lnTo>
                <a:close/>
              </a:path>
            </a:pathLst>
          </a:custGeom>
          <a:solidFill>
            <a:srgbClr val="37343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0" name="Freeform 129"/>
          <p:cNvSpPr/>
          <p:nvPr/>
        </p:nvSpPr>
        <p:spPr bwMode="auto">
          <a:xfrm>
            <a:off x="9630256" y="4531378"/>
            <a:ext cx="256037" cy="273055"/>
          </a:xfrm>
          <a:custGeom>
            <a:avLst/>
            <a:gdLst>
              <a:gd name="T0" fmla="*/ 2147483647 w 473"/>
              <a:gd name="T1" fmla="*/ 2147483647 h 586"/>
              <a:gd name="T2" fmla="*/ 2147483647 w 473"/>
              <a:gd name="T3" fmla="*/ 2147483647 h 586"/>
              <a:gd name="T4" fmla="*/ 2147483647 w 473"/>
              <a:gd name="T5" fmla="*/ 2147483647 h 586"/>
              <a:gd name="T6" fmla="*/ 2147483647 w 473"/>
              <a:gd name="T7" fmla="*/ 2147483647 h 586"/>
              <a:gd name="T8" fmla="*/ 2147483647 w 473"/>
              <a:gd name="T9" fmla="*/ 2147483647 h 586"/>
              <a:gd name="T10" fmla="*/ 2147483647 w 473"/>
              <a:gd name="T11" fmla="*/ 2147483647 h 586"/>
              <a:gd name="T12" fmla="*/ 2147483647 w 473"/>
              <a:gd name="T13" fmla="*/ 2147483647 h 586"/>
              <a:gd name="T14" fmla="*/ 2147483647 w 473"/>
              <a:gd name="T15" fmla="*/ 2147483647 h 586"/>
              <a:gd name="T16" fmla="*/ 2147483647 w 473"/>
              <a:gd name="T17" fmla="*/ 2147483647 h 586"/>
              <a:gd name="T18" fmla="*/ 2147483647 w 473"/>
              <a:gd name="T19" fmla="*/ 2147483647 h 586"/>
              <a:gd name="T20" fmla="*/ 2147483647 w 473"/>
              <a:gd name="T21" fmla="*/ 2147483647 h 586"/>
              <a:gd name="T22" fmla="*/ 2147483647 w 473"/>
              <a:gd name="T23" fmla="*/ 2147483647 h 586"/>
              <a:gd name="T24" fmla="*/ 2147483647 w 473"/>
              <a:gd name="T25" fmla="*/ 2147483647 h 586"/>
              <a:gd name="T26" fmla="*/ 2147483647 w 473"/>
              <a:gd name="T27" fmla="*/ 2147483647 h 586"/>
              <a:gd name="T28" fmla="*/ 2147483647 w 473"/>
              <a:gd name="T29" fmla="*/ 2147483647 h 586"/>
              <a:gd name="T30" fmla="*/ 2147483647 w 473"/>
              <a:gd name="T31" fmla="*/ 2147483647 h 586"/>
              <a:gd name="T32" fmla="*/ 2147483647 w 473"/>
              <a:gd name="T33" fmla="*/ 2147483647 h 586"/>
              <a:gd name="T34" fmla="*/ 2147483647 w 473"/>
              <a:gd name="T35" fmla="*/ 2147483647 h 586"/>
              <a:gd name="T36" fmla="*/ 2147483647 w 473"/>
              <a:gd name="T37" fmla="*/ 2147483647 h 586"/>
              <a:gd name="T38" fmla="*/ 2147483647 w 473"/>
              <a:gd name="T39" fmla="*/ 2147483647 h 586"/>
              <a:gd name="T40" fmla="*/ 2147483647 w 473"/>
              <a:gd name="T41" fmla="*/ 2147483647 h 586"/>
              <a:gd name="T42" fmla="*/ 2147483647 w 473"/>
              <a:gd name="T43" fmla="*/ 2147483647 h 586"/>
              <a:gd name="T44" fmla="*/ 2147483647 w 473"/>
              <a:gd name="T45" fmla="*/ 2147483647 h 586"/>
              <a:gd name="T46" fmla="*/ 2147483647 w 473"/>
              <a:gd name="T47" fmla="*/ 2147483647 h 586"/>
              <a:gd name="T48" fmla="*/ 2147483647 w 473"/>
              <a:gd name="T49" fmla="*/ 2147483647 h 586"/>
              <a:gd name="T50" fmla="*/ 2147483647 w 473"/>
              <a:gd name="T51" fmla="*/ 2147483647 h 586"/>
              <a:gd name="T52" fmla="*/ 2147483647 w 473"/>
              <a:gd name="T53" fmla="*/ 2147483647 h 586"/>
              <a:gd name="T54" fmla="*/ 2147483647 w 473"/>
              <a:gd name="T55" fmla="*/ 2147483647 h 586"/>
              <a:gd name="T56" fmla="*/ 2147483647 w 473"/>
              <a:gd name="T57" fmla="*/ 2147483647 h 586"/>
              <a:gd name="T58" fmla="*/ 2147483647 w 473"/>
              <a:gd name="T59" fmla="*/ 2147483647 h 586"/>
              <a:gd name="T60" fmla="*/ 2147483647 w 473"/>
              <a:gd name="T61" fmla="*/ 2147483647 h 586"/>
              <a:gd name="T62" fmla="*/ 0 w 473"/>
              <a:gd name="T63" fmla="*/ 2147483647 h 586"/>
              <a:gd name="T64" fmla="*/ 2147483647 w 473"/>
              <a:gd name="T65" fmla="*/ 2147483647 h 586"/>
              <a:gd name="T66" fmla="*/ 2147483647 w 473"/>
              <a:gd name="T67" fmla="*/ 2147483647 h 586"/>
              <a:gd name="T68" fmla="*/ 2147483647 w 473"/>
              <a:gd name="T69" fmla="*/ 2147483647 h 586"/>
              <a:gd name="T70" fmla="*/ 2147483647 w 473"/>
              <a:gd name="T71" fmla="*/ 2147483647 h 586"/>
              <a:gd name="T72" fmla="*/ 2147483647 w 473"/>
              <a:gd name="T73" fmla="*/ 2147483647 h 586"/>
              <a:gd name="T74" fmla="*/ 2147483647 w 473"/>
              <a:gd name="T75" fmla="*/ 2147483647 h 586"/>
              <a:gd name="T76" fmla="*/ 2147483647 w 473"/>
              <a:gd name="T77" fmla="*/ 2147483647 h 586"/>
              <a:gd name="T78" fmla="*/ 2147483647 w 473"/>
              <a:gd name="T79" fmla="*/ 2147483647 h 586"/>
              <a:gd name="T80" fmla="*/ 2147483647 w 473"/>
              <a:gd name="T81" fmla="*/ 2147483647 h 586"/>
              <a:gd name="T82" fmla="*/ 2147483647 w 473"/>
              <a:gd name="T83" fmla="*/ 2147483647 h 586"/>
              <a:gd name="T84" fmla="*/ 2147483647 w 473"/>
              <a:gd name="T85" fmla="*/ 0 h 5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73" h="586">
                <a:moveTo>
                  <a:pt x="236" y="0"/>
                </a:moveTo>
                <a:lnTo>
                  <a:pt x="248" y="0"/>
                </a:lnTo>
                <a:lnTo>
                  <a:pt x="260" y="1"/>
                </a:lnTo>
                <a:lnTo>
                  <a:pt x="272" y="2"/>
                </a:lnTo>
                <a:lnTo>
                  <a:pt x="284" y="6"/>
                </a:lnTo>
                <a:lnTo>
                  <a:pt x="295" y="9"/>
                </a:lnTo>
                <a:lnTo>
                  <a:pt x="306" y="12"/>
                </a:lnTo>
                <a:lnTo>
                  <a:pt x="317" y="17"/>
                </a:lnTo>
                <a:lnTo>
                  <a:pt x="328" y="22"/>
                </a:lnTo>
                <a:lnTo>
                  <a:pt x="339" y="29"/>
                </a:lnTo>
                <a:lnTo>
                  <a:pt x="349" y="35"/>
                </a:lnTo>
                <a:lnTo>
                  <a:pt x="358" y="41"/>
                </a:lnTo>
                <a:lnTo>
                  <a:pt x="368" y="49"/>
                </a:lnTo>
                <a:lnTo>
                  <a:pt x="378" y="58"/>
                </a:lnTo>
                <a:lnTo>
                  <a:pt x="387" y="67"/>
                </a:lnTo>
                <a:lnTo>
                  <a:pt x="395" y="76"/>
                </a:lnTo>
                <a:lnTo>
                  <a:pt x="403" y="86"/>
                </a:lnTo>
                <a:lnTo>
                  <a:pt x="411" y="96"/>
                </a:lnTo>
                <a:lnTo>
                  <a:pt x="418" y="106"/>
                </a:lnTo>
                <a:lnTo>
                  <a:pt x="426" y="117"/>
                </a:lnTo>
                <a:lnTo>
                  <a:pt x="432" y="129"/>
                </a:lnTo>
                <a:lnTo>
                  <a:pt x="438" y="140"/>
                </a:lnTo>
                <a:lnTo>
                  <a:pt x="444" y="153"/>
                </a:lnTo>
                <a:lnTo>
                  <a:pt x="449" y="165"/>
                </a:lnTo>
                <a:lnTo>
                  <a:pt x="454" y="178"/>
                </a:lnTo>
                <a:lnTo>
                  <a:pt x="458" y="192"/>
                </a:lnTo>
                <a:lnTo>
                  <a:pt x="461" y="205"/>
                </a:lnTo>
                <a:lnTo>
                  <a:pt x="466" y="219"/>
                </a:lnTo>
                <a:lnTo>
                  <a:pt x="468" y="234"/>
                </a:lnTo>
                <a:lnTo>
                  <a:pt x="470" y="248"/>
                </a:lnTo>
                <a:lnTo>
                  <a:pt x="472" y="263"/>
                </a:lnTo>
                <a:lnTo>
                  <a:pt x="472" y="277"/>
                </a:lnTo>
                <a:lnTo>
                  <a:pt x="473" y="292"/>
                </a:lnTo>
                <a:lnTo>
                  <a:pt x="472" y="307"/>
                </a:lnTo>
                <a:lnTo>
                  <a:pt x="472" y="322"/>
                </a:lnTo>
                <a:lnTo>
                  <a:pt x="470" y="336"/>
                </a:lnTo>
                <a:lnTo>
                  <a:pt x="468" y="352"/>
                </a:lnTo>
                <a:lnTo>
                  <a:pt x="466" y="366"/>
                </a:lnTo>
                <a:lnTo>
                  <a:pt x="461" y="379"/>
                </a:lnTo>
                <a:lnTo>
                  <a:pt x="458" y="393"/>
                </a:lnTo>
                <a:lnTo>
                  <a:pt x="454" y="406"/>
                </a:lnTo>
                <a:lnTo>
                  <a:pt x="449" y="420"/>
                </a:lnTo>
                <a:lnTo>
                  <a:pt x="444" y="433"/>
                </a:lnTo>
                <a:lnTo>
                  <a:pt x="438" y="444"/>
                </a:lnTo>
                <a:lnTo>
                  <a:pt x="432" y="457"/>
                </a:lnTo>
                <a:lnTo>
                  <a:pt x="426" y="468"/>
                </a:lnTo>
                <a:lnTo>
                  <a:pt x="418" y="478"/>
                </a:lnTo>
                <a:lnTo>
                  <a:pt x="411" y="490"/>
                </a:lnTo>
                <a:lnTo>
                  <a:pt x="403" y="500"/>
                </a:lnTo>
                <a:lnTo>
                  <a:pt x="395" y="510"/>
                </a:lnTo>
                <a:lnTo>
                  <a:pt x="387" y="519"/>
                </a:lnTo>
                <a:lnTo>
                  <a:pt x="378" y="528"/>
                </a:lnTo>
                <a:lnTo>
                  <a:pt x="368" y="535"/>
                </a:lnTo>
                <a:lnTo>
                  <a:pt x="358" y="543"/>
                </a:lnTo>
                <a:lnTo>
                  <a:pt x="349" y="550"/>
                </a:lnTo>
                <a:lnTo>
                  <a:pt x="339" y="557"/>
                </a:lnTo>
                <a:lnTo>
                  <a:pt x="328" y="562"/>
                </a:lnTo>
                <a:lnTo>
                  <a:pt x="317" y="568"/>
                </a:lnTo>
                <a:lnTo>
                  <a:pt x="306" y="572"/>
                </a:lnTo>
                <a:lnTo>
                  <a:pt x="295" y="576"/>
                </a:lnTo>
                <a:lnTo>
                  <a:pt x="284" y="579"/>
                </a:lnTo>
                <a:lnTo>
                  <a:pt x="272" y="582"/>
                </a:lnTo>
                <a:lnTo>
                  <a:pt x="260" y="583"/>
                </a:lnTo>
                <a:lnTo>
                  <a:pt x="248" y="585"/>
                </a:lnTo>
                <a:lnTo>
                  <a:pt x="236" y="586"/>
                </a:lnTo>
                <a:lnTo>
                  <a:pt x="223" y="585"/>
                </a:lnTo>
                <a:lnTo>
                  <a:pt x="212" y="583"/>
                </a:lnTo>
                <a:lnTo>
                  <a:pt x="200" y="582"/>
                </a:lnTo>
                <a:lnTo>
                  <a:pt x="189" y="579"/>
                </a:lnTo>
                <a:lnTo>
                  <a:pt x="177" y="576"/>
                </a:lnTo>
                <a:lnTo>
                  <a:pt x="166" y="572"/>
                </a:lnTo>
                <a:lnTo>
                  <a:pt x="155" y="568"/>
                </a:lnTo>
                <a:lnTo>
                  <a:pt x="144" y="562"/>
                </a:lnTo>
                <a:lnTo>
                  <a:pt x="133" y="557"/>
                </a:lnTo>
                <a:lnTo>
                  <a:pt x="123" y="550"/>
                </a:lnTo>
                <a:lnTo>
                  <a:pt x="113" y="543"/>
                </a:lnTo>
                <a:lnTo>
                  <a:pt x="104" y="535"/>
                </a:lnTo>
                <a:lnTo>
                  <a:pt x="95" y="528"/>
                </a:lnTo>
                <a:lnTo>
                  <a:pt x="85" y="519"/>
                </a:lnTo>
                <a:lnTo>
                  <a:pt x="77" y="510"/>
                </a:lnTo>
                <a:lnTo>
                  <a:pt x="69" y="500"/>
                </a:lnTo>
                <a:lnTo>
                  <a:pt x="61" y="490"/>
                </a:lnTo>
                <a:lnTo>
                  <a:pt x="54" y="478"/>
                </a:lnTo>
                <a:lnTo>
                  <a:pt x="47" y="468"/>
                </a:lnTo>
                <a:lnTo>
                  <a:pt x="39" y="457"/>
                </a:lnTo>
                <a:lnTo>
                  <a:pt x="33" y="444"/>
                </a:lnTo>
                <a:lnTo>
                  <a:pt x="28" y="433"/>
                </a:lnTo>
                <a:lnTo>
                  <a:pt x="23" y="420"/>
                </a:lnTo>
                <a:lnTo>
                  <a:pt x="18" y="406"/>
                </a:lnTo>
                <a:lnTo>
                  <a:pt x="14" y="393"/>
                </a:lnTo>
                <a:lnTo>
                  <a:pt x="10" y="379"/>
                </a:lnTo>
                <a:lnTo>
                  <a:pt x="7" y="366"/>
                </a:lnTo>
                <a:lnTo>
                  <a:pt x="5" y="352"/>
                </a:lnTo>
                <a:lnTo>
                  <a:pt x="3" y="336"/>
                </a:lnTo>
                <a:lnTo>
                  <a:pt x="1" y="322"/>
                </a:lnTo>
                <a:lnTo>
                  <a:pt x="0" y="307"/>
                </a:lnTo>
                <a:lnTo>
                  <a:pt x="0" y="292"/>
                </a:lnTo>
                <a:lnTo>
                  <a:pt x="0" y="277"/>
                </a:lnTo>
                <a:lnTo>
                  <a:pt x="1" y="263"/>
                </a:lnTo>
                <a:lnTo>
                  <a:pt x="3" y="248"/>
                </a:lnTo>
                <a:lnTo>
                  <a:pt x="5" y="234"/>
                </a:lnTo>
                <a:lnTo>
                  <a:pt x="7" y="219"/>
                </a:lnTo>
                <a:lnTo>
                  <a:pt x="10" y="205"/>
                </a:lnTo>
                <a:lnTo>
                  <a:pt x="14" y="192"/>
                </a:lnTo>
                <a:lnTo>
                  <a:pt x="18" y="178"/>
                </a:lnTo>
                <a:lnTo>
                  <a:pt x="23" y="165"/>
                </a:lnTo>
                <a:lnTo>
                  <a:pt x="28" y="153"/>
                </a:lnTo>
                <a:lnTo>
                  <a:pt x="33" y="140"/>
                </a:lnTo>
                <a:lnTo>
                  <a:pt x="39" y="129"/>
                </a:lnTo>
                <a:lnTo>
                  <a:pt x="47" y="117"/>
                </a:lnTo>
                <a:lnTo>
                  <a:pt x="54" y="106"/>
                </a:lnTo>
                <a:lnTo>
                  <a:pt x="61" y="96"/>
                </a:lnTo>
                <a:lnTo>
                  <a:pt x="69" y="86"/>
                </a:lnTo>
                <a:lnTo>
                  <a:pt x="77" y="76"/>
                </a:lnTo>
                <a:lnTo>
                  <a:pt x="85" y="67"/>
                </a:lnTo>
                <a:lnTo>
                  <a:pt x="95" y="58"/>
                </a:lnTo>
                <a:lnTo>
                  <a:pt x="104" y="49"/>
                </a:lnTo>
                <a:lnTo>
                  <a:pt x="113" y="41"/>
                </a:lnTo>
                <a:lnTo>
                  <a:pt x="123" y="35"/>
                </a:lnTo>
                <a:lnTo>
                  <a:pt x="133" y="29"/>
                </a:lnTo>
                <a:lnTo>
                  <a:pt x="144" y="22"/>
                </a:lnTo>
                <a:lnTo>
                  <a:pt x="155" y="17"/>
                </a:lnTo>
                <a:lnTo>
                  <a:pt x="166" y="12"/>
                </a:lnTo>
                <a:lnTo>
                  <a:pt x="177" y="9"/>
                </a:lnTo>
                <a:lnTo>
                  <a:pt x="189" y="6"/>
                </a:lnTo>
                <a:lnTo>
                  <a:pt x="200" y="2"/>
                </a:lnTo>
                <a:lnTo>
                  <a:pt x="212" y="1"/>
                </a:lnTo>
                <a:lnTo>
                  <a:pt x="223" y="0"/>
                </a:lnTo>
                <a:lnTo>
                  <a:pt x="236" y="0"/>
                </a:lnTo>
                <a:close/>
              </a:path>
            </a:pathLst>
          </a:custGeom>
          <a:solidFill>
            <a:srgbClr val="FFCC2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 name="Freeform 130"/>
          <p:cNvSpPr>
            <a:spLocks noEditPoints="1"/>
          </p:cNvSpPr>
          <p:nvPr/>
        </p:nvSpPr>
        <p:spPr bwMode="auto">
          <a:xfrm>
            <a:off x="9626995" y="4529139"/>
            <a:ext cx="260929" cy="275294"/>
          </a:xfrm>
          <a:custGeom>
            <a:avLst/>
            <a:gdLst>
              <a:gd name="T0" fmla="*/ 2147483647 w 479"/>
              <a:gd name="T1" fmla="*/ 2147483647 h 592"/>
              <a:gd name="T2" fmla="*/ 2147483647 w 479"/>
              <a:gd name="T3" fmla="*/ 2147483647 h 592"/>
              <a:gd name="T4" fmla="*/ 2147483647 w 479"/>
              <a:gd name="T5" fmla="*/ 2147483647 h 592"/>
              <a:gd name="T6" fmla="*/ 2147483647 w 479"/>
              <a:gd name="T7" fmla="*/ 2147483647 h 592"/>
              <a:gd name="T8" fmla="*/ 2147483647 w 479"/>
              <a:gd name="T9" fmla="*/ 2147483647 h 592"/>
              <a:gd name="T10" fmla="*/ 2147483647 w 479"/>
              <a:gd name="T11" fmla="*/ 2147483647 h 592"/>
              <a:gd name="T12" fmla="*/ 2147483647 w 479"/>
              <a:gd name="T13" fmla="*/ 0 h 592"/>
              <a:gd name="T14" fmla="*/ 2147483647 w 479"/>
              <a:gd name="T15" fmla="*/ 2147483647 h 592"/>
              <a:gd name="T16" fmla="*/ 2147483647 w 479"/>
              <a:gd name="T17" fmla="*/ 2147483647 h 592"/>
              <a:gd name="T18" fmla="*/ 2147483647 w 479"/>
              <a:gd name="T19" fmla="*/ 2147483647 h 592"/>
              <a:gd name="T20" fmla="*/ 2147483647 w 479"/>
              <a:gd name="T21" fmla="*/ 2147483647 h 592"/>
              <a:gd name="T22" fmla="*/ 2147483647 w 479"/>
              <a:gd name="T23" fmla="*/ 2147483647 h 592"/>
              <a:gd name="T24" fmla="*/ 2147483647 w 479"/>
              <a:gd name="T25" fmla="*/ 2147483647 h 592"/>
              <a:gd name="T26" fmla="*/ 2147483647 w 479"/>
              <a:gd name="T27" fmla="*/ 2147483647 h 592"/>
              <a:gd name="T28" fmla="*/ 2147483647 w 479"/>
              <a:gd name="T29" fmla="*/ 2147483647 h 592"/>
              <a:gd name="T30" fmla="*/ 2147483647 w 479"/>
              <a:gd name="T31" fmla="*/ 2147483647 h 592"/>
              <a:gd name="T32" fmla="*/ 2147483647 w 479"/>
              <a:gd name="T33" fmla="*/ 2147483647 h 592"/>
              <a:gd name="T34" fmla="*/ 2147483647 w 479"/>
              <a:gd name="T35" fmla="*/ 2147483647 h 592"/>
              <a:gd name="T36" fmla="*/ 2147483647 w 479"/>
              <a:gd name="T37" fmla="*/ 2147483647 h 592"/>
              <a:gd name="T38" fmla="*/ 2147483647 w 479"/>
              <a:gd name="T39" fmla="*/ 2147483647 h 592"/>
              <a:gd name="T40" fmla="*/ 2147483647 w 479"/>
              <a:gd name="T41" fmla="*/ 2147483647 h 592"/>
              <a:gd name="T42" fmla="*/ 2147483647 w 479"/>
              <a:gd name="T43" fmla="*/ 2147483647 h 592"/>
              <a:gd name="T44" fmla="*/ 2147483647 w 479"/>
              <a:gd name="T45" fmla="*/ 2147483647 h 592"/>
              <a:gd name="T46" fmla="*/ 2147483647 w 479"/>
              <a:gd name="T47" fmla="*/ 2147483647 h 592"/>
              <a:gd name="T48" fmla="*/ 2147483647 w 479"/>
              <a:gd name="T49" fmla="*/ 2147483647 h 592"/>
              <a:gd name="T50" fmla="*/ 2147483647 w 479"/>
              <a:gd name="T51" fmla="*/ 2147483647 h 592"/>
              <a:gd name="T52" fmla="*/ 2147483647 w 479"/>
              <a:gd name="T53" fmla="*/ 2147483647 h 592"/>
              <a:gd name="T54" fmla="*/ 2147483647 w 479"/>
              <a:gd name="T55" fmla="*/ 2147483647 h 592"/>
              <a:gd name="T56" fmla="*/ 2147483647 w 479"/>
              <a:gd name="T57" fmla="*/ 2147483647 h 592"/>
              <a:gd name="T58" fmla="*/ 2147483647 w 479"/>
              <a:gd name="T59" fmla="*/ 2147483647 h 592"/>
              <a:gd name="T60" fmla="*/ 2147483647 w 479"/>
              <a:gd name="T61" fmla="*/ 2147483647 h 592"/>
              <a:gd name="T62" fmla="*/ 2147483647 w 479"/>
              <a:gd name="T63" fmla="*/ 2147483647 h 592"/>
              <a:gd name="T64" fmla="*/ 2147483647 w 479"/>
              <a:gd name="T65" fmla="*/ 2147483647 h 592"/>
              <a:gd name="T66" fmla="*/ 2147483647 w 479"/>
              <a:gd name="T67" fmla="*/ 2147483647 h 592"/>
              <a:gd name="T68" fmla="*/ 2147483647 w 479"/>
              <a:gd name="T69" fmla="*/ 2147483647 h 592"/>
              <a:gd name="T70" fmla="*/ 2147483647 w 479"/>
              <a:gd name="T71" fmla="*/ 2147483647 h 592"/>
              <a:gd name="T72" fmla="*/ 2147483647 w 479"/>
              <a:gd name="T73" fmla="*/ 2147483647 h 592"/>
              <a:gd name="T74" fmla="*/ 2147483647 w 479"/>
              <a:gd name="T75" fmla="*/ 2147483647 h 592"/>
              <a:gd name="T76" fmla="*/ 2147483647 w 479"/>
              <a:gd name="T77" fmla="*/ 2147483647 h 592"/>
              <a:gd name="T78" fmla="*/ 2147483647 w 479"/>
              <a:gd name="T79" fmla="*/ 2147483647 h 592"/>
              <a:gd name="T80" fmla="*/ 2147483647 w 479"/>
              <a:gd name="T81" fmla="*/ 2147483647 h 592"/>
              <a:gd name="T82" fmla="*/ 2147483647 w 479"/>
              <a:gd name="T83" fmla="*/ 2147483647 h 592"/>
              <a:gd name="T84" fmla="*/ 2147483647 w 479"/>
              <a:gd name="T85" fmla="*/ 2147483647 h 592"/>
              <a:gd name="T86" fmla="*/ 2147483647 w 479"/>
              <a:gd name="T87" fmla="*/ 2147483647 h 592"/>
              <a:gd name="T88" fmla="*/ 2147483647 w 479"/>
              <a:gd name="T89" fmla="*/ 2147483647 h 592"/>
              <a:gd name="T90" fmla="*/ 2147483647 w 479"/>
              <a:gd name="T91" fmla="*/ 2147483647 h 592"/>
              <a:gd name="T92" fmla="*/ 2147483647 w 479"/>
              <a:gd name="T93" fmla="*/ 2147483647 h 592"/>
              <a:gd name="T94" fmla="*/ 2147483647 w 479"/>
              <a:gd name="T95" fmla="*/ 2147483647 h 592"/>
              <a:gd name="T96" fmla="*/ 0 w 479"/>
              <a:gd name="T97" fmla="*/ 2147483647 h 592"/>
              <a:gd name="T98" fmla="*/ 2147483647 w 479"/>
              <a:gd name="T99" fmla="*/ 2147483647 h 592"/>
              <a:gd name="T100" fmla="*/ 2147483647 w 479"/>
              <a:gd name="T101" fmla="*/ 2147483647 h 592"/>
              <a:gd name="T102" fmla="*/ 2147483647 w 479"/>
              <a:gd name="T103" fmla="*/ 2147483647 h 592"/>
              <a:gd name="T104" fmla="*/ 2147483647 w 479"/>
              <a:gd name="T105" fmla="*/ 2147483647 h 592"/>
              <a:gd name="T106" fmla="*/ 2147483647 w 479"/>
              <a:gd name="T107" fmla="*/ 2147483647 h 592"/>
              <a:gd name="T108" fmla="*/ 2147483647 w 479"/>
              <a:gd name="T109" fmla="*/ 2147483647 h 592"/>
              <a:gd name="T110" fmla="*/ 2147483647 w 479"/>
              <a:gd name="T111" fmla="*/ 2147483647 h 5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592">
                <a:moveTo>
                  <a:pt x="240" y="0"/>
                </a:moveTo>
                <a:lnTo>
                  <a:pt x="252" y="1"/>
                </a:lnTo>
                <a:lnTo>
                  <a:pt x="264" y="1"/>
                </a:lnTo>
                <a:lnTo>
                  <a:pt x="276" y="4"/>
                </a:lnTo>
                <a:lnTo>
                  <a:pt x="289" y="6"/>
                </a:lnTo>
                <a:lnTo>
                  <a:pt x="300" y="10"/>
                </a:lnTo>
                <a:lnTo>
                  <a:pt x="311" y="14"/>
                </a:lnTo>
                <a:lnTo>
                  <a:pt x="322" y="18"/>
                </a:lnTo>
                <a:lnTo>
                  <a:pt x="333" y="24"/>
                </a:lnTo>
                <a:lnTo>
                  <a:pt x="344" y="29"/>
                </a:lnTo>
                <a:lnTo>
                  <a:pt x="354" y="35"/>
                </a:lnTo>
                <a:lnTo>
                  <a:pt x="364" y="43"/>
                </a:lnTo>
                <a:lnTo>
                  <a:pt x="373" y="50"/>
                </a:lnTo>
                <a:lnTo>
                  <a:pt x="383" y="59"/>
                </a:lnTo>
                <a:lnTo>
                  <a:pt x="392" y="68"/>
                </a:lnTo>
                <a:lnTo>
                  <a:pt x="401" y="77"/>
                </a:lnTo>
                <a:lnTo>
                  <a:pt x="409" y="87"/>
                </a:lnTo>
                <a:lnTo>
                  <a:pt x="405" y="91"/>
                </a:lnTo>
                <a:lnTo>
                  <a:pt x="397" y="82"/>
                </a:lnTo>
                <a:lnTo>
                  <a:pt x="389" y="73"/>
                </a:lnTo>
                <a:lnTo>
                  <a:pt x="380" y="64"/>
                </a:lnTo>
                <a:lnTo>
                  <a:pt x="370" y="56"/>
                </a:lnTo>
                <a:lnTo>
                  <a:pt x="361" y="49"/>
                </a:lnTo>
                <a:lnTo>
                  <a:pt x="351" y="42"/>
                </a:lnTo>
                <a:lnTo>
                  <a:pt x="342" y="35"/>
                </a:lnTo>
                <a:lnTo>
                  <a:pt x="331" y="29"/>
                </a:lnTo>
                <a:lnTo>
                  <a:pt x="320" y="24"/>
                </a:lnTo>
                <a:lnTo>
                  <a:pt x="309" y="20"/>
                </a:lnTo>
                <a:lnTo>
                  <a:pt x="299" y="16"/>
                </a:lnTo>
                <a:lnTo>
                  <a:pt x="287" y="13"/>
                </a:lnTo>
                <a:lnTo>
                  <a:pt x="275" y="10"/>
                </a:lnTo>
                <a:lnTo>
                  <a:pt x="264" y="9"/>
                </a:lnTo>
                <a:lnTo>
                  <a:pt x="252" y="7"/>
                </a:lnTo>
                <a:lnTo>
                  <a:pt x="240" y="6"/>
                </a:lnTo>
                <a:lnTo>
                  <a:pt x="240" y="0"/>
                </a:lnTo>
                <a:close/>
                <a:moveTo>
                  <a:pt x="409" y="87"/>
                </a:moveTo>
                <a:lnTo>
                  <a:pt x="417" y="97"/>
                </a:lnTo>
                <a:lnTo>
                  <a:pt x="425" y="107"/>
                </a:lnTo>
                <a:lnTo>
                  <a:pt x="432" y="119"/>
                </a:lnTo>
                <a:lnTo>
                  <a:pt x="438" y="130"/>
                </a:lnTo>
                <a:lnTo>
                  <a:pt x="445" y="143"/>
                </a:lnTo>
                <a:lnTo>
                  <a:pt x="450" y="156"/>
                </a:lnTo>
                <a:lnTo>
                  <a:pt x="455" y="168"/>
                </a:lnTo>
                <a:lnTo>
                  <a:pt x="460" y="181"/>
                </a:lnTo>
                <a:lnTo>
                  <a:pt x="464" y="195"/>
                </a:lnTo>
                <a:lnTo>
                  <a:pt x="468" y="209"/>
                </a:lnTo>
                <a:lnTo>
                  <a:pt x="472" y="223"/>
                </a:lnTo>
                <a:lnTo>
                  <a:pt x="475" y="237"/>
                </a:lnTo>
                <a:lnTo>
                  <a:pt x="477" y="252"/>
                </a:lnTo>
                <a:lnTo>
                  <a:pt x="478" y="266"/>
                </a:lnTo>
                <a:lnTo>
                  <a:pt x="479" y="281"/>
                </a:lnTo>
                <a:lnTo>
                  <a:pt x="479" y="296"/>
                </a:lnTo>
                <a:lnTo>
                  <a:pt x="474" y="296"/>
                </a:lnTo>
                <a:lnTo>
                  <a:pt x="474" y="281"/>
                </a:lnTo>
                <a:lnTo>
                  <a:pt x="473" y="267"/>
                </a:lnTo>
                <a:lnTo>
                  <a:pt x="472" y="252"/>
                </a:lnTo>
                <a:lnTo>
                  <a:pt x="470" y="238"/>
                </a:lnTo>
                <a:lnTo>
                  <a:pt x="466" y="224"/>
                </a:lnTo>
                <a:lnTo>
                  <a:pt x="463" y="210"/>
                </a:lnTo>
                <a:lnTo>
                  <a:pt x="459" y="197"/>
                </a:lnTo>
                <a:lnTo>
                  <a:pt x="455" y="183"/>
                </a:lnTo>
                <a:lnTo>
                  <a:pt x="451" y="171"/>
                </a:lnTo>
                <a:lnTo>
                  <a:pt x="446" y="158"/>
                </a:lnTo>
                <a:lnTo>
                  <a:pt x="440" y="147"/>
                </a:lnTo>
                <a:lnTo>
                  <a:pt x="434" y="134"/>
                </a:lnTo>
                <a:lnTo>
                  <a:pt x="428" y="123"/>
                </a:lnTo>
                <a:lnTo>
                  <a:pt x="420" y="113"/>
                </a:lnTo>
                <a:lnTo>
                  <a:pt x="413" y="101"/>
                </a:lnTo>
                <a:lnTo>
                  <a:pt x="405" y="91"/>
                </a:lnTo>
                <a:lnTo>
                  <a:pt x="409" y="87"/>
                </a:lnTo>
                <a:close/>
                <a:moveTo>
                  <a:pt x="479" y="296"/>
                </a:moveTo>
                <a:lnTo>
                  <a:pt x="479" y="311"/>
                </a:lnTo>
                <a:lnTo>
                  <a:pt x="478" y="326"/>
                </a:lnTo>
                <a:lnTo>
                  <a:pt x="477" y="342"/>
                </a:lnTo>
                <a:lnTo>
                  <a:pt x="475" y="356"/>
                </a:lnTo>
                <a:lnTo>
                  <a:pt x="472" y="371"/>
                </a:lnTo>
                <a:lnTo>
                  <a:pt x="468" y="385"/>
                </a:lnTo>
                <a:lnTo>
                  <a:pt x="464" y="399"/>
                </a:lnTo>
                <a:lnTo>
                  <a:pt x="460" y="411"/>
                </a:lnTo>
                <a:lnTo>
                  <a:pt x="455" y="425"/>
                </a:lnTo>
                <a:lnTo>
                  <a:pt x="450" y="438"/>
                </a:lnTo>
                <a:lnTo>
                  <a:pt x="445" y="451"/>
                </a:lnTo>
                <a:lnTo>
                  <a:pt x="438" y="462"/>
                </a:lnTo>
                <a:lnTo>
                  <a:pt x="432" y="473"/>
                </a:lnTo>
                <a:lnTo>
                  <a:pt x="425" y="485"/>
                </a:lnTo>
                <a:lnTo>
                  <a:pt x="417" y="496"/>
                </a:lnTo>
                <a:lnTo>
                  <a:pt x="409" y="506"/>
                </a:lnTo>
                <a:lnTo>
                  <a:pt x="405" y="501"/>
                </a:lnTo>
                <a:lnTo>
                  <a:pt x="413" y="491"/>
                </a:lnTo>
                <a:lnTo>
                  <a:pt x="420" y="481"/>
                </a:lnTo>
                <a:lnTo>
                  <a:pt x="428" y="470"/>
                </a:lnTo>
                <a:lnTo>
                  <a:pt x="434" y="458"/>
                </a:lnTo>
                <a:lnTo>
                  <a:pt x="440" y="447"/>
                </a:lnTo>
                <a:lnTo>
                  <a:pt x="446" y="434"/>
                </a:lnTo>
                <a:lnTo>
                  <a:pt x="451" y="421"/>
                </a:lnTo>
                <a:lnTo>
                  <a:pt x="455" y="409"/>
                </a:lnTo>
                <a:lnTo>
                  <a:pt x="459" y="396"/>
                </a:lnTo>
                <a:lnTo>
                  <a:pt x="463" y="382"/>
                </a:lnTo>
                <a:lnTo>
                  <a:pt x="466" y="368"/>
                </a:lnTo>
                <a:lnTo>
                  <a:pt x="470" y="354"/>
                </a:lnTo>
                <a:lnTo>
                  <a:pt x="472" y="340"/>
                </a:lnTo>
                <a:lnTo>
                  <a:pt x="473" y="326"/>
                </a:lnTo>
                <a:lnTo>
                  <a:pt x="474" y="311"/>
                </a:lnTo>
                <a:lnTo>
                  <a:pt x="474" y="296"/>
                </a:lnTo>
                <a:lnTo>
                  <a:pt x="479" y="296"/>
                </a:lnTo>
                <a:close/>
                <a:moveTo>
                  <a:pt x="409" y="506"/>
                </a:moveTo>
                <a:lnTo>
                  <a:pt x="401" y="515"/>
                </a:lnTo>
                <a:lnTo>
                  <a:pt x="392" y="525"/>
                </a:lnTo>
                <a:lnTo>
                  <a:pt x="383" y="534"/>
                </a:lnTo>
                <a:lnTo>
                  <a:pt x="373" y="542"/>
                </a:lnTo>
                <a:lnTo>
                  <a:pt x="364" y="549"/>
                </a:lnTo>
                <a:lnTo>
                  <a:pt x="354" y="557"/>
                </a:lnTo>
                <a:lnTo>
                  <a:pt x="344" y="563"/>
                </a:lnTo>
                <a:lnTo>
                  <a:pt x="333" y="570"/>
                </a:lnTo>
                <a:lnTo>
                  <a:pt x="322" y="575"/>
                </a:lnTo>
                <a:lnTo>
                  <a:pt x="311" y="580"/>
                </a:lnTo>
                <a:lnTo>
                  <a:pt x="300" y="583"/>
                </a:lnTo>
                <a:lnTo>
                  <a:pt x="289" y="586"/>
                </a:lnTo>
                <a:lnTo>
                  <a:pt x="276" y="590"/>
                </a:lnTo>
                <a:lnTo>
                  <a:pt x="264" y="591"/>
                </a:lnTo>
                <a:lnTo>
                  <a:pt x="252" y="592"/>
                </a:lnTo>
                <a:lnTo>
                  <a:pt x="240" y="592"/>
                </a:lnTo>
                <a:lnTo>
                  <a:pt x="240" y="586"/>
                </a:lnTo>
                <a:lnTo>
                  <a:pt x="252" y="586"/>
                </a:lnTo>
                <a:lnTo>
                  <a:pt x="264" y="585"/>
                </a:lnTo>
                <a:lnTo>
                  <a:pt x="275" y="582"/>
                </a:lnTo>
                <a:lnTo>
                  <a:pt x="287" y="580"/>
                </a:lnTo>
                <a:lnTo>
                  <a:pt x="299" y="577"/>
                </a:lnTo>
                <a:lnTo>
                  <a:pt x="309" y="573"/>
                </a:lnTo>
                <a:lnTo>
                  <a:pt x="320" y="568"/>
                </a:lnTo>
                <a:lnTo>
                  <a:pt x="331" y="563"/>
                </a:lnTo>
                <a:lnTo>
                  <a:pt x="342" y="557"/>
                </a:lnTo>
                <a:lnTo>
                  <a:pt x="351" y="551"/>
                </a:lnTo>
                <a:lnTo>
                  <a:pt x="361" y="544"/>
                </a:lnTo>
                <a:lnTo>
                  <a:pt x="370" y="537"/>
                </a:lnTo>
                <a:lnTo>
                  <a:pt x="380" y="529"/>
                </a:lnTo>
                <a:lnTo>
                  <a:pt x="389" y="520"/>
                </a:lnTo>
                <a:lnTo>
                  <a:pt x="397" y="511"/>
                </a:lnTo>
                <a:lnTo>
                  <a:pt x="405" y="501"/>
                </a:lnTo>
                <a:lnTo>
                  <a:pt x="409" y="506"/>
                </a:lnTo>
                <a:close/>
                <a:moveTo>
                  <a:pt x="240" y="592"/>
                </a:moveTo>
                <a:lnTo>
                  <a:pt x="227" y="592"/>
                </a:lnTo>
                <a:lnTo>
                  <a:pt x="215" y="591"/>
                </a:lnTo>
                <a:lnTo>
                  <a:pt x="204" y="590"/>
                </a:lnTo>
                <a:lnTo>
                  <a:pt x="192" y="586"/>
                </a:lnTo>
                <a:lnTo>
                  <a:pt x="180" y="583"/>
                </a:lnTo>
                <a:lnTo>
                  <a:pt x="169" y="580"/>
                </a:lnTo>
                <a:lnTo>
                  <a:pt x="158" y="575"/>
                </a:lnTo>
                <a:lnTo>
                  <a:pt x="147" y="570"/>
                </a:lnTo>
                <a:lnTo>
                  <a:pt x="136" y="563"/>
                </a:lnTo>
                <a:lnTo>
                  <a:pt x="126" y="557"/>
                </a:lnTo>
                <a:lnTo>
                  <a:pt x="116" y="549"/>
                </a:lnTo>
                <a:lnTo>
                  <a:pt x="107" y="542"/>
                </a:lnTo>
                <a:lnTo>
                  <a:pt x="97" y="534"/>
                </a:lnTo>
                <a:lnTo>
                  <a:pt x="88" y="525"/>
                </a:lnTo>
                <a:lnTo>
                  <a:pt x="79" y="515"/>
                </a:lnTo>
                <a:lnTo>
                  <a:pt x="71" y="506"/>
                </a:lnTo>
                <a:lnTo>
                  <a:pt x="75" y="501"/>
                </a:lnTo>
                <a:lnTo>
                  <a:pt x="83" y="511"/>
                </a:lnTo>
                <a:lnTo>
                  <a:pt x="91" y="520"/>
                </a:lnTo>
                <a:lnTo>
                  <a:pt x="100" y="529"/>
                </a:lnTo>
                <a:lnTo>
                  <a:pt x="109" y="537"/>
                </a:lnTo>
                <a:lnTo>
                  <a:pt x="119" y="544"/>
                </a:lnTo>
                <a:lnTo>
                  <a:pt x="128" y="551"/>
                </a:lnTo>
                <a:lnTo>
                  <a:pt x="138" y="557"/>
                </a:lnTo>
                <a:lnTo>
                  <a:pt x="149" y="563"/>
                </a:lnTo>
                <a:lnTo>
                  <a:pt x="160" y="568"/>
                </a:lnTo>
                <a:lnTo>
                  <a:pt x="170" y="573"/>
                </a:lnTo>
                <a:lnTo>
                  <a:pt x="181" y="577"/>
                </a:lnTo>
                <a:lnTo>
                  <a:pt x="193" y="580"/>
                </a:lnTo>
                <a:lnTo>
                  <a:pt x="205" y="582"/>
                </a:lnTo>
                <a:lnTo>
                  <a:pt x="216" y="585"/>
                </a:lnTo>
                <a:lnTo>
                  <a:pt x="228" y="586"/>
                </a:lnTo>
                <a:lnTo>
                  <a:pt x="240" y="586"/>
                </a:lnTo>
                <a:lnTo>
                  <a:pt x="240" y="592"/>
                </a:lnTo>
                <a:close/>
                <a:moveTo>
                  <a:pt x="71" y="506"/>
                </a:moveTo>
                <a:lnTo>
                  <a:pt x="63" y="496"/>
                </a:lnTo>
                <a:lnTo>
                  <a:pt x="56" y="485"/>
                </a:lnTo>
                <a:lnTo>
                  <a:pt x="48" y="473"/>
                </a:lnTo>
                <a:lnTo>
                  <a:pt x="41" y="462"/>
                </a:lnTo>
                <a:lnTo>
                  <a:pt x="35" y="451"/>
                </a:lnTo>
                <a:lnTo>
                  <a:pt x="30" y="438"/>
                </a:lnTo>
                <a:lnTo>
                  <a:pt x="24" y="425"/>
                </a:lnTo>
                <a:lnTo>
                  <a:pt x="20" y="411"/>
                </a:lnTo>
                <a:lnTo>
                  <a:pt x="16" y="399"/>
                </a:lnTo>
                <a:lnTo>
                  <a:pt x="12" y="385"/>
                </a:lnTo>
                <a:lnTo>
                  <a:pt x="9" y="371"/>
                </a:lnTo>
                <a:lnTo>
                  <a:pt x="6" y="356"/>
                </a:lnTo>
                <a:lnTo>
                  <a:pt x="4" y="342"/>
                </a:lnTo>
                <a:lnTo>
                  <a:pt x="3" y="326"/>
                </a:lnTo>
                <a:lnTo>
                  <a:pt x="1" y="311"/>
                </a:lnTo>
                <a:lnTo>
                  <a:pt x="0" y="296"/>
                </a:lnTo>
                <a:lnTo>
                  <a:pt x="7" y="296"/>
                </a:lnTo>
                <a:lnTo>
                  <a:pt x="7" y="311"/>
                </a:lnTo>
                <a:lnTo>
                  <a:pt x="8" y="326"/>
                </a:lnTo>
                <a:lnTo>
                  <a:pt x="9" y="340"/>
                </a:lnTo>
                <a:lnTo>
                  <a:pt x="11" y="354"/>
                </a:lnTo>
                <a:lnTo>
                  <a:pt x="14" y="368"/>
                </a:lnTo>
                <a:lnTo>
                  <a:pt x="17" y="382"/>
                </a:lnTo>
                <a:lnTo>
                  <a:pt x="20" y="396"/>
                </a:lnTo>
                <a:lnTo>
                  <a:pt x="25" y="409"/>
                </a:lnTo>
                <a:lnTo>
                  <a:pt x="29" y="421"/>
                </a:lnTo>
                <a:lnTo>
                  <a:pt x="34" y="434"/>
                </a:lnTo>
                <a:lnTo>
                  <a:pt x="40" y="447"/>
                </a:lnTo>
                <a:lnTo>
                  <a:pt x="46" y="458"/>
                </a:lnTo>
                <a:lnTo>
                  <a:pt x="53" y="470"/>
                </a:lnTo>
                <a:lnTo>
                  <a:pt x="60" y="481"/>
                </a:lnTo>
                <a:lnTo>
                  <a:pt x="67" y="491"/>
                </a:lnTo>
                <a:lnTo>
                  <a:pt x="75" y="501"/>
                </a:lnTo>
                <a:lnTo>
                  <a:pt x="71" y="506"/>
                </a:lnTo>
                <a:close/>
                <a:moveTo>
                  <a:pt x="0" y="296"/>
                </a:moveTo>
                <a:lnTo>
                  <a:pt x="1" y="281"/>
                </a:lnTo>
                <a:lnTo>
                  <a:pt x="3" y="266"/>
                </a:lnTo>
                <a:lnTo>
                  <a:pt x="4" y="252"/>
                </a:lnTo>
                <a:lnTo>
                  <a:pt x="6" y="237"/>
                </a:lnTo>
                <a:lnTo>
                  <a:pt x="9" y="223"/>
                </a:lnTo>
                <a:lnTo>
                  <a:pt x="12" y="209"/>
                </a:lnTo>
                <a:lnTo>
                  <a:pt x="16" y="195"/>
                </a:lnTo>
                <a:lnTo>
                  <a:pt x="20" y="181"/>
                </a:lnTo>
                <a:lnTo>
                  <a:pt x="24" y="168"/>
                </a:lnTo>
                <a:lnTo>
                  <a:pt x="30" y="156"/>
                </a:lnTo>
                <a:lnTo>
                  <a:pt x="35" y="143"/>
                </a:lnTo>
                <a:lnTo>
                  <a:pt x="41" y="130"/>
                </a:lnTo>
                <a:lnTo>
                  <a:pt x="48" y="119"/>
                </a:lnTo>
                <a:lnTo>
                  <a:pt x="56" y="107"/>
                </a:lnTo>
                <a:lnTo>
                  <a:pt x="63" y="97"/>
                </a:lnTo>
                <a:lnTo>
                  <a:pt x="71" y="87"/>
                </a:lnTo>
                <a:lnTo>
                  <a:pt x="75" y="91"/>
                </a:lnTo>
                <a:lnTo>
                  <a:pt x="67" y="101"/>
                </a:lnTo>
                <a:lnTo>
                  <a:pt x="60" y="113"/>
                </a:lnTo>
                <a:lnTo>
                  <a:pt x="53" y="123"/>
                </a:lnTo>
                <a:lnTo>
                  <a:pt x="46" y="134"/>
                </a:lnTo>
                <a:lnTo>
                  <a:pt x="40" y="147"/>
                </a:lnTo>
                <a:lnTo>
                  <a:pt x="34" y="158"/>
                </a:lnTo>
                <a:lnTo>
                  <a:pt x="29" y="171"/>
                </a:lnTo>
                <a:lnTo>
                  <a:pt x="25" y="183"/>
                </a:lnTo>
                <a:lnTo>
                  <a:pt x="20" y="197"/>
                </a:lnTo>
                <a:lnTo>
                  <a:pt x="17" y="210"/>
                </a:lnTo>
                <a:lnTo>
                  <a:pt x="14" y="224"/>
                </a:lnTo>
                <a:lnTo>
                  <a:pt x="11" y="238"/>
                </a:lnTo>
                <a:lnTo>
                  <a:pt x="9" y="252"/>
                </a:lnTo>
                <a:lnTo>
                  <a:pt x="8" y="267"/>
                </a:lnTo>
                <a:lnTo>
                  <a:pt x="7" y="281"/>
                </a:lnTo>
                <a:lnTo>
                  <a:pt x="7" y="296"/>
                </a:lnTo>
                <a:lnTo>
                  <a:pt x="0" y="296"/>
                </a:lnTo>
                <a:close/>
                <a:moveTo>
                  <a:pt x="71" y="87"/>
                </a:moveTo>
                <a:lnTo>
                  <a:pt x="79" y="77"/>
                </a:lnTo>
                <a:lnTo>
                  <a:pt x="88" y="68"/>
                </a:lnTo>
                <a:lnTo>
                  <a:pt x="97" y="59"/>
                </a:lnTo>
                <a:lnTo>
                  <a:pt x="107" y="50"/>
                </a:lnTo>
                <a:lnTo>
                  <a:pt x="116" y="43"/>
                </a:lnTo>
                <a:lnTo>
                  <a:pt x="126" y="35"/>
                </a:lnTo>
                <a:lnTo>
                  <a:pt x="136" y="29"/>
                </a:lnTo>
                <a:lnTo>
                  <a:pt x="147" y="24"/>
                </a:lnTo>
                <a:lnTo>
                  <a:pt x="158" y="18"/>
                </a:lnTo>
                <a:lnTo>
                  <a:pt x="169" y="14"/>
                </a:lnTo>
                <a:lnTo>
                  <a:pt x="180" y="10"/>
                </a:lnTo>
                <a:lnTo>
                  <a:pt x="192" y="6"/>
                </a:lnTo>
                <a:lnTo>
                  <a:pt x="204" y="4"/>
                </a:lnTo>
                <a:lnTo>
                  <a:pt x="215" y="1"/>
                </a:lnTo>
                <a:lnTo>
                  <a:pt x="227" y="1"/>
                </a:lnTo>
                <a:lnTo>
                  <a:pt x="240" y="0"/>
                </a:lnTo>
                <a:lnTo>
                  <a:pt x="240" y="6"/>
                </a:lnTo>
                <a:lnTo>
                  <a:pt x="228" y="7"/>
                </a:lnTo>
                <a:lnTo>
                  <a:pt x="216" y="9"/>
                </a:lnTo>
                <a:lnTo>
                  <a:pt x="205" y="10"/>
                </a:lnTo>
                <a:lnTo>
                  <a:pt x="193" y="13"/>
                </a:lnTo>
                <a:lnTo>
                  <a:pt x="181" y="16"/>
                </a:lnTo>
                <a:lnTo>
                  <a:pt x="170" y="20"/>
                </a:lnTo>
                <a:lnTo>
                  <a:pt x="160" y="24"/>
                </a:lnTo>
                <a:lnTo>
                  <a:pt x="149" y="29"/>
                </a:lnTo>
                <a:lnTo>
                  <a:pt x="138" y="35"/>
                </a:lnTo>
                <a:lnTo>
                  <a:pt x="128" y="42"/>
                </a:lnTo>
                <a:lnTo>
                  <a:pt x="119" y="49"/>
                </a:lnTo>
                <a:lnTo>
                  <a:pt x="109" y="56"/>
                </a:lnTo>
                <a:lnTo>
                  <a:pt x="100" y="64"/>
                </a:lnTo>
                <a:lnTo>
                  <a:pt x="91" y="73"/>
                </a:lnTo>
                <a:lnTo>
                  <a:pt x="83" y="82"/>
                </a:lnTo>
                <a:lnTo>
                  <a:pt x="75" y="91"/>
                </a:lnTo>
                <a:lnTo>
                  <a:pt x="71" y="87"/>
                </a:lnTo>
                <a:close/>
              </a:path>
            </a:pathLst>
          </a:custGeom>
          <a:solidFill>
            <a:srgbClr val="37343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3" name="Freeform 131"/>
          <p:cNvSpPr/>
          <p:nvPr/>
        </p:nvSpPr>
        <p:spPr bwMode="auto">
          <a:xfrm>
            <a:off x="9630256" y="4079270"/>
            <a:ext cx="256037" cy="270816"/>
          </a:xfrm>
          <a:custGeom>
            <a:avLst/>
            <a:gdLst>
              <a:gd name="T0" fmla="*/ 2147483647 w 473"/>
              <a:gd name="T1" fmla="*/ 2147483647 h 586"/>
              <a:gd name="T2" fmla="*/ 2147483647 w 473"/>
              <a:gd name="T3" fmla="*/ 2147483647 h 586"/>
              <a:gd name="T4" fmla="*/ 2147483647 w 473"/>
              <a:gd name="T5" fmla="*/ 2147483647 h 586"/>
              <a:gd name="T6" fmla="*/ 2147483647 w 473"/>
              <a:gd name="T7" fmla="*/ 2147483647 h 586"/>
              <a:gd name="T8" fmla="*/ 2147483647 w 473"/>
              <a:gd name="T9" fmla="*/ 2147483647 h 586"/>
              <a:gd name="T10" fmla="*/ 2147483647 w 473"/>
              <a:gd name="T11" fmla="*/ 2147483647 h 586"/>
              <a:gd name="T12" fmla="*/ 2147483647 w 473"/>
              <a:gd name="T13" fmla="*/ 2147483647 h 586"/>
              <a:gd name="T14" fmla="*/ 2147483647 w 473"/>
              <a:gd name="T15" fmla="*/ 2147483647 h 586"/>
              <a:gd name="T16" fmla="*/ 2147483647 w 473"/>
              <a:gd name="T17" fmla="*/ 2147483647 h 586"/>
              <a:gd name="T18" fmla="*/ 2147483647 w 473"/>
              <a:gd name="T19" fmla="*/ 2147483647 h 586"/>
              <a:gd name="T20" fmla="*/ 2147483647 w 473"/>
              <a:gd name="T21" fmla="*/ 2147483647 h 586"/>
              <a:gd name="T22" fmla="*/ 2147483647 w 473"/>
              <a:gd name="T23" fmla="*/ 2147483647 h 586"/>
              <a:gd name="T24" fmla="*/ 2147483647 w 473"/>
              <a:gd name="T25" fmla="*/ 2147483647 h 586"/>
              <a:gd name="T26" fmla="*/ 2147483647 w 473"/>
              <a:gd name="T27" fmla="*/ 2147483647 h 586"/>
              <a:gd name="T28" fmla="*/ 2147483647 w 473"/>
              <a:gd name="T29" fmla="*/ 2147483647 h 586"/>
              <a:gd name="T30" fmla="*/ 2147483647 w 473"/>
              <a:gd name="T31" fmla="*/ 2147483647 h 586"/>
              <a:gd name="T32" fmla="*/ 2147483647 w 473"/>
              <a:gd name="T33" fmla="*/ 2147483647 h 586"/>
              <a:gd name="T34" fmla="*/ 2147483647 w 473"/>
              <a:gd name="T35" fmla="*/ 2147483647 h 586"/>
              <a:gd name="T36" fmla="*/ 2147483647 w 473"/>
              <a:gd name="T37" fmla="*/ 2147483647 h 586"/>
              <a:gd name="T38" fmla="*/ 2147483647 w 473"/>
              <a:gd name="T39" fmla="*/ 2147483647 h 586"/>
              <a:gd name="T40" fmla="*/ 2147483647 w 473"/>
              <a:gd name="T41" fmla="*/ 2147483647 h 586"/>
              <a:gd name="T42" fmla="*/ 2147483647 w 473"/>
              <a:gd name="T43" fmla="*/ 2147483647 h 586"/>
              <a:gd name="T44" fmla="*/ 2147483647 w 473"/>
              <a:gd name="T45" fmla="*/ 2147483647 h 586"/>
              <a:gd name="T46" fmla="*/ 2147483647 w 473"/>
              <a:gd name="T47" fmla="*/ 2147483647 h 586"/>
              <a:gd name="T48" fmla="*/ 2147483647 w 473"/>
              <a:gd name="T49" fmla="*/ 2147483647 h 586"/>
              <a:gd name="T50" fmla="*/ 2147483647 w 473"/>
              <a:gd name="T51" fmla="*/ 2147483647 h 586"/>
              <a:gd name="T52" fmla="*/ 2147483647 w 473"/>
              <a:gd name="T53" fmla="*/ 2147483647 h 586"/>
              <a:gd name="T54" fmla="*/ 2147483647 w 473"/>
              <a:gd name="T55" fmla="*/ 2147483647 h 586"/>
              <a:gd name="T56" fmla="*/ 2147483647 w 473"/>
              <a:gd name="T57" fmla="*/ 2147483647 h 586"/>
              <a:gd name="T58" fmla="*/ 2147483647 w 473"/>
              <a:gd name="T59" fmla="*/ 2147483647 h 586"/>
              <a:gd name="T60" fmla="*/ 2147483647 w 473"/>
              <a:gd name="T61" fmla="*/ 2147483647 h 586"/>
              <a:gd name="T62" fmla="*/ 0 w 473"/>
              <a:gd name="T63" fmla="*/ 2147483647 h 586"/>
              <a:gd name="T64" fmla="*/ 2147483647 w 473"/>
              <a:gd name="T65" fmla="*/ 2147483647 h 586"/>
              <a:gd name="T66" fmla="*/ 2147483647 w 473"/>
              <a:gd name="T67" fmla="*/ 2147483647 h 586"/>
              <a:gd name="T68" fmla="*/ 2147483647 w 473"/>
              <a:gd name="T69" fmla="*/ 2147483647 h 586"/>
              <a:gd name="T70" fmla="*/ 2147483647 w 473"/>
              <a:gd name="T71" fmla="*/ 2147483647 h 586"/>
              <a:gd name="T72" fmla="*/ 2147483647 w 473"/>
              <a:gd name="T73" fmla="*/ 2147483647 h 586"/>
              <a:gd name="T74" fmla="*/ 2147483647 w 473"/>
              <a:gd name="T75" fmla="*/ 2147483647 h 586"/>
              <a:gd name="T76" fmla="*/ 2147483647 w 473"/>
              <a:gd name="T77" fmla="*/ 2147483647 h 586"/>
              <a:gd name="T78" fmla="*/ 2147483647 w 473"/>
              <a:gd name="T79" fmla="*/ 2147483647 h 586"/>
              <a:gd name="T80" fmla="*/ 2147483647 w 473"/>
              <a:gd name="T81" fmla="*/ 2147483647 h 586"/>
              <a:gd name="T82" fmla="*/ 2147483647 w 473"/>
              <a:gd name="T83" fmla="*/ 2147483647 h 586"/>
              <a:gd name="T84" fmla="*/ 2147483647 w 473"/>
              <a:gd name="T85" fmla="*/ 0 h 5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73" h="586">
                <a:moveTo>
                  <a:pt x="236" y="0"/>
                </a:moveTo>
                <a:lnTo>
                  <a:pt x="248" y="1"/>
                </a:lnTo>
                <a:lnTo>
                  <a:pt x="260" y="1"/>
                </a:lnTo>
                <a:lnTo>
                  <a:pt x="272" y="3"/>
                </a:lnTo>
                <a:lnTo>
                  <a:pt x="284" y="6"/>
                </a:lnTo>
                <a:lnTo>
                  <a:pt x="295" y="10"/>
                </a:lnTo>
                <a:lnTo>
                  <a:pt x="306" y="14"/>
                </a:lnTo>
                <a:lnTo>
                  <a:pt x="317" y="17"/>
                </a:lnTo>
                <a:lnTo>
                  <a:pt x="328" y="22"/>
                </a:lnTo>
                <a:lnTo>
                  <a:pt x="339" y="29"/>
                </a:lnTo>
                <a:lnTo>
                  <a:pt x="349" y="35"/>
                </a:lnTo>
                <a:lnTo>
                  <a:pt x="358" y="43"/>
                </a:lnTo>
                <a:lnTo>
                  <a:pt x="368" y="50"/>
                </a:lnTo>
                <a:lnTo>
                  <a:pt x="378" y="58"/>
                </a:lnTo>
                <a:lnTo>
                  <a:pt x="387" y="67"/>
                </a:lnTo>
                <a:lnTo>
                  <a:pt x="395" y="76"/>
                </a:lnTo>
                <a:lnTo>
                  <a:pt x="403" y="86"/>
                </a:lnTo>
                <a:lnTo>
                  <a:pt x="411" y="96"/>
                </a:lnTo>
                <a:lnTo>
                  <a:pt x="418" y="106"/>
                </a:lnTo>
                <a:lnTo>
                  <a:pt x="426" y="117"/>
                </a:lnTo>
                <a:lnTo>
                  <a:pt x="432" y="129"/>
                </a:lnTo>
                <a:lnTo>
                  <a:pt x="438" y="141"/>
                </a:lnTo>
                <a:lnTo>
                  <a:pt x="444" y="153"/>
                </a:lnTo>
                <a:lnTo>
                  <a:pt x="449" y="166"/>
                </a:lnTo>
                <a:lnTo>
                  <a:pt x="454" y="179"/>
                </a:lnTo>
                <a:lnTo>
                  <a:pt x="458" y="192"/>
                </a:lnTo>
                <a:lnTo>
                  <a:pt x="461" y="206"/>
                </a:lnTo>
                <a:lnTo>
                  <a:pt x="466" y="220"/>
                </a:lnTo>
                <a:lnTo>
                  <a:pt x="468" y="234"/>
                </a:lnTo>
                <a:lnTo>
                  <a:pt x="470" y="248"/>
                </a:lnTo>
                <a:lnTo>
                  <a:pt x="472" y="263"/>
                </a:lnTo>
                <a:lnTo>
                  <a:pt x="472" y="278"/>
                </a:lnTo>
                <a:lnTo>
                  <a:pt x="473" y="293"/>
                </a:lnTo>
                <a:lnTo>
                  <a:pt x="472" y="309"/>
                </a:lnTo>
                <a:lnTo>
                  <a:pt x="472" y="323"/>
                </a:lnTo>
                <a:lnTo>
                  <a:pt x="470" y="338"/>
                </a:lnTo>
                <a:lnTo>
                  <a:pt x="468" y="352"/>
                </a:lnTo>
                <a:lnTo>
                  <a:pt x="466" y="367"/>
                </a:lnTo>
                <a:lnTo>
                  <a:pt x="461" y="381"/>
                </a:lnTo>
                <a:lnTo>
                  <a:pt x="458" y="393"/>
                </a:lnTo>
                <a:lnTo>
                  <a:pt x="454" y="407"/>
                </a:lnTo>
                <a:lnTo>
                  <a:pt x="449" y="420"/>
                </a:lnTo>
                <a:lnTo>
                  <a:pt x="444" y="433"/>
                </a:lnTo>
                <a:lnTo>
                  <a:pt x="438" y="445"/>
                </a:lnTo>
                <a:lnTo>
                  <a:pt x="432" y="457"/>
                </a:lnTo>
                <a:lnTo>
                  <a:pt x="426" y="468"/>
                </a:lnTo>
                <a:lnTo>
                  <a:pt x="418" y="479"/>
                </a:lnTo>
                <a:lnTo>
                  <a:pt x="411" y="490"/>
                </a:lnTo>
                <a:lnTo>
                  <a:pt x="403" y="500"/>
                </a:lnTo>
                <a:lnTo>
                  <a:pt x="395" y="510"/>
                </a:lnTo>
                <a:lnTo>
                  <a:pt x="387" y="519"/>
                </a:lnTo>
                <a:lnTo>
                  <a:pt x="378" y="528"/>
                </a:lnTo>
                <a:lnTo>
                  <a:pt x="368" y="536"/>
                </a:lnTo>
                <a:lnTo>
                  <a:pt x="358" y="544"/>
                </a:lnTo>
                <a:lnTo>
                  <a:pt x="349" y="550"/>
                </a:lnTo>
                <a:lnTo>
                  <a:pt x="339" y="557"/>
                </a:lnTo>
                <a:lnTo>
                  <a:pt x="328" y="563"/>
                </a:lnTo>
                <a:lnTo>
                  <a:pt x="317" y="568"/>
                </a:lnTo>
                <a:lnTo>
                  <a:pt x="306" y="573"/>
                </a:lnTo>
                <a:lnTo>
                  <a:pt x="295" y="577"/>
                </a:lnTo>
                <a:lnTo>
                  <a:pt x="284" y="580"/>
                </a:lnTo>
                <a:lnTo>
                  <a:pt x="272" y="582"/>
                </a:lnTo>
                <a:lnTo>
                  <a:pt x="260" y="585"/>
                </a:lnTo>
                <a:lnTo>
                  <a:pt x="248" y="586"/>
                </a:lnTo>
                <a:lnTo>
                  <a:pt x="236" y="586"/>
                </a:lnTo>
                <a:lnTo>
                  <a:pt x="223" y="586"/>
                </a:lnTo>
                <a:lnTo>
                  <a:pt x="212" y="585"/>
                </a:lnTo>
                <a:lnTo>
                  <a:pt x="200" y="582"/>
                </a:lnTo>
                <a:lnTo>
                  <a:pt x="189" y="580"/>
                </a:lnTo>
                <a:lnTo>
                  <a:pt x="177" y="577"/>
                </a:lnTo>
                <a:lnTo>
                  <a:pt x="166" y="573"/>
                </a:lnTo>
                <a:lnTo>
                  <a:pt x="155" y="568"/>
                </a:lnTo>
                <a:lnTo>
                  <a:pt x="144" y="563"/>
                </a:lnTo>
                <a:lnTo>
                  <a:pt x="133" y="557"/>
                </a:lnTo>
                <a:lnTo>
                  <a:pt x="123" y="550"/>
                </a:lnTo>
                <a:lnTo>
                  <a:pt x="113" y="544"/>
                </a:lnTo>
                <a:lnTo>
                  <a:pt x="104" y="536"/>
                </a:lnTo>
                <a:lnTo>
                  <a:pt x="95" y="528"/>
                </a:lnTo>
                <a:lnTo>
                  <a:pt x="85" y="519"/>
                </a:lnTo>
                <a:lnTo>
                  <a:pt x="77" y="510"/>
                </a:lnTo>
                <a:lnTo>
                  <a:pt x="69" y="500"/>
                </a:lnTo>
                <a:lnTo>
                  <a:pt x="61" y="490"/>
                </a:lnTo>
                <a:lnTo>
                  <a:pt x="54" y="479"/>
                </a:lnTo>
                <a:lnTo>
                  <a:pt x="47" y="468"/>
                </a:lnTo>
                <a:lnTo>
                  <a:pt x="39" y="457"/>
                </a:lnTo>
                <a:lnTo>
                  <a:pt x="33" y="445"/>
                </a:lnTo>
                <a:lnTo>
                  <a:pt x="28" y="433"/>
                </a:lnTo>
                <a:lnTo>
                  <a:pt x="23" y="420"/>
                </a:lnTo>
                <a:lnTo>
                  <a:pt x="18" y="407"/>
                </a:lnTo>
                <a:lnTo>
                  <a:pt x="14" y="393"/>
                </a:lnTo>
                <a:lnTo>
                  <a:pt x="10" y="381"/>
                </a:lnTo>
                <a:lnTo>
                  <a:pt x="7" y="367"/>
                </a:lnTo>
                <a:lnTo>
                  <a:pt x="5" y="352"/>
                </a:lnTo>
                <a:lnTo>
                  <a:pt x="3" y="338"/>
                </a:lnTo>
                <a:lnTo>
                  <a:pt x="1" y="323"/>
                </a:lnTo>
                <a:lnTo>
                  <a:pt x="0" y="309"/>
                </a:lnTo>
                <a:lnTo>
                  <a:pt x="0" y="293"/>
                </a:lnTo>
                <a:lnTo>
                  <a:pt x="0" y="278"/>
                </a:lnTo>
                <a:lnTo>
                  <a:pt x="1" y="263"/>
                </a:lnTo>
                <a:lnTo>
                  <a:pt x="3" y="248"/>
                </a:lnTo>
                <a:lnTo>
                  <a:pt x="5" y="234"/>
                </a:lnTo>
                <a:lnTo>
                  <a:pt x="7" y="220"/>
                </a:lnTo>
                <a:lnTo>
                  <a:pt x="10" y="206"/>
                </a:lnTo>
                <a:lnTo>
                  <a:pt x="14" y="192"/>
                </a:lnTo>
                <a:lnTo>
                  <a:pt x="18" y="179"/>
                </a:lnTo>
                <a:lnTo>
                  <a:pt x="23" y="166"/>
                </a:lnTo>
                <a:lnTo>
                  <a:pt x="28" y="153"/>
                </a:lnTo>
                <a:lnTo>
                  <a:pt x="33" y="141"/>
                </a:lnTo>
                <a:lnTo>
                  <a:pt x="39" y="129"/>
                </a:lnTo>
                <a:lnTo>
                  <a:pt x="47" y="117"/>
                </a:lnTo>
                <a:lnTo>
                  <a:pt x="54" y="106"/>
                </a:lnTo>
                <a:lnTo>
                  <a:pt x="61" y="96"/>
                </a:lnTo>
                <a:lnTo>
                  <a:pt x="69" y="86"/>
                </a:lnTo>
                <a:lnTo>
                  <a:pt x="77" y="76"/>
                </a:lnTo>
                <a:lnTo>
                  <a:pt x="85" y="67"/>
                </a:lnTo>
                <a:lnTo>
                  <a:pt x="95" y="58"/>
                </a:lnTo>
                <a:lnTo>
                  <a:pt x="104" y="50"/>
                </a:lnTo>
                <a:lnTo>
                  <a:pt x="113" y="43"/>
                </a:lnTo>
                <a:lnTo>
                  <a:pt x="123" y="35"/>
                </a:lnTo>
                <a:lnTo>
                  <a:pt x="133" y="29"/>
                </a:lnTo>
                <a:lnTo>
                  <a:pt x="144" y="22"/>
                </a:lnTo>
                <a:lnTo>
                  <a:pt x="155" y="17"/>
                </a:lnTo>
                <a:lnTo>
                  <a:pt x="166" y="14"/>
                </a:lnTo>
                <a:lnTo>
                  <a:pt x="177" y="10"/>
                </a:lnTo>
                <a:lnTo>
                  <a:pt x="189" y="6"/>
                </a:lnTo>
                <a:lnTo>
                  <a:pt x="200" y="3"/>
                </a:lnTo>
                <a:lnTo>
                  <a:pt x="212" y="1"/>
                </a:lnTo>
                <a:lnTo>
                  <a:pt x="223" y="1"/>
                </a:lnTo>
                <a:lnTo>
                  <a:pt x="236" y="0"/>
                </a:lnTo>
                <a:close/>
              </a:path>
            </a:pathLst>
          </a:custGeom>
          <a:solidFill>
            <a:srgbClr val="FFCC2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4" name="Freeform 132"/>
          <p:cNvSpPr>
            <a:spLocks noEditPoints="1"/>
          </p:cNvSpPr>
          <p:nvPr/>
        </p:nvSpPr>
        <p:spPr bwMode="auto">
          <a:xfrm>
            <a:off x="9626995" y="4077032"/>
            <a:ext cx="260929" cy="275294"/>
          </a:xfrm>
          <a:custGeom>
            <a:avLst/>
            <a:gdLst>
              <a:gd name="T0" fmla="*/ 2147483647 w 479"/>
              <a:gd name="T1" fmla="*/ 2147483647 h 593"/>
              <a:gd name="T2" fmla="*/ 2147483647 w 479"/>
              <a:gd name="T3" fmla="*/ 2147483647 h 593"/>
              <a:gd name="T4" fmla="*/ 2147483647 w 479"/>
              <a:gd name="T5" fmla="*/ 2147483647 h 593"/>
              <a:gd name="T6" fmla="*/ 2147483647 w 479"/>
              <a:gd name="T7" fmla="*/ 2147483647 h 593"/>
              <a:gd name="T8" fmla="*/ 2147483647 w 479"/>
              <a:gd name="T9" fmla="*/ 2147483647 h 593"/>
              <a:gd name="T10" fmla="*/ 2147483647 w 479"/>
              <a:gd name="T11" fmla="*/ 2147483647 h 593"/>
              <a:gd name="T12" fmla="*/ 2147483647 w 479"/>
              <a:gd name="T13" fmla="*/ 0 h 593"/>
              <a:gd name="T14" fmla="*/ 2147483647 w 479"/>
              <a:gd name="T15" fmla="*/ 2147483647 h 593"/>
              <a:gd name="T16" fmla="*/ 2147483647 w 479"/>
              <a:gd name="T17" fmla="*/ 2147483647 h 593"/>
              <a:gd name="T18" fmla="*/ 2147483647 w 479"/>
              <a:gd name="T19" fmla="*/ 2147483647 h 593"/>
              <a:gd name="T20" fmla="*/ 2147483647 w 479"/>
              <a:gd name="T21" fmla="*/ 2147483647 h 593"/>
              <a:gd name="T22" fmla="*/ 2147483647 w 479"/>
              <a:gd name="T23" fmla="*/ 2147483647 h 593"/>
              <a:gd name="T24" fmla="*/ 2147483647 w 479"/>
              <a:gd name="T25" fmla="*/ 2147483647 h 593"/>
              <a:gd name="T26" fmla="*/ 2147483647 w 479"/>
              <a:gd name="T27" fmla="*/ 2147483647 h 593"/>
              <a:gd name="T28" fmla="*/ 2147483647 w 479"/>
              <a:gd name="T29" fmla="*/ 2147483647 h 593"/>
              <a:gd name="T30" fmla="*/ 2147483647 w 479"/>
              <a:gd name="T31" fmla="*/ 2147483647 h 593"/>
              <a:gd name="T32" fmla="*/ 2147483647 w 479"/>
              <a:gd name="T33" fmla="*/ 2147483647 h 593"/>
              <a:gd name="T34" fmla="*/ 2147483647 w 479"/>
              <a:gd name="T35" fmla="*/ 2147483647 h 593"/>
              <a:gd name="T36" fmla="*/ 2147483647 w 479"/>
              <a:gd name="T37" fmla="*/ 2147483647 h 593"/>
              <a:gd name="T38" fmla="*/ 2147483647 w 479"/>
              <a:gd name="T39" fmla="*/ 2147483647 h 593"/>
              <a:gd name="T40" fmla="*/ 2147483647 w 479"/>
              <a:gd name="T41" fmla="*/ 2147483647 h 593"/>
              <a:gd name="T42" fmla="*/ 2147483647 w 479"/>
              <a:gd name="T43" fmla="*/ 2147483647 h 593"/>
              <a:gd name="T44" fmla="*/ 2147483647 w 479"/>
              <a:gd name="T45" fmla="*/ 2147483647 h 593"/>
              <a:gd name="T46" fmla="*/ 2147483647 w 479"/>
              <a:gd name="T47" fmla="*/ 2147483647 h 593"/>
              <a:gd name="T48" fmla="*/ 2147483647 w 479"/>
              <a:gd name="T49" fmla="*/ 2147483647 h 593"/>
              <a:gd name="T50" fmla="*/ 2147483647 w 479"/>
              <a:gd name="T51" fmla="*/ 2147483647 h 593"/>
              <a:gd name="T52" fmla="*/ 2147483647 w 479"/>
              <a:gd name="T53" fmla="*/ 2147483647 h 593"/>
              <a:gd name="T54" fmla="*/ 2147483647 w 479"/>
              <a:gd name="T55" fmla="*/ 2147483647 h 593"/>
              <a:gd name="T56" fmla="*/ 2147483647 w 479"/>
              <a:gd name="T57" fmla="*/ 2147483647 h 593"/>
              <a:gd name="T58" fmla="*/ 2147483647 w 479"/>
              <a:gd name="T59" fmla="*/ 2147483647 h 593"/>
              <a:gd name="T60" fmla="*/ 2147483647 w 479"/>
              <a:gd name="T61" fmla="*/ 2147483647 h 593"/>
              <a:gd name="T62" fmla="*/ 2147483647 w 479"/>
              <a:gd name="T63" fmla="*/ 2147483647 h 593"/>
              <a:gd name="T64" fmla="*/ 2147483647 w 479"/>
              <a:gd name="T65" fmla="*/ 2147483647 h 593"/>
              <a:gd name="T66" fmla="*/ 2147483647 w 479"/>
              <a:gd name="T67" fmla="*/ 2147483647 h 593"/>
              <a:gd name="T68" fmla="*/ 2147483647 w 479"/>
              <a:gd name="T69" fmla="*/ 2147483647 h 593"/>
              <a:gd name="T70" fmla="*/ 2147483647 w 479"/>
              <a:gd name="T71" fmla="*/ 2147483647 h 593"/>
              <a:gd name="T72" fmla="*/ 2147483647 w 479"/>
              <a:gd name="T73" fmla="*/ 2147483647 h 593"/>
              <a:gd name="T74" fmla="*/ 2147483647 w 479"/>
              <a:gd name="T75" fmla="*/ 2147483647 h 593"/>
              <a:gd name="T76" fmla="*/ 2147483647 w 479"/>
              <a:gd name="T77" fmla="*/ 2147483647 h 593"/>
              <a:gd name="T78" fmla="*/ 2147483647 w 479"/>
              <a:gd name="T79" fmla="*/ 2147483647 h 593"/>
              <a:gd name="T80" fmla="*/ 2147483647 w 479"/>
              <a:gd name="T81" fmla="*/ 2147483647 h 593"/>
              <a:gd name="T82" fmla="*/ 2147483647 w 479"/>
              <a:gd name="T83" fmla="*/ 2147483647 h 593"/>
              <a:gd name="T84" fmla="*/ 2147483647 w 479"/>
              <a:gd name="T85" fmla="*/ 2147483647 h 593"/>
              <a:gd name="T86" fmla="*/ 2147483647 w 479"/>
              <a:gd name="T87" fmla="*/ 2147483647 h 593"/>
              <a:gd name="T88" fmla="*/ 2147483647 w 479"/>
              <a:gd name="T89" fmla="*/ 2147483647 h 593"/>
              <a:gd name="T90" fmla="*/ 2147483647 w 479"/>
              <a:gd name="T91" fmla="*/ 2147483647 h 593"/>
              <a:gd name="T92" fmla="*/ 2147483647 w 479"/>
              <a:gd name="T93" fmla="*/ 2147483647 h 593"/>
              <a:gd name="T94" fmla="*/ 2147483647 w 479"/>
              <a:gd name="T95" fmla="*/ 2147483647 h 593"/>
              <a:gd name="T96" fmla="*/ 0 w 479"/>
              <a:gd name="T97" fmla="*/ 2147483647 h 593"/>
              <a:gd name="T98" fmla="*/ 2147483647 w 479"/>
              <a:gd name="T99" fmla="*/ 2147483647 h 593"/>
              <a:gd name="T100" fmla="*/ 2147483647 w 479"/>
              <a:gd name="T101" fmla="*/ 2147483647 h 593"/>
              <a:gd name="T102" fmla="*/ 2147483647 w 479"/>
              <a:gd name="T103" fmla="*/ 2147483647 h 593"/>
              <a:gd name="T104" fmla="*/ 2147483647 w 479"/>
              <a:gd name="T105" fmla="*/ 2147483647 h 593"/>
              <a:gd name="T106" fmla="*/ 2147483647 w 479"/>
              <a:gd name="T107" fmla="*/ 2147483647 h 593"/>
              <a:gd name="T108" fmla="*/ 2147483647 w 479"/>
              <a:gd name="T109" fmla="*/ 2147483647 h 593"/>
              <a:gd name="T110" fmla="*/ 2147483647 w 479"/>
              <a:gd name="T111" fmla="*/ 2147483647 h 59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593">
                <a:moveTo>
                  <a:pt x="240" y="0"/>
                </a:moveTo>
                <a:lnTo>
                  <a:pt x="252" y="0"/>
                </a:lnTo>
                <a:lnTo>
                  <a:pt x="264" y="1"/>
                </a:lnTo>
                <a:lnTo>
                  <a:pt x="276" y="3"/>
                </a:lnTo>
                <a:lnTo>
                  <a:pt x="289" y="5"/>
                </a:lnTo>
                <a:lnTo>
                  <a:pt x="300" y="9"/>
                </a:lnTo>
                <a:lnTo>
                  <a:pt x="311" y="13"/>
                </a:lnTo>
                <a:lnTo>
                  <a:pt x="322" y="18"/>
                </a:lnTo>
                <a:lnTo>
                  <a:pt x="333" y="23"/>
                </a:lnTo>
                <a:lnTo>
                  <a:pt x="344" y="29"/>
                </a:lnTo>
                <a:lnTo>
                  <a:pt x="354" y="36"/>
                </a:lnTo>
                <a:lnTo>
                  <a:pt x="364" y="43"/>
                </a:lnTo>
                <a:lnTo>
                  <a:pt x="373" y="51"/>
                </a:lnTo>
                <a:lnTo>
                  <a:pt x="383" y="58"/>
                </a:lnTo>
                <a:lnTo>
                  <a:pt x="392" y="67"/>
                </a:lnTo>
                <a:lnTo>
                  <a:pt x="401" y="76"/>
                </a:lnTo>
                <a:lnTo>
                  <a:pt x="409" y="86"/>
                </a:lnTo>
                <a:lnTo>
                  <a:pt x="405" y="91"/>
                </a:lnTo>
                <a:lnTo>
                  <a:pt x="397" y="81"/>
                </a:lnTo>
                <a:lnTo>
                  <a:pt x="389" y="72"/>
                </a:lnTo>
                <a:lnTo>
                  <a:pt x="380" y="63"/>
                </a:lnTo>
                <a:lnTo>
                  <a:pt x="370" y="56"/>
                </a:lnTo>
                <a:lnTo>
                  <a:pt x="361" y="48"/>
                </a:lnTo>
                <a:lnTo>
                  <a:pt x="351" y="41"/>
                </a:lnTo>
                <a:lnTo>
                  <a:pt x="342" y="34"/>
                </a:lnTo>
                <a:lnTo>
                  <a:pt x="331" y="29"/>
                </a:lnTo>
                <a:lnTo>
                  <a:pt x="320" y="24"/>
                </a:lnTo>
                <a:lnTo>
                  <a:pt x="309" y="19"/>
                </a:lnTo>
                <a:lnTo>
                  <a:pt x="299" y="15"/>
                </a:lnTo>
                <a:lnTo>
                  <a:pt x="287" y="13"/>
                </a:lnTo>
                <a:lnTo>
                  <a:pt x="275" y="10"/>
                </a:lnTo>
                <a:lnTo>
                  <a:pt x="264" y="8"/>
                </a:lnTo>
                <a:lnTo>
                  <a:pt x="252" y="6"/>
                </a:lnTo>
                <a:lnTo>
                  <a:pt x="240" y="6"/>
                </a:lnTo>
                <a:lnTo>
                  <a:pt x="240" y="0"/>
                </a:lnTo>
                <a:close/>
                <a:moveTo>
                  <a:pt x="409" y="86"/>
                </a:moveTo>
                <a:lnTo>
                  <a:pt x="417" y="96"/>
                </a:lnTo>
                <a:lnTo>
                  <a:pt x="425" y="108"/>
                </a:lnTo>
                <a:lnTo>
                  <a:pt x="432" y="119"/>
                </a:lnTo>
                <a:lnTo>
                  <a:pt x="438" y="131"/>
                </a:lnTo>
                <a:lnTo>
                  <a:pt x="445" y="142"/>
                </a:lnTo>
                <a:lnTo>
                  <a:pt x="450" y="155"/>
                </a:lnTo>
                <a:lnTo>
                  <a:pt x="455" y="167"/>
                </a:lnTo>
                <a:lnTo>
                  <a:pt x="460" y="181"/>
                </a:lnTo>
                <a:lnTo>
                  <a:pt x="464" y="194"/>
                </a:lnTo>
                <a:lnTo>
                  <a:pt x="468" y="208"/>
                </a:lnTo>
                <a:lnTo>
                  <a:pt x="472" y="222"/>
                </a:lnTo>
                <a:lnTo>
                  <a:pt x="475" y="237"/>
                </a:lnTo>
                <a:lnTo>
                  <a:pt x="477" y="251"/>
                </a:lnTo>
                <a:lnTo>
                  <a:pt x="478" y="266"/>
                </a:lnTo>
                <a:lnTo>
                  <a:pt x="479" y="281"/>
                </a:lnTo>
                <a:lnTo>
                  <a:pt x="479" y="296"/>
                </a:lnTo>
                <a:lnTo>
                  <a:pt x="474" y="296"/>
                </a:lnTo>
                <a:lnTo>
                  <a:pt x="474" y="281"/>
                </a:lnTo>
                <a:lnTo>
                  <a:pt x="473" y="266"/>
                </a:lnTo>
                <a:lnTo>
                  <a:pt x="472" y="252"/>
                </a:lnTo>
                <a:lnTo>
                  <a:pt x="470" y="238"/>
                </a:lnTo>
                <a:lnTo>
                  <a:pt x="466" y="224"/>
                </a:lnTo>
                <a:lnTo>
                  <a:pt x="463" y="210"/>
                </a:lnTo>
                <a:lnTo>
                  <a:pt x="459" y="196"/>
                </a:lnTo>
                <a:lnTo>
                  <a:pt x="455" y="184"/>
                </a:lnTo>
                <a:lnTo>
                  <a:pt x="451" y="170"/>
                </a:lnTo>
                <a:lnTo>
                  <a:pt x="446" y="158"/>
                </a:lnTo>
                <a:lnTo>
                  <a:pt x="440" y="146"/>
                </a:lnTo>
                <a:lnTo>
                  <a:pt x="434" y="134"/>
                </a:lnTo>
                <a:lnTo>
                  <a:pt x="428" y="123"/>
                </a:lnTo>
                <a:lnTo>
                  <a:pt x="420" y="112"/>
                </a:lnTo>
                <a:lnTo>
                  <a:pt x="413" y="101"/>
                </a:lnTo>
                <a:lnTo>
                  <a:pt x="405" y="91"/>
                </a:lnTo>
                <a:lnTo>
                  <a:pt x="409" y="86"/>
                </a:lnTo>
                <a:close/>
                <a:moveTo>
                  <a:pt x="479" y="296"/>
                </a:moveTo>
                <a:lnTo>
                  <a:pt x="479" y="312"/>
                </a:lnTo>
                <a:lnTo>
                  <a:pt x="478" y="327"/>
                </a:lnTo>
                <a:lnTo>
                  <a:pt x="477" y="341"/>
                </a:lnTo>
                <a:lnTo>
                  <a:pt x="475" y="356"/>
                </a:lnTo>
                <a:lnTo>
                  <a:pt x="472" y="370"/>
                </a:lnTo>
                <a:lnTo>
                  <a:pt x="468" y="384"/>
                </a:lnTo>
                <a:lnTo>
                  <a:pt x="464" y="398"/>
                </a:lnTo>
                <a:lnTo>
                  <a:pt x="460" y="412"/>
                </a:lnTo>
                <a:lnTo>
                  <a:pt x="455" y="424"/>
                </a:lnTo>
                <a:lnTo>
                  <a:pt x="450" y="437"/>
                </a:lnTo>
                <a:lnTo>
                  <a:pt x="445" y="450"/>
                </a:lnTo>
                <a:lnTo>
                  <a:pt x="438" y="462"/>
                </a:lnTo>
                <a:lnTo>
                  <a:pt x="432" y="474"/>
                </a:lnTo>
                <a:lnTo>
                  <a:pt x="425" y="485"/>
                </a:lnTo>
                <a:lnTo>
                  <a:pt x="417" y="495"/>
                </a:lnTo>
                <a:lnTo>
                  <a:pt x="409" y="505"/>
                </a:lnTo>
                <a:lnTo>
                  <a:pt x="405" y="500"/>
                </a:lnTo>
                <a:lnTo>
                  <a:pt x="413" y="491"/>
                </a:lnTo>
                <a:lnTo>
                  <a:pt x="420" y="480"/>
                </a:lnTo>
                <a:lnTo>
                  <a:pt x="428" y="470"/>
                </a:lnTo>
                <a:lnTo>
                  <a:pt x="434" y="458"/>
                </a:lnTo>
                <a:lnTo>
                  <a:pt x="440" y="446"/>
                </a:lnTo>
                <a:lnTo>
                  <a:pt x="446" y="434"/>
                </a:lnTo>
                <a:lnTo>
                  <a:pt x="451" y="422"/>
                </a:lnTo>
                <a:lnTo>
                  <a:pt x="455" y="409"/>
                </a:lnTo>
                <a:lnTo>
                  <a:pt x="459" y="395"/>
                </a:lnTo>
                <a:lnTo>
                  <a:pt x="463" y="382"/>
                </a:lnTo>
                <a:lnTo>
                  <a:pt x="466" y="369"/>
                </a:lnTo>
                <a:lnTo>
                  <a:pt x="470" y="355"/>
                </a:lnTo>
                <a:lnTo>
                  <a:pt x="472" y="341"/>
                </a:lnTo>
                <a:lnTo>
                  <a:pt x="473" y="326"/>
                </a:lnTo>
                <a:lnTo>
                  <a:pt x="474" y="310"/>
                </a:lnTo>
                <a:lnTo>
                  <a:pt x="474" y="296"/>
                </a:lnTo>
                <a:lnTo>
                  <a:pt x="479" y="296"/>
                </a:lnTo>
                <a:close/>
                <a:moveTo>
                  <a:pt x="409" y="505"/>
                </a:moveTo>
                <a:lnTo>
                  <a:pt x="401" y="515"/>
                </a:lnTo>
                <a:lnTo>
                  <a:pt x="392" y="524"/>
                </a:lnTo>
                <a:lnTo>
                  <a:pt x="383" y="533"/>
                </a:lnTo>
                <a:lnTo>
                  <a:pt x="373" y="542"/>
                </a:lnTo>
                <a:lnTo>
                  <a:pt x="364" y="550"/>
                </a:lnTo>
                <a:lnTo>
                  <a:pt x="354" y="556"/>
                </a:lnTo>
                <a:lnTo>
                  <a:pt x="344" y="564"/>
                </a:lnTo>
                <a:lnTo>
                  <a:pt x="333" y="569"/>
                </a:lnTo>
                <a:lnTo>
                  <a:pt x="322" y="575"/>
                </a:lnTo>
                <a:lnTo>
                  <a:pt x="311" y="579"/>
                </a:lnTo>
                <a:lnTo>
                  <a:pt x="300" y="583"/>
                </a:lnTo>
                <a:lnTo>
                  <a:pt x="289" y="586"/>
                </a:lnTo>
                <a:lnTo>
                  <a:pt x="276" y="589"/>
                </a:lnTo>
                <a:lnTo>
                  <a:pt x="264" y="590"/>
                </a:lnTo>
                <a:lnTo>
                  <a:pt x="252" y="591"/>
                </a:lnTo>
                <a:lnTo>
                  <a:pt x="240" y="593"/>
                </a:lnTo>
                <a:lnTo>
                  <a:pt x="240" y="586"/>
                </a:lnTo>
                <a:lnTo>
                  <a:pt x="252" y="585"/>
                </a:lnTo>
                <a:lnTo>
                  <a:pt x="264" y="584"/>
                </a:lnTo>
                <a:lnTo>
                  <a:pt x="275" y="583"/>
                </a:lnTo>
                <a:lnTo>
                  <a:pt x="287" y="580"/>
                </a:lnTo>
                <a:lnTo>
                  <a:pt x="299" y="576"/>
                </a:lnTo>
                <a:lnTo>
                  <a:pt x="309" y="572"/>
                </a:lnTo>
                <a:lnTo>
                  <a:pt x="320" y="569"/>
                </a:lnTo>
                <a:lnTo>
                  <a:pt x="331" y="564"/>
                </a:lnTo>
                <a:lnTo>
                  <a:pt x="342" y="557"/>
                </a:lnTo>
                <a:lnTo>
                  <a:pt x="351" y="551"/>
                </a:lnTo>
                <a:lnTo>
                  <a:pt x="361" y="543"/>
                </a:lnTo>
                <a:lnTo>
                  <a:pt x="370" y="536"/>
                </a:lnTo>
                <a:lnTo>
                  <a:pt x="380" y="528"/>
                </a:lnTo>
                <a:lnTo>
                  <a:pt x="389" y="519"/>
                </a:lnTo>
                <a:lnTo>
                  <a:pt x="397" y="510"/>
                </a:lnTo>
                <a:lnTo>
                  <a:pt x="405" y="500"/>
                </a:lnTo>
                <a:lnTo>
                  <a:pt x="409" y="505"/>
                </a:lnTo>
                <a:close/>
                <a:moveTo>
                  <a:pt x="240" y="593"/>
                </a:moveTo>
                <a:lnTo>
                  <a:pt x="227" y="591"/>
                </a:lnTo>
                <a:lnTo>
                  <a:pt x="215" y="590"/>
                </a:lnTo>
                <a:lnTo>
                  <a:pt x="204" y="589"/>
                </a:lnTo>
                <a:lnTo>
                  <a:pt x="192" y="586"/>
                </a:lnTo>
                <a:lnTo>
                  <a:pt x="180" y="583"/>
                </a:lnTo>
                <a:lnTo>
                  <a:pt x="169" y="579"/>
                </a:lnTo>
                <a:lnTo>
                  <a:pt x="158" y="575"/>
                </a:lnTo>
                <a:lnTo>
                  <a:pt x="147" y="569"/>
                </a:lnTo>
                <a:lnTo>
                  <a:pt x="136" y="564"/>
                </a:lnTo>
                <a:lnTo>
                  <a:pt x="126" y="556"/>
                </a:lnTo>
                <a:lnTo>
                  <a:pt x="116" y="550"/>
                </a:lnTo>
                <a:lnTo>
                  <a:pt x="107" y="542"/>
                </a:lnTo>
                <a:lnTo>
                  <a:pt x="97" y="533"/>
                </a:lnTo>
                <a:lnTo>
                  <a:pt x="88" y="524"/>
                </a:lnTo>
                <a:lnTo>
                  <a:pt x="79" y="515"/>
                </a:lnTo>
                <a:lnTo>
                  <a:pt x="71" y="505"/>
                </a:lnTo>
                <a:lnTo>
                  <a:pt x="75" y="500"/>
                </a:lnTo>
                <a:lnTo>
                  <a:pt x="83" y="510"/>
                </a:lnTo>
                <a:lnTo>
                  <a:pt x="91" y="519"/>
                </a:lnTo>
                <a:lnTo>
                  <a:pt x="100" y="528"/>
                </a:lnTo>
                <a:lnTo>
                  <a:pt x="109" y="536"/>
                </a:lnTo>
                <a:lnTo>
                  <a:pt x="119" y="543"/>
                </a:lnTo>
                <a:lnTo>
                  <a:pt x="128" y="551"/>
                </a:lnTo>
                <a:lnTo>
                  <a:pt x="138" y="557"/>
                </a:lnTo>
                <a:lnTo>
                  <a:pt x="149" y="564"/>
                </a:lnTo>
                <a:lnTo>
                  <a:pt x="160" y="569"/>
                </a:lnTo>
                <a:lnTo>
                  <a:pt x="170" y="572"/>
                </a:lnTo>
                <a:lnTo>
                  <a:pt x="181" y="576"/>
                </a:lnTo>
                <a:lnTo>
                  <a:pt x="193" y="580"/>
                </a:lnTo>
                <a:lnTo>
                  <a:pt x="205" y="583"/>
                </a:lnTo>
                <a:lnTo>
                  <a:pt x="216" y="584"/>
                </a:lnTo>
                <a:lnTo>
                  <a:pt x="228" y="585"/>
                </a:lnTo>
                <a:lnTo>
                  <a:pt x="240" y="586"/>
                </a:lnTo>
                <a:lnTo>
                  <a:pt x="240" y="593"/>
                </a:lnTo>
                <a:close/>
                <a:moveTo>
                  <a:pt x="71" y="505"/>
                </a:moveTo>
                <a:lnTo>
                  <a:pt x="63" y="495"/>
                </a:lnTo>
                <a:lnTo>
                  <a:pt x="56" y="485"/>
                </a:lnTo>
                <a:lnTo>
                  <a:pt x="48" y="474"/>
                </a:lnTo>
                <a:lnTo>
                  <a:pt x="41" y="462"/>
                </a:lnTo>
                <a:lnTo>
                  <a:pt x="35" y="450"/>
                </a:lnTo>
                <a:lnTo>
                  <a:pt x="30" y="437"/>
                </a:lnTo>
                <a:lnTo>
                  <a:pt x="24" y="424"/>
                </a:lnTo>
                <a:lnTo>
                  <a:pt x="20" y="412"/>
                </a:lnTo>
                <a:lnTo>
                  <a:pt x="16" y="398"/>
                </a:lnTo>
                <a:lnTo>
                  <a:pt x="12" y="384"/>
                </a:lnTo>
                <a:lnTo>
                  <a:pt x="9" y="370"/>
                </a:lnTo>
                <a:lnTo>
                  <a:pt x="6" y="356"/>
                </a:lnTo>
                <a:lnTo>
                  <a:pt x="4" y="341"/>
                </a:lnTo>
                <a:lnTo>
                  <a:pt x="3" y="327"/>
                </a:lnTo>
                <a:lnTo>
                  <a:pt x="1" y="312"/>
                </a:lnTo>
                <a:lnTo>
                  <a:pt x="0" y="296"/>
                </a:lnTo>
                <a:lnTo>
                  <a:pt x="7" y="296"/>
                </a:lnTo>
                <a:lnTo>
                  <a:pt x="7" y="310"/>
                </a:lnTo>
                <a:lnTo>
                  <a:pt x="8" y="326"/>
                </a:lnTo>
                <a:lnTo>
                  <a:pt x="9" y="341"/>
                </a:lnTo>
                <a:lnTo>
                  <a:pt x="11" y="355"/>
                </a:lnTo>
                <a:lnTo>
                  <a:pt x="14" y="369"/>
                </a:lnTo>
                <a:lnTo>
                  <a:pt x="17" y="382"/>
                </a:lnTo>
                <a:lnTo>
                  <a:pt x="20" y="395"/>
                </a:lnTo>
                <a:lnTo>
                  <a:pt x="25" y="409"/>
                </a:lnTo>
                <a:lnTo>
                  <a:pt x="29" y="422"/>
                </a:lnTo>
                <a:lnTo>
                  <a:pt x="34" y="434"/>
                </a:lnTo>
                <a:lnTo>
                  <a:pt x="40" y="446"/>
                </a:lnTo>
                <a:lnTo>
                  <a:pt x="46" y="458"/>
                </a:lnTo>
                <a:lnTo>
                  <a:pt x="53" y="470"/>
                </a:lnTo>
                <a:lnTo>
                  <a:pt x="60" y="480"/>
                </a:lnTo>
                <a:lnTo>
                  <a:pt x="67" y="491"/>
                </a:lnTo>
                <a:lnTo>
                  <a:pt x="75" y="500"/>
                </a:lnTo>
                <a:lnTo>
                  <a:pt x="71" y="505"/>
                </a:lnTo>
                <a:close/>
                <a:moveTo>
                  <a:pt x="0" y="296"/>
                </a:moveTo>
                <a:lnTo>
                  <a:pt x="1" y="281"/>
                </a:lnTo>
                <a:lnTo>
                  <a:pt x="3" y="266"/>
                </a:lnTo>
                <a:lnTo>
                  <a:pt x="4" y="251"/>
                </a:lnTo>
                <a:lnTo>
                  <a:pt x="6" y="237"/>
                </a:lnTo>
                <a:lnTo>
                  <a:pt x="9" y="222"/>
                </a:lnTo>
                <a:lnTo>
                  <a:pt x="12" y="208"/>
                </a:lnTo>
                <a:lnTo>
                  <a:pt x="16" y="194"/>
                </a:lnTo>
                <a:lnTo>
                  <a:pt x="20" y="181"/>
                </a:lnTo>
                <a:lnTo>
                  <a:pt x="24" y="167"/>
                </a:lnTo>
                <a:lnTo>
                  <a:pt x="30" y="155"/>
                </a:lnTo>
                <a:lnTo>
                  <a:pt x="35" y="142"/>
                </a:lnTo>
                <a:lnTo>
                  <a:pt x="41" y="131"/>
                </a:lnTo>
                <a:lnTo>
                  <a:pt x="48" y="119"/>
                </a:lnTo>
                <a:lnTo>
                  <a:pt x="56" y="108"/>
                </a:lnTo>
                <a:lnTo>
                  <a:pt x="63" y="96"/>
                </a:lnTo>
                <a:lnTo>
                  <a:pt x="71" y="86"/>
                </a:lnTo>
                <a:lnTo>
                  <a:pt x="75" y="91"/>
                </a:lnTo>
                <a:lnTo>
                  <a:pt x="67" y="101"/>
                </a:lnTo>
                <a:lnTo>
                  <a:pt x="60" y="112"/>
                </a:lnTo>
                <a:lnTo>
                  <a:pt x="53" y="123"/>
                </a:lnTo>
                <a:lnTo>
                  <a:pt x="46" y="134"/>
                </a:lnTo>
                <a:lnTo>
                  <a:pt x="40" y="146"/>
                </a:lnTo>
                <a:lnTo>
                  <a:pt x="34" y="158"/>
                </a:lnTo>
                <a:lnTo>
                  <a:pt x="29" y="170"/>
                </a:lnTo>
                <a:lnTo>
                  <a:pt x="25" y="184"/>
                </a:lnTo>
                <a:lnTo>
                  <a:pt x="20" y="196"/>
                </a:lnTo>
                <a:lnTo>
                  <a:pt x="17" y="210"/>
                </a:lnTo>
                <a:lnTo>
                  <a:pt x="14" y="224"/>
                </a:lnTo>
                <a:lnTo>
                  <a:pt x="11" y="238"/>
                </a:lnTo>
                <a:lnTo>
                  <a:pt x="9" y="252"/>
                </a:lnTo>
                <a:lnTo>
                  <a:pt x="8" y="266"/>
                </a:lnTo>
                <a:lnTo>
                  <a:pt x="7" y="281"/>
                </a:lnTo>
                <a:lnTo>
                  <a:pt x="7" y="296"/>
                </a:lnTo>
                <a:lnTo>
                  <a:pt x="0" y="296"/>
                </a:lnTo>
                <a:close/>
                <a:moveTo>
                  <a:pt x="71" y="86"/>
                </a:moveTo>
                <a:lnTo>
                  <a:pt x="79" y="76"/>
                </a:lnTo>
                <a:lnTo>
                  <a:pt x="88" y="67"/>
                </a:lnTo>
                <a:lnTo>
                  <a:pt x="97" y="58"/>
                </a:lnTo>
                <a:lnTo>
                  <a:pt x="107" y="51"/>
                </a:lnTo>
                <a:lnTo>
                  <a:pt x="116" y="43"/>
                </a:lnTo>
                <a:lnTo>
                  <a:pt x="126" y="36"/>
                </a:lnTo>
                <a:lnTo>
                  <a:pt x="136" y="29"/>
                </a:lnTo>
                <a:lnTo>
                  <a:pt x="147" y="23"/>
                </a:lnTo>
                <a:lnTo>
                  <a:pt x="158" y="18"/>
                </a:lnTo>
                <a:lnTo>
                  <a:pt x="169" y="13"/>
                </a:lnTo>
                <a:lnTo>
                  <a:pt x="180" y="9"/>
                </a:lnTo>
                <a:lnTo>
                  <a:pt x="192" y="5"/>
                </a:lnTo>
                <a:lnTo>
                  <a:pt x="204" y="3"/>
                </a:lnTo>
                <a:lnTo>
                  <a:pt x="215" y="1"/>
                </a:lnTo>
                <a:lnTo>
                  <a:pt x="227" y="0"/>
                </a:lnTo>
                <a:lnTo>
                  <a:pt x="240" y="0"/>
                </a:lnTo>
                <a:lnTo>
                  <a:pt x="240" y="6"/>
                </a:lnTo>
                <a:lnTo>
                  <a:pt x="228" y="6"/>
                </a:lnTo>
                <a:lnTo>
                  <a:pt x="216" y="8"/>
                </a:lnTo>
                <a:lnTo>
                  <a:pt x="205" y="10"/>
                </a:lnTo>
                <a:lnTo>
                  <a:pt x="193" y="13"/>
                </a:lnTo>
                <a:lnTo>
                  <a:pt x="181" y="15"/>
                </a:lnTo>
                <a:lnTo>
                  <a:pt x="170" y="19"/>
                </a:lnTo>
                <a:lnTo>
                  <a:pt x="160" y="24"/>
                </a:lnTo>
                <a:lnTo>
                  <a:pt x="149" y="29"/>
                </a:lnTo>
                <a:lnTo>
                  <a:pt x="138" y="34"/>
                </a:lnTo>
                <a:lnTo>
                  <a:pt x="128" y="41"/>
                </a:lnTo>
                <a:lnTo>
                  <a:pt x="119" y="48"/>
                </a:lnTo>
                <a:lnTo>
                  <a:pt x="109" y="56"/>
                </a:lnTo>
                <a:lnTo>
                  <a:pt x="100" y="63"/>
                </a:lnTo>
                <a:lnTo>
                  <a:pt x="91" y="72"/>
                </a:lnTo>
                <a:lnTo>
                  <a:pt x="83" y="81"/>
                </a:lnTo>
                <a:lnTo>
                  <a:pt x="75" y="91"/>
                </a:lnTo>
                <a:lnTo>
                  <a:pt x="71" y="86"/>
                </a:lnTo>
                <a:close/>
              </a:path>
            </a:pathLst>
          </a:custGeom>
          <a:solidFill>
            <a:srgbClr val="37343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7" name="右箭头 3"/>
          <p:cNvSpPr>
            <a:spLocks noChangeArrowheads="1"/>
          </p:cNvSpPr>
          <p:nvPr/>
        </p:nvSpPr>
        <p:spPr bwMode="auto">
          <a:xfrm>
            <a:off x="2796124" y="4515274"/>
            <a:ext cx="510443" cy="288723"/>
          </a:xfrm>
          <a:prstGeom prst="rightArrow">
            <a:avLst>
              <a:gd name="adj1" fmla="val 50000"/>
              <a:gd name="adj2" fmla="val 50021"/>
            </a:avLst>
          </a:prstGeom>
          <a:noFill/>
          <a:ln w="9525" algn="ctr">
            <a:solidFill>
              <a:srgbClr val="C00000"/>
            </a:solidFill>
            <a:rou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endParaRPr lang="zh-CN" altLang="en-US"/>
          </a:p>
        </p:txBody>
      </p:sp>
      <p:sp>
        <p:nvSpPr>
          <p:cNvPr id="58" name="右箭头 44"/>
          <p:cNvSpPr>
            <a:spLocks noChangeArrowheads="1"/>
          </p:cNvSpPr>
          <p:nvPr/>
        </p:nvSpPr>
        <p:spPr bwMode="auto">
          <a:xfrm>
            <a:off x="8214578" y="4532109"/>
            <a:ext cx="510443" cy="288723"/>
          </a:xfrm>
          <a:prstGeom prst="rightArrow">
            <a:avLst>
              <a:gd name="adj1" fmla="val 50000"/>
              <a:gd name="adj2" fmla="val 50021"/>
            </a:avLst>
          </a:prstGeom>
          <a:noFill/>
          <a:ln w="9525" algn="ctr">
            <a:solidFill>
              <a:srgbClr val="C00000"/>
            </a:solidFill>
            <a:rou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endParaRPr lang="zh-CN" altLang="en-US"/>
          </a:p>
        </p:txBody>
      </p:sp>
      <p:sp>
        <p:nvSpPr>
          <p:cNvPr id="61" name="圆角矩形 60"/>
          <p:cNvSpPr/>
          <p:nvPr/>
        </p:nvSpPr>
        <p:spPr bwMode="auto">
          <a:xfrm>
            <a:off x="1231036" y="5571002"/>
            <a:ext cx="1306933" cy="871848"/>
          </a:xfrm>
          <a:prstGeom prst="roundRect">
            <a:avLst>
              <a:gd name="adj" fmla="val 4634"/>
            </a:avLst>
          </a:prstGeom>
          <a:solidFill>
            <a:srgbClr val="FFE8B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zh-CN" altLang="en-US" sz="2400" b="1" dirty="0">
                <a:solidFill>
                  <a:srgbClr val="C00000"/>
                </a:solidFill>
                <a:latin typeface="楷体" panose="02010609060101010101" pitchFamily="49" charset="-122"/>
                <a:ea typeface="楷体" panose="02010609060101010101" pitchFamily="49" charset="-122"/>
                <a:cs typeface="Times New Roman" panose="02020603050405020304" pitchFamily="16" charset="0"/>
              </a:rPr>
              <a:t>输入端</a:t>
            </a:r>
            <a:endParaRPr lang="zh-CN" altLang="en-US" sz="2400" b="1" dirty="0">
              <a:solidFill>
                <a:srgbClr val="C00000"/>
              </a:solidFill>
              <a:latin typeface="楷体" panose="02010609060101010101" pitchFamily="49" charset="-122"/>
              <a:ea typeface="楷体" panose="02010609060101010101" pitchFamily="49" charset="-122"/>
              <a:cs typeface="Times New Roman" panose="02020603050405020304" pitchFamily="16" charset="0"/>
            </a:endParaRPr>
          </a:p>
        </p:txBody>
      </p:sp>
      <p:sp>
        <p:nvSpPr>
          <p:cNvPr id="62" name="圆角矩形 61"/>
          <p:cNvSpPr/>
          <p:nvPr/>
        </p:nvSpPr>
        <p:spPr bwMode="auto">
          <a:xfrm>
            <a:off x="8216601" y="5571001"/>
            <a:ext cx="3007811" cy="871849"/>
          </a:xfrm>
          <a:prstGeom prst="roundRect">
            <a:avLst>
              <a:gd name="adj" fmla="val 4634"/>
            </a:avLst>
          </a:prstGeom>
          <a:solidFill>
            <a:srgbClr val="FFE8B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zh-CN" altLang="en-US" sz="2400" b="1" dirty="0">
                <a:solidFill>
                  <a:srgbClr val="C00000"/>
                </a:solidFill>
                <a:latin typeface="楷体" panose="02010609060101010101" pitchFamily="49" charset="-122"/>
                <a:ea typeface="楷体" panose="02010609060101010101" pitchFamily="49" charset="-122"/>
                <a:cs typeface="Times New Roman" panose="02020603050405020304" pitchFamily="16" charset="0"/>
              </a:rPr>
              <a:t>输出端：视觉对象</a:t>
            </a:r>
            <a:endParaRPr lang="zh-CN" altLang="en-US" sz="2400" b="1" dirty="0">
              <a:solidFill>
                <a:srgbClr val="C00000"/>
              </a:solidFill>
              <a:latin typeface="楷体" panose="02010609060101010101" pitchFamily="49" charset="-122"/>
              <a:ea typeface="楷体" panose="02010609060101010101" pitchFamily="49" charset="-122"/>
              <a:cs typeface="Times New Roman" panose="02020603050405020304" pitchFamily="16" charset="0"/>
            </a:endParaRPr>
          </a:p>
        </p:txBody>
      </p:sp>
      <p:pic>
        <p:nvPicPr>
          <p:cNvPr id="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262" y="3762957"/>
            <a:ext cx="3648282" cy="1577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3" name="圆角矩形 62"/>
          <p:cNvSpPr/>
          <p:nvPr/>
        </p:nvSpPr>
        <p:spPr bwMode="auto">
          <a:xfrm>
            <a:off x="3414486" y="5351389"/>
            <a:ext cx="4416211" cy="1164158"/>
          </a:xfrm>
          <a:prstGeom prst="roundRect">
            <a:avLst>
              <a:gd name="adj" fmla="val 4634"/>
            </a:avLst>
          </a:prstGeom>
          <a:solidFill>
            <a:srgbClr val="FFE8B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zh-CN" altLang="en-US" sz="2400" b="1" dirty="0">
                <a:solidFill>
                  <a:srgbClr val="C00000"/>
                </a:solidFill>
                <a:latin typeface="楷体" panose="02010609060101010101" pitchFamily="49" charset="-122"/>
                <a:ea typeface="楷体" panose="02010609060101010101" pitchFamily="49" charset="-122"/>
                <a:cs typeface="Times New Roman" panose="02020603050405020304" pitchFamily="16" charset="0"/>
              </a:rPr>
              <a:t>  端到端学习</a:t>
            </a:r>
            <a:r>
              <a:rPr lang="en-US" altLang="zh-CN" sz="2400" b="1" dirty="0">
                <a:solidFill>
                  <a:srgbClr val="C00000"/>
                </a:solidFill>
                <a:latin typeface="楷体" panose="02010609060101010101" pitchFamily="49" charset="-122"/>
                <a:ea typeface="楷体" panose="02010609060101010101" pitchFamily="49" charset="-122"/>
                <a:cs typeface="Times New Roman" panose="02020603050405020304" pitchFamily="16" charset="0"/>
              </a:rPr>
              <a:t>:</a:t>
            </a:r>
            <a:endParaRPr lang="en-US" altLang="zh-CN" sz="2400" b="1" dirty="0">
              <a:solidFill>
                <a:srgbClr val="C00000"/>
              </a:solidFill>
              <a:latin typeface="楷体" panose="02010609060101010101" pitchFamily="49" charset="-122"/>
              <a:ea typeface="楷体" panose="02010609060101010101" pitchFamily="49" charset="-122"/>
              <a:cs typeface="Times New Roman" panose="02020603050405020304" pitchFamily="16" charset="0"/>
            </a:endParaRPr>
          </a:p>
          <a:p>
            <a:pPr algn="ctr">
              <a:buFont typeface="Arial" panose="020B0604020202020204" pitchFamily="34" charset="0"/>
              <a:buNone/>
              <a:defRPr/>
            </a:pPr>
            <a:r>
              <a:rPr lang="zh-CN" altLang="en-US" sz="2400" b="1" dirty="0">
                <a:solidFill>
                  <a:srgbClr val="C00000"/>
                </a:solidFill>
                <a:latin typeface="楷体" panose="02010609060101010101" pitchFamily="49" charset="-122"/>
                <a:ea typeface="楷体" panose="02010609060101010101" pitchFamily="49" charset="-122"/>
                <a:cs typeface="Times New Roman" panose="02020603050405020304" pitchFamily="16" charset="0"/>
              </a:rPr>
              <a:t>通过卷积、池化和误差反向传播等手段，进行特征学习</a:t>
            </a:r>
            <a:endParaRPr lang="zh-CN" altLang="en-US" sz="2400" b="1" dirty="0">
              <a:solidFill>
                <a:srgbClr val="C00000"/>
              </a:solidFill>
              <a:latin typeface="楷体" panose="02010609060101010101" pitchFamily="49" charset="-122"/>
              <a:ea typeface="楷体" panose="02010609060101010101" pitchFamily="49" charset="-122"/>
              <a:cs typeface="Times New Roman" panose="02020603050405020304" pitchFamily="16" charset="0"/>
            </a:endParaRPr>
          </a:p>
        </p:txBody>
      </p:sp>
      <p:sp>
        <p:nvSpPr>
          <p:cNvPr id="32" name="标题 4"/>
          <p:cNvSpPr txBox="1"/>
          <p:nvPr/>
        </p:nvSpPr>
        <p:spPr>
          <a:xfrm>
            <a:off x="394448" y="0"/>
            <a:ext cx="11797552" cy="66912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baseline="0">
                <a:solidFill>
                  <a:schemeClr val="tx1"/>
                </a:solidFill>
                <a:latin typeface="Calibri" panose="020F0502020204030204" pitchFamily="34" charset="0"/>
                <a:ea typeface="黑体" panose="02010609060101010101" pitchFamily="49" charset="-122"/>
                <a:cs typeface="+mj-cs"/>
              </a:defRPr>
            </a:lvl1pPr>
          </a:lstStyle>
          <a:p>
            <a:r>
              <a:rPr lang="zh-CN" altLang="en-US" dirty="0"/>
              <a:t>浅层学习  </a:t>
            </a:r>
            <a:r>
              <a:rPr lang="en-US" altLang="zh-CN" dirty="0"/>
              <a:t>VS  </a:t>
            </a:r>
            <a:r>
              <a:rPr lang="zh-CN" altLang="en-US" dirty="0"/>
              <a:t>深度学习：从分段学习到端到端学习</a:t>
            </a:r>
            <a:endParaRPr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172" y="705744"/>
            <a:ext cx="4855261" cy="2041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5521" y="702249"/>
            <a:ext cx="1138942" cy="19404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7934" y="730781"/>
            <a:ext cx="2543635" cy="19404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圆角矩形 25"/>
          <p:cNvSpPr/>
          <p:nvPr/>
        </p:nvSpPr>
        <p:spPr bwMode="auto">
          <a:xfrm>
            <a:off x="1004066" y="2735127"/>
            <a:ext cx="777211" cy="577784"/>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图像</a:t>
            </a:r>
            <a:endParaRPr lang="en-US" altLang="zh-CN" sz="24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27" name="圆角矩形 26"/>
          <p:cNvSpPr/>
          <p:nvPr/>
        </p:nvSpPr>
        <p:spPr bwMode="auto">
          <a:xfrm>
            <a:off x="1998477" y="2625129"/>
            <a:ext cx="1041271" cy="932309"/>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稠密</a:t>
            </a:r>
            <a:endParaRPr lang="en-US" altLang="zh-CN"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algn="ctr">
              <a:defRPr/>
            </a:pPr>
            <a:r>
              <a:rPr lang="zh-CN" altLang="en-US"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信息点</a:t>
            </a:r>
            <a:endParaRPr lang="en-US" altLang="zh-CN"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28" name="圆角矩形 27"/>
          <p:cNvSpPr/>
          <p:nvPr/>
        </p:nvSpPr>
        <p:spPr bwMode="auto">
          <a:xfrm>
            <a:off x="3241795" y="2625129"/>
            <a:ext cx="1041271" cy="93103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信息点</a:t>
            </a:r>
            <a:endParaRPr lang="en-US" altLang="zh-CN"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algn="ctr">
              <a:defRPr/>
            </a:pPr>
            <a:r>
              <a:rPr lang="zh-CN" altLang="en-US"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表达</a:t>
            </a:r>
            <a:endParaRPr lang="en-US" altLang="zh-CN"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29" name="圆角矩形 28"/>
          <p:cNvSpPr/>
          <p:nvPr/>
        </p:nvSpPr>
        <p:spPr bwMode="auto">
          <a:xfrm>
            <a:off x="4495404" y="2634505"/>
            <a:ext cx="1041271" cy="93103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视觉</a:t>
            </a:r>
            <a:endParaRPr lang="en-US" altLang="zh-CN"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algn="ctr">
              <a:defRPr/>
            </a:pPr>
            <a:r>
              <a:rPr lang="zh-CN" altLang="en-US"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词典</a:t>
            </a:r>
            <a:endParaRPr lang="en-US" altLang="zh-CN"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30" name="圆角矩形 29"/>
          <p:cNvSpPr/>
          <p:nvPr/>
        </p:nvSpPr>
        <p:spPr bwMode="auto">
          <a:xfrm>
            <a:off x="5785885" y="2634506"/>
            <a:ext cx="1041271" cy="931038"/>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视觉</a:t>
            </a:r>
            <a:endParaRPr lang="en-US" altLang="zh-CN"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algn="ctr">
              <a:defRPr/>
            </a:pPr>
            <a:r>
              <a:rPr lang="zh-CN" altLang="en-US"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单词</a:t>
            </a:r>
            <a:endParaRPr lang="en-US" altLang="zh-CN"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31" name="圆角矩形 30"/>
          <p:cNvSpPr/>
          <p:nvPr/>
        </p:nvSpPr>
        <p:spPr bwMode="auto">
          <a:xfrm>
            <a:off x="7163563" y="2632734"/>
            <a:ext cx="1041271" cy="92470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金字塔</a:t>
            </a:r>
            <a:endParaRPr lang="en-US" altLang="zh-CN"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algn="ctr">
              <a:defRPr/>
            </a:pPr>
            <a:r>
              <a:rPr lang="zh-CN" altLang="en-US"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模型</a:t>
            </a:r>
            <a:endParaRPr lang="en-US" altLang="zh-CN"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35" name="圆角矩形 34"/>
          <p:cNvSpPr/>
          <p:nvPr/>
        </p:nvSpPr>
        <p:spPr bwMode="auto">
          <a:xfrm>
            <a:off x="8379101" y="2626400"/>
            <a:ext cx="1041271" cy="949013"/>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直方图</a:t>
            </a:r>
            <a:endParaRPr lang="en-US" altLang="zh-CN"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2" name="右箭头 1"/>
          <p:cNvSpPr/>
          <p:nvPr/>
        </p:nvSpPr>
        <p:spPr>
          <a:xfrm>
            <a:off x="9678398" y="1449076"/>
            <a:ext cx="487756" cy="43746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38" name="圆角矩形 37"/>
          <p:cNvSpPr/>
          <p:nvPr/>
        </p:nvSpPr>
        <p:spPr bwMode="auto">
          <a:xfrm>
            <a:off x="10392821" y="789221"/>
            <a:ext cx="1288933" cy="1815617"/>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algn="ctr" fontAlgn="base">
              <a:lnSpc>
                <a:spcPct val="150000"/>
              </a:lnSpc>
              <a:spcBef>
                <a:spcPct val="0"/>
              </a:spcBef>
              <a:spcAft>
                <a:spcPct val="0"/>
              </a:spcAft>
              <a:buClr>
                <a:srgbClr val="FF0000"/>
              </a:buClr>
              <a:defRPr/>
            </a:pPr>
            <a:r>
              <a:rPr lang="zh-CN" altLang="en-US" sz="24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rPr>
              <a:t>识别</a:t>
            </a:r>
            <a:endParaRPr lang="en-US" altLang="zh-CN" sz="24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endParaRPr>
          </a:p>
          <a:p>
            <a:pPr marL="0" lvl="1" algn="ctr" fontAlgn="base">
              <a:lnSpc>
                <a:spcPct val="150000"/>
              </a:lnSpc>
              <a:spcBef>
                <a:spcPct val="0"/>
              </a:spcBef>
              <a:spcAft>
                <a:spcPct val="0"/>
              </a:spcAft>
              <a:buClr>
                <a:srgbClr val="FF0000"/>
              </a:buClr>
              <a:defRPr/>
            </a:pPr>
            <a:r>
              <a:rPr lang="zh-CN" altLang="en-US" sz="24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rPr>
              <a:t>分类</a:t>
            </a:r>
            <a:endParaRPr lang="en-US" altLang="zh-CN" sz="24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endParaRPr>
          </a:p>
          <a:p>
            <a:pPr marL="0" lvl="1" algn="ctr" fontAlgn="base">
              <a:lnSpc>
                <a:spcPct val="150000"/>
              </a:lnSpc>
              <a:spcBef>
                <a:spcPct val="0"/>
              </a:spcBef>
              <a:spcAft>
                <a:spcPct val="0"/>
              </a:spcAft>
              <a:buClr>
                <a:srgbClr val="FF0000"/>
              </a:buClr>
              <a:defRPr/>
            </a:pPr>
            <a:r>
              <a:rPr lang="zh-CN" altLang="en-US" sz="24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rPr>
              <a:t>聚类</a:t>
            </a:r>
            <a:endParaRPr lang="zh-CN" altLang="en-US" sz="24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endParaRPr>
          </a:p>
        </p:txBody>
      </p:sp>
      <p:sp>
        <p:nvSpPr>
          <p:cNvPr id="3" name="减号 2"/>
          <p:cNvSpPr/>
          <p:nvPr/>
        </p:nvSpPr>
        <p:spPr>
          <a:xfrm>
            <a:off x="-1326599" y="3425839"/>
            <a:ext cx="14624263" cy="582833"/>
          </a:xfrm>
          <a:prstGeom prst="mathMinus">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98619" y="760777"/>
            <a:ext cx="6200591" cy="3015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圆角矩形 95"/>
          <p:cNvSpPr/>
          <p:nvPr/>
        </p:nvSpPr>
        <p:spPr bwMode="auto">
          <a:xfrm>
            <a:off x="1337187" y="870157"/>
            <a:ext cx="1236911" cy="877262"/>
          </a:xfrm>
          <a:prstGeom prst="roundRect">
            <a:avLst>
              <a:gd name="adj" fmla="val 16667"/>
            </a:avLst>
          </a:prstGeom>
          <a:solidFill>
            <a:srgbClr val="FF0000"/>
          </a:solidFill>
          <a:ln w="9525">
            <a:solidFill>
              <a:schemeClr val="accent2"/>
            </a:solidFill>
            <a:round/>
          </a:ln>
          <a:effectLst/>
        </p:spPr>
        <p:txBody>
          <a:bodyPr wrap="none" tIns="0" bIns="0"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defRPr/>
            </a:pPr>
            <a:r>
              <a:rPr lang="zh-CN" altLang="en-US" sz="24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rPr>
              <a:t>词性</a:t>
            </a:r>
            <a:endParaRPr lang="en-US" altLang="zh-CN" sz="24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endParaRPr>
          </a:p>
          <a:p>
            <a:pPr algn="ctr">
              <a:buFont typeface="Arial" panose="020B0604020202020204" pitchFamily="34" charset="0"/>
              <a:buNone/>
              <a:defRPr/>
            </a:pPr>
            <a:r>
              <a:rPr lang="zh-CN" altLang="en-US" sz="24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rPr>
              <a:t>标注</a:t>
            </a:r>
            <a:endParaRPr lang="en-US" altLang="zh-CN" sz="24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endParaRPr>
          </a:p>
        </p:txBody>
      </p:sp>
      <p:sp>
        <p:nvSpPr>
          <p:cNvPr id="42" name="圆角矩形 95"/>
          <p:cNvSpPr/>
          <p:nvPr/>
        </p:nvSpPr>
        <p:spPr bwMode="auto">
          <a:xfrm>
            <a:off x="1342324" y="1841439"/>
            <a:ext cx="1236911" cy="877262"/>
          </a:xfrm>
          <a:prstGeom prst="roundRect">
            <a:avLst>
              <a:gd name="adj" fmla="val 16667"/>
            </a:avLst>
          </a:prstGeom>
          <a:solidFill>
            <a:srgbClr val="FF0000"/>
          </a:solidFill>
          <a:ln w="9525">
            <a:solidFill>
              <a:schemeClr val="accent2"/>
            </a:solidFill>
            <a:round/>
          </a:ln>
          <a:effectLst/>
        </p:spPr>
        <p:txBody>
          <a:bodyPr wrap="none" tIns="0" bIns="0"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defRPr/>
            </a:pPr>
            <a:r>
              <a:rPr lang="zh-CN" altLang="en-US" sz="24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rPr>
              <a:t>语法</a:t>
            </a:r>
            <a:endParaRPr lang="en-US" altLang="zh-CN" sz="24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endParaRPr>
          </a:p>
          <a:p>
            <a:pPr algn="ctr">
              <a:buFont typeface="Arial" panose="020B0604020202020204" pitchFamily="34" charset="0"/>
              <a:buNone/>
              <a:defRPr/>
            </a:pPr>
            <a:r>
              <a:rPr lang="zh-CN" altLang="en-US" sz="24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rPr>
              <a:t>解析树</a:t>
            </a:r>
            <a:endParaRPr lang="en-US" altLang="zh-CN" sz="24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endParaRPr>
          </a:p>
        </p:txBody>
      </p:sp>
      <p:sp>
        <p:nvSpPr>
          <p:cNvPr id="43" name="圆角矩形 95"/>
          <p:cNvSpPr/>
          <p:nvPr/>
        </p:nvSpPr>
        <p:spPr bwMode="auto">
          <a:xfrm>
            <a:off x="1325769" y="2815034"/>
            <a:ext cx="1236911" cy="877262"/>
          </a:xfrm>
          <a:prstGeom prst="roundRect">
            <a:avLst>
              <a:gd name="adj" fmla="val 16667"/>
            </a:avLst>
          </a:prstGeom>
          <a:solidFill>
            <a:srgbClr val="FF0000"/>
          </a:solidFill>
          <a:ln w="9525">
            <a:solidFill>
              <a:schemeClr val="accent2"/>
            </a:solidFill>
            <a:round/>
          </a:ln>
          <a:effectLst/>
        </p:spPr>
        <p:txBody>
          <a:bodyPr wrap="none" tIns="0" bIns="0"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ctr">
              <a:defRPr/>
            </a:pPr>
            <a:r>
              <a:rPr lang="zh-CN" altLang="en-US" sz="24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rPr>
              <a:t>语义</a:t>
            </a:r>
            <a:endParaRPr lang="en-US" altLang="zh-CN" sz="24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endParaRPr>
          </a:p>
          <a:p>
            <a:pPr algn="ctr">
              <a:defRPr/>
            </a:pPr>
            <a:r>
              <a:rPr lang="zh-CN" altLang="en-US" sz="24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rPr>
              <a:t>分析</a:t>
            </a:r>
            <a:endParaRPr lang="en-US" altLang="zh-CN" sz="24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endParaRPr>
          </a:p>
        </p:txBody>
      </p:sp>
      <p:pic>
        <p:nvPicPr>
          <p:cNvPr id="4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5347" y="4237253"/>
            <a:ext cx="5791308" cy="2104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 name="减号 47"/>
          <p:cNvSpPr/>
          <p:nvPr/>
        </p:nvSpPr>
        <p:spPr>
          <a:xfrm>
            <a:off x="-339212" y="3536360"/>
            <a:ext cx="11487855" cy="790223"/>
          </a:xfrm>
          <a:prstGeom prst="mathMinus">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9" name="圆角矩形 95"/>
          <p:cNvSpPr/>
          <p:nvPr/>
        </p:nvSpPr>
        <p:spPr bwMode="auto">
          <a:xfrm>
            <a:off x="1297679" y="5677656"/>
            <a:ext cx="1197007" cy="790223"/>
          </a:xfrm>
          <a:prstGeom prst="roundRect">
            <a:avLst>
              <a:gd name="adj" fmla="val 16667"/>
            </a:avLst>
          </a:prstGeom>
          <a:solidFill>
            <a:srgbClr val="FF0000"/>
          </a:solidFill>
          <a:ln w="9525">
            <a:solidFill>
              <a:schemeClr val="accent2"/>
            </a:solidFill>
            <a:round/>
          </a:ln>
          <a:effectLst/>
        </p:spPr>
        <p:txBody>
          <a:bodyPr wrap="none" tIns="0" bIns="0"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ctr">
              <a:defRPr/>
            </a:pPr>
            <a:r>
              <a:rPr lang="zh-CN" altLang="en-US" sz="24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rPr>
              <a:t>编码器</a:t>
            </a:r>
            <a:endParaRPr lang="en-US" altLang="zh-CN" sz="24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endParaRPr>
          </a:p>
        </p:txBody>
      </p:sp>
      <p:sp>
        <p:nvSpPr>
          <p:cNvPr id="50" name="圆角矩形 95"/>
          <p:cNvSpPr/>
          <p:nvPr/>
        </p:nvSpPr>
        <p:spPr bwMode="auto">
          <a:xfrm>
            <a:off x="1297679" y="4401177"/>
            <a:ext cx="1168916" cy="823890"/>
          </a:xfrm>
          <a:prstGeom prst="roundRect">
            <a:avLst>
              <a:gd name="adj" fmla="val 16667"/>
            </a:avLst>
          </a:prstGeom>
          <a:solidFill>
            <a:srgbClr val="FF0000"/>
          </a:solidFill>
          <a:ln w="9525">
            <a:solidFill>
              <a:schemeClr val="accent2"/>
            </a:solidFill>
            <a:round/>
          </a:ln>
          <a:effectLst/>
        </p:spPr>
        <p:txBody>
          <a:bodyPr wrap="none" tIns="0" bIns="0"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ctr">
              <a:defRPr/>
            </a:pPr>
            <a:r>
              <a:rPr lang="zh-CN" altLang="en-US" sz="24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rPr>
              <a:t>解码器</a:t>
            </a:r>
            <a:endParaRPr lang="en-US" altLang="zh-CN" sz="24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endParaRPr>
          </a:p>
        </p:txBody>
      </p:sp>
      <p:sp>
        <p:nvSpPr>
          <p:cNvPr id="3" name="右箭头 2"/>
          <p:cNvSpPr/>
          <p:nvPr/>
        </p:nvSpPr>
        <p:spPr>
          <a:xfrm rot="16200000">
            <a:off x="1707449" y="5357061"/>
            <a:ext cx="349197" cy="21424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4" name="标题 4"/>
          <p:cNvSpPr txBox="1">
            <a:spLocks noGrp="1"/>
          </p:cNvSpPr>
          <p:nvPr>
            <p:ph type="title"/>
          </p:nvPr>
        </p:nvSpPr>
        <p:spPr>
          <a:xfrm>
            <a:off x="393700" y="0"/>
            <a:ext cx="11798300" cy="66833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baseline="0">
                <a:solidFill>
                  <a:schemeClr val="tx1"/>
                </a:solidFill>
                <a:latin typeface="Calibri" panose="020F0502020204030204" pitchFamily="34" charset="0"/>
                <a:ea typeface="黑体" panose="02010609060101010101" pitchFamily="49" charset="-122"/>
                <a:cs typeface="+mj-cs"/>
              </a:defRPr>
            </a:lvl1pPr>
          </a:lstStyle>
          <a:p>
            <a:r>
              <a:rPr lang="zh-CN" altLang="en-US" dirty="0"/>
              <a:t>浅层学习  </a:t>
            </a:r>
            <a:r>
              <a:rPr lang="en-US" altLang="zh-CN" dirty="0"/>
              <a:t>VS  </a:t>
            </a:r>
            <a:r>
              <a:rPr lang="zh-CN" altLang="en-US" dirty="0"/>
              <a:t>深度学习：从分段学习到端到端学习</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2" descr="人脑DL.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894219"/>
            <a:ext cx="6688342" cy="4257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Figure 1: :  Schematic representation of a deep neural network, showing how more complex features are captured in deeper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7072" y="1150070"/>
            <a:ext cx="4923565" cy="373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右箭头 1"/>
          <p:cNvSpPr/>
          <p:nvPr/>
        </p:nvSpPr>
        <p:spPr>
          <a:xfrm>
            <a:off x="7429358" y="4915584"/>
            <a:ext cx="3352800" cy="24835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mc:Choice xmlns:a14="http://schemas.microsoft.com/office/drawing/2010/main" Requires="a14">
          <p:sp>
            <p:nvSpPr>
              <p:cNvPr id="4" name="矩形 3"/>
              <p:cNvSpPr/>
              <p:nvPr/>
            </p:nvSpPr>
            <p:spPr>
              <a:xfrm>
                <a:off x="2226384" y="5376754"/>
                <a:ext cx="9181844" cy="1077218"/>
              </a:xfrm>
              <a:prstGeom prst="rect">
                <a:avLst/>
              </a:prstGeom>
            </p:spPr>
            <p:txBody>
              <a:bodyPr wrap="square">
                <a:spAutoFit/>
              </a:bodyPr>
              <a:lstStyle/>
              <a:p>
                <a:pPr marL="285750" indent="-285750">
                  <a:buFont typeface="Wingdings" panose="05000000000000000000" pitchFamily="2" charset="2"/>
                  <a:buChar char="l"/>
                </a:pPr>
                <a:r>
                  <a:rPr lang="zh-CN" altLang="en-US" sz="3200" b="1" dirty="0">
                    <a:latin typeface="楷体" panose="02010609060101010101" pitchFamily="49" charset="-122"/>
                    <a:ea typeface="楷体" panose="02010609060101010101" pitchFamily="49" charset="-122"/>
                  </a:rPr>
                  <a:t>深度学习所得模型可视为一个复杂函数</a:t>
                </a:r>
                <a:endParaRPr lang="zh-CN" altLang="en-US" sz="3200" b="1"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l"/>
                </a:pPr>
                <a:r>
                  <a:rPr lang="zh-CN" altLang="en-US" sz="3200" b="1" dirty="0">
                    <a:latin typeface="楷体" panose="02010609060101010101" pitchFamily="49" charset="-122"/>
                    <a:ea typeface="楷体" panose="02010609060101010101" pitchFamily="49" charset="-122"/>
                  </a:rPr>
                  <a:t>非线性变换与映射的过程：像素点</a:t>
                </a:r>
                <a14:m>
                  <m:oMath xmlns:m="http://schemas.openxmlformats.org/officeDocument/2006/math">
                    <m:r>
                      <a:rPr lang="en-US" altLang="zh-CN" sz="3200" b="1" i="1">
                        <a:latin typeface="Cambria Math" panose="02040503050406030204"/>
                        <a:ea typeface="Cambria Math" panose="02040503050406030204"/>
                      </a:rPr>
                      <m:t>→</m:t>
                    </m:r>
                  </m:oMath>
                </a14:m>
                <a:r>
                  <a:rPr lang="zh-CN" altLang="en-US" sz="3200" b="1" dirty="0">
                    <a:latin typeface="楷体" panose="02010609060101010101" pitchFamily="49" charset="-122"/>
                    <a:ea typeface="楷体" panose="02010609060101010101" pitchFamily="49" charset="-122"/>
                  </a:rPr>
                  <a:t>语义</a:t>
                </a:r>
                <a:endParaRPr lang="en-US" altLang="zh-CN" sz="3200" b="1" dirty="0">
                  <a:latin typeface="楷体" panose="02010609060101010101" pitchFamily="49" charset="-122"/>
                  <a:ea typeface="楷体" panose="02010609060101010101" pitchFamily="49" charset="-122"/>
                </a:endParaRPr>
              </a:p>
            </p:txBody>
          </p:sp>
        </mc:Choice>
        <mc:Fallback>
          <p:sp>
            <p:nvSpPr>
              <p:cNvPr id="4" name="矩形 3"/>
              <p:cNvSpPr>
                <a:spLocks noRot="1" noChangeAspect="1" noMove="1" noResize="1" noEditPoints="1" noAdjustHandles="1" noChangeArrowheads="1" noChangeShapeType="1" noTextEdit="1"/>
              </p:cNvSpPr>
              <p:nvPr/>
            </p:nvSpPr>
            <p:spPr>
              <a:xfrm>
                <a:off x="2226384" y="5376754"/>
                <a:ext cx="9181844" cy="1077218"/>
              </a:xfrm>
              <a:prstGeom prst="rect">
                <a:avLst/>
              </a:prstGeom>
              <a:blipFill rotWithShape="1">
                <a:blip r:embed="rId3"/>
                <a:stretch>
                  <a:fillRect l="-1" t="-19" r="5" b="43"/>
                </a:stretch>
              </a:blipFill>
            </p:spPr>
            <p:txBody>
              <a:bodyPr/>
              <a:lstStyle/>
              <a:p>
                <a:r>
                  <a:rPr lang="zh-CN" altLang="en-US">
                    <a:noFill/>
                  </a:rPr>
                  <a:t> </a:t>
                </a:r>
              </a:p>
            </p:txBody>
          </p:sp>
        </mc:Fallback>
      </mc:AlternateContent>
      <p:sp>
        <p:nvSpPr>
          <p:cNvPr id="9" name="标题 1"/>
          <p:cNvSpPr txBox="1"/>
          <p:nvPr/>
        </p:nvSpPr>
        <p:spPr>
          <a:xfrm>
            <a:off x="394447" y="1"/>
            <a:ext cx="11797552" cy="66912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baseline="0">
                <a:solidFill>
                  <a:schemeClr val="tx1"/>
                </a:solidFill>
                <a:latin typeface="Calibri" panose="020F0502020204030204" pitchFamily="34" charset="0"/>
                <a:ea typeface="黑体" panose="02010609060101010101" pitchFamily="49" charset="-122"/>
                <a:cs typeface="+mj-cs"/>
              </a:defRPr>
            </a:lvl1pPr>
          </a:lstStyle>
          <a:p>
            <a:r>
              <a:rPr lang="zh-CN" altLang="en-US" dirty="0"/>
              <a:t>深度学习：以端到端的方式逐层抽象、逐层学习</a:t>
            </a:r>
            <a:endParaRPr lang="zh-CN" altLang="en-US" dirty="0">
              <a:latin typeface="黑体" panose="02010609060101010101" pitchFamily="49" charset="-122"/>
              <a:cs typeface="Times New Roman" panose="02020603050405020304" pitchFamily="16"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生物学中的神经元</a:t>
            </a:r>
            <a:endParaRPr lang="zh-CN" altLang="en-US" dirty="0"/>
          </a:p>
        </p:txBody>
      </p:sp>
      <p:sp>
        <p:nvSpPr>
          <p:cNvPr id="3" name="内容占位符 2"/>
          <p:cNvSpPr>
            <a:spLocks noGrp="1"/>
          </p:cNvSpPr>
          <p:nvPr>
            <p:ph idx="1"/>
          </p:nvPr>
        </p:nvSpPr>
        <p:spPr>
          <a:xfrm>
            <a:off x="394448" y="789709"/>
            <a:ext cx="4181435" cy="5957319"/>
          </a:xfrm>
        </p:spPr>
        <p:txBody>
          <a:bodyPr>
            <a:normAutofit/>
          </a:bodyPr>
          <a:lstStyle/>
          <a:p>
            <a:r>
              <a:rPr lang="zh-CN" altLang="en-US" dirty="0"/>
              <a:t>神经元细胞有兴奋与抑制两种状态。多数神经元默认处于抑制状态，一旦某个神经元受到刺激并且电位超过一定的阈值后，这个神经元就被激活，处于兴奋状态，并向其他神经元传递信息。</a:t>
            </a:r>
            <a:endParaRPr lang="zh-CN" altLang="en-US" dirty="0"/>
          </a:p>
        </p:txBody>
      </p:sp>
      <p:pic>
        <p:nvPicPr>
          <p:cNvPr id="1026" name="Picture 2" descr="https://pic1.zhimg.com/50/v2-e8c91ba30d50b0c5f616f888b764fe47_hd.webp?source=1940ef5c"/>
          <p:cNvPicPr>
            <a:picLocks noChangeAspect="1" noChangeArrowheads="1" noCrop="1"/>
          </p:cNvPicPr>
          <p:nvPr/>
        </p:nvPicPr>
        <p:blipFill>
          <a:blip r:embed="rId1"/>
          <a:srcRect/>
          <a:stretch>
            <a:fillRect/>
          </a:stretch>
        </p:blipFill>
        <p:spPr bwMode="auto">
          <a:xfrm>
            <a:off x="4575883" y="879999"/>
            <a:ext cx="7616116" cy="54836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sym typeface="Times New Roman" panose="02020603050405020304" pitchFamily="16" charset="0"/>
              </a:rPr>
              <a:t>神经元</a:t>
            </a:r>
            <a:endParaRPr lang="zh-CN" altLang="en-US" dirty="0"/>
          </a:p>
        </p:txBody>
      </p:sp>
      <p:sp>
        <p:nvSpPr>
          <p:cNvPr id="3" name="内容占位符 2"/>
          <p:cNvSpPr>
            <a:spLocks noGrp="1"/>
          </p:cNvSpPr>
          <p:nvPr>
            <p:ph idx="1"/>
          </p:nvPr>
        </p:nvSpPr>
        <p:spPr/>
        <p:txBody>
          <a:bodyPr/>
          <a:lstStyle/>
          <a:p>
            <a:r>
              <a:rPr lang="zh-CN" altLang="en-US" dirty="0"/>
              <a:t>基于神经元细胞的结构特性与传递信息方式，神经科学家</a:t>
            </a:r>
            <a:r>
              <a:rPr lang="en-US" altLang="zh-CN" dirty="0"/>
              <a:t>Warren McCulloch</a:t>
            </a:r>
            <a:r>
              <a:rPr lang="zh-CN" altLang="en-US" dirty="0"/>
              <a:t>和逻辑学家</a:t>
            </a:r>
            <a:r>
              <a:rPr lang="en-US" altLang="zh-CN" dirty="0"/>
              <a:t>Walter Pitts</a:t>
            </a:r>
            <a:r>
              <a:rPr lang="zh-CN" altLang="en-US" dirty="0"/>
              <a:t>合作提出了“</a:t>
            </a:r>
            <a:r>
              <a:rPr lang="en-US" altLang="zh-CN" dirty="0"/>
              <a:t>McCulloch–Pitts (MCP) neuron”</a:t>
            </a:r>
            <a:r>
              <a:rPr lang="zh-CN" altLang="en-US" dirty="0"/>
              <a:t>模型</a:t>
            </a:r>
            <a:r>
              <a:rPr lang="en-US" altLang="zh-CN" dirty="0"/>
              <a:t>[McCulloch 1943]</a:t>
            </a:r>
            <a:r>
              <a:rPr lang="zh-CN" altLang="en-US" dirty="0"/>
              <a:t>。在人工神经网络中，</a:t>
            </a:r>
            <a:r>
              <a:rPr lang="en-US" altLang="zh-CN" dirty="0"/>
              <a:t>MCP</a:t>
            </a:r>
            <a:r>
              <a:rPr lang="zh-CN" altLang="en-US" dirty="0"/>
              <a:t>模型成为人工神经网络中的最基本结构。</a:t>
            </a:r>
            <a:endParaRPr lang="zh-CN" altLang="en-US" dirty="0"/>
          </a:p>
        </p:txBody>
      </p:sp>
      <p:grpSp>
        <p:nvGrpSpPr>
          <p:cNvPr id="6" name="组合 5"/>
          <p:cNvGrpSpPr/>
          <p:nvPr/>
        </p:nvGrpSpPr>
        <p:grpSpPr>
          <a:xfrm>
            <a:off x="2872076" y="3272031"/>
            <a:ext cx="6186008" cy="3207454"/>
            <a:chOff x="2872076" y="3272031"/>
            <a:chExt cx="6186008" cy="3207454"/>
          </a:xfrm>
        </p:grpSpPr>
        <p:pic>
          <p:nvPicPr>
            <p:cNvPr id="4" name="图片 3"/>
            <p:cNvPicPr/>
            <p:nvPr/>
          </p:nvPicPr>
          <p:blipFill>
            <a:blip r:embed="rId1"/>
            <a:stretch>
              <a:fillRect/>
            </a:stretch>
          </p:blipFill>
          <p:spPr>
            <a:xfrm>
              <a:off x="2872076" y="3272031"/>
              <a:ext cx="6186008" cy="3134905"/>
            </a:xfrm>
            <a:prstGeom prst="rect">
              <a:avLst/>
            </a:prstGeom>
          </p:spPr>
        </p:pic>
        <p:sp>
          <p:nvSpPr>
            <p:cNvPr id="5" name="矩形 4"/>
            <p:cNvSpPr/>
            <p:nvPr/>
          </p:nvSpPr>
          <p:spPr>
            <a:xfrm>
              <a:off x="4212812" y="5805967"/>
              <a:ext cx="3468037" cy="673518"/>
            </a:xfrm>
            <a:prstGeom prst="rect">
              <a:avLst/>
            </a:prstGeom>
          </p:spPr>
          <p:txBody>
            <a:bodyPr wrap="square">
              <a:spAutoFit/>
            </a:bodyPr>
            <a:lstStyle/>
            <a:p>
              <a:pPr algn="ctr">
                <a:lnSpc>
                  <a:spcPct val="150000"/>
                </a:lnSpc>
                <a:spcAft>
                  <a:spcPts val="600"/>
                </a:spcAft>
              </a:pPr>
              <a:r>
                <a:rPr lang="en-US" altLang="zh-CN" sz="2800" b="1" kern="100"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MCP</a:t>
              </a:r>
              <a:r>
                <a:rPr lang="zh-CN" altLang="zh-CN" sz="2800" b="1" kern="100"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模型结构</a:t>
              </a:r>
              <a:endParaRPr lang="zh-CN" altLang="zh-CN" sz="2000" kern="100" dirty="0">
                <a:solidFill>
                  <a:srgbClr val="C00000"/>
                </a:solidFill>
                <a:latin typeface="等线" panose="02010600030101010101" pitchFamily="2" charset="-122"/>
                <a:ea typeface="等线" panose="02010600030101010101" pitchFamily="2" charset="-122"/>
                <a:cs typeface="Times New Roman" panose="02020603050405020304" pitchFamily="16" charset="0"/>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神经元</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448" y="789710"/>
                <a:ext cx="5615736" cy="5815276"/>
              </a:xfrm>
            </p:spPr>
            <p:txBody>
              <a:bodyPr/>
              <a:lstStyle/>
              <a:p>
                <a:pPr>
                  <a:spcAft>
                    <a:spcPts val="600"/>
                  </a:spcAft>
                </a:pPr>
                <a:r>
                  <a:rPr lang="zh-CN" altLang="zh-CN" dirty="0"/>
                  <a:t>给定</a:t>
                </a:r>
                <a14:m>
                  <m:oMath xmlns:m="http://schemas.openxmlformats.org/officeDocument/2006/math">
                    <m:r>
                      <a:rPr lang="en-US" altLang="zh-CN">
                        <a:latin typeface="Cambria Math" panose="02040503050406030204" pitchFamily="18" charset="0"/>
                      </a:rPr>
                      <m:t>𝑛</m:t>
                    </m:r>
                  </m:oMath>
                </a14:m>
                <a:r>
                  <a:rPr lang="zh-CN" altLang="zh-CN" dirty="0"/>
                  <a:t>个二值化（</a:t>
                </a:r>
                <a:r>
                  <a:rPr lang="en-US" altLang="zh-CN" dirty="0"/>
                  <a:t>0</a:t>
                </a:r>
                <a:r>
                  <a:rPr lang="zh-CN" altLang="zh-CN" dirty="0"/>
                  <a:t>或</a:t>
                </a:r>
                <a:r>
                  <a:rPr lang="en-US" altLang="zh-CN" dirty="0"/>
                  <a:t>1</a:t>
                </a:r>
                <a:r>
                  <a:rPr lang="zh-CN" altLang="zh-CN" dirty="0"/>
                  <a:t>）的输入数据</a:t>
                </a:r>
                <a14:m>
                  <m:oMath xmlns:m="http://schemas.openxmlformats.org/officeDocument/2006/math">
                    <m:r>
                      <a:rPr lang="zh-CN" altLang="zh-CN">
                        <a:latin typeface="Cambria Math" panose="02040503050406030204" pitchFamily="18" charset="0"/>
                      </a:rPr>
                      <m:t> </m:t>
                    </m:r>
                    <m:sSub>
                      <m:sSubPr>
                        <m:ctrlPr>
                          <a:rPr lang="zh-CN"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d>
                      <m:dPr>
                        <m:ctrlPr>
                          <a:rPr lang="zh-CN" altLang="zh-CN" i="1">
                            <a:latin typeface="Cambria Math" panose="02040503050406030204" pitchFamily="18" charset="0"/>
                          </a:rPr>
                        </m:ctrlPr>
                      </m:dPr>
                      <m:e>
                        <m:r>
                          <a:rPr lang="en-US" altLang="zh-CN">
                            <a:latin typeface="Cambria Math" panose="02040503050406030204" pitchFamily="18" charset="0"/>
                          </a:rPr>
                          <m:t>1</m:t>
                        </m:r>
                        <m:r>
                          <a:rPr lang="en-US" altLang="zh-CN">
                            <a:latin typeface="Cambria Math" panose="02040503050406030204" pitchFamily="18" charset="0"/>
                          </a:rPr>
                          <m:t>≤</m:t>
                        </m:r>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𝑛</m:t>
                        </m:r>
                      </m:e>
                    </m:d>
                  </m:oMath>
                </a14:m>
                <a:r>
                  <a:rPr lang="zh-CN" altLang="zh-CN" dirty="0"/>
                  <a:t>与连接参数</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𝑤</m:t>
                        </m:r>
                      </m:e>
                      <m:sub>
                        <m:r>
                          <a:rPr lang="en-US" altLang="zh-CN">
                            <a:latin typeface="Cambria Math" panose="02040503050406030204" pitchFamily="18" charset="0"/>
                          </a:rPr>
                          <m:t>𝑖</m:t>
                        </m:r>
                      </m:sub>
                    </m:sSub>
                    <m:d>
                      <m:dPr>
                        <m:ctrlPr>
                          <a:rPr lang="zh-CN" altLang="zh-CN" i="1">
                            <a:latin typeface="Cambria Math" panose="02040503050406030204" pitchFamily="18" charset="0"/>
                          </a:rPr>
                        </m:ctrlPr>
                      </m:dPr>
                      <m:e>
                        <m:r>
                          <a:rPr lang="en-US" altLang="zh-CN">
                            <a:latin typeface="Cambria Math" panose="02040503050406030204" pitchFamily="18" charset="0"/>
                          </a:rPr>
                          <m:t>1</m:t>
                        </m:r>
                        <m:r>
                          <a:rPr lang="en-US" altLang="zh-CN">
                            <a:latin typeface="Cambria Math" panose="02040503050406030204" pitchFamily="18" charset="0"/>
                          </a:rPr>
                          <m:t>≤</m:t>
                        </m:r>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𝑛</m:t>
                        </m:r>
                      </m:e>
                    </m:d>
                  </m:oMath>
                </a14:m>
                <a:r>
                  <a:rPr lang="zh-CN" altLang="zh-CN" dirty="0"/>
                  <a:t>，</a:t>
                </a:r>
                <a:r>
                  <a:rPr lang="en-US" altLang="zh-CN" dirty="0"/>
                  <a:t>MCP</a:t>
                </a:r>
                <a:r>
                  <a:rPr lang="zh-CN" altLang="zh-CN" dirty="0"/>
                  <a:t>神经元模型对输入数据线性加权求和，然后使用函数</a:t>
                </a:r>
                <a14:m>
                  <m:oMath xmlns:m="http://schemas.openxmlformats.org/officeDocument/2006/math">
                    <m:r>
                      <a:rPr lang="en-US" altLang="zh-CN">
                        <a:latin typeface="Cambria Math" panose="02040503050406030204" pitchFamily="18" charset="0"/>
                      </a:rPr>
                      <m:t>𝛟</m:t>
                    </m:r>
                    <m:r>
                      <a:rPr lang="en-US" altLang="zh-CN">
                        <a:latin typeface="Cambria Math" panose="02040503050406030204" pitchFamily="18" charset="0"/>
                      </a:rPr>
                      <m:t>(⋅)</m:t>
                    </m:r>
                  </m:oMath>
                </a14:m>
                <a:r>
                  <a:rPr lang="zh-CN" altLang="zh-CN" dirty="0"/>
                  <a:t>将加权累加结果映射为</a:t>
                </a:r>
                <a:r>
                  <a:rPr lang="en-US" altLang="zh-CN" dirty="0"/>
                  <a:t>0</a:t>
                </a:r>
                <a:r>
                  <a:rPr lang="zh-CN" altLang="zh-CN" dirty="0"/>
                  <a:t>或</a:t>
                </a:r>
                <a:r>
                  <a:rPr lang="en-US" altLang="zh-CN" dirty="0"/>
                  <a:t>1</a:t>
                </a:r>
                <a:r>
                  <a:rPr lang="zh-CN" altLang="zh-CN" dirty="0"/>
                  <a:t>，以完成两类分类的任务：</a:t>
                </a:r>
                <a:endParaRPr lang="zh-CN" altLang="zh-CN" dirty="0"/>
              </a:p>
              <a:p>
                <a:pPr marL="0" indent="0">
                  <a:spcAft>
                    <a:spcPts val="600"/>
                  </a:spcAft>
                  <a:buNone/>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y</m:t>
                      </m:r>
                      <m:r>
                        <a:rPr lang="en-US" altLang="zh-CN">
                          <a:latin typeface="Cambria Math" panose="02040503050406030204" pitchFamily="18" charset="0"/>
                        </a:rPr>
                        <m:t>=</m:t>
                      </m:r>
                      <m:r>
                        <a:rPr lang="en-US" altLang="zh-CN">
                          <a:latin typeface="Cambria Math" panose="02040503050406030204" pitchFamily="18" charset="0"/>
                        </a:rPr>
                        <m:t>𝚽</m:t>
                      </m:r>
                      <m:r>
                        <a:rPr lang="en-US" altLang="zh-CN">
                          <a:latin typeface="Cambria Math" panose="02040503050406030204" pitchFamily="18" charset="0"/>
                        </a:rPr>
                        <m:t>(</m:t>
                      </m:r>
                      <m:nary>
                        <m:naryPr>
                          <m:chr m:val="∑"/>
                          <m:limLoc m:val="subSup"/>
                          <m:ctrlPr>
                            <a:rPr lang="zh-CN" altLang="zh-CN" i="1">
                              <a:latin typeface="Cambria Math" panose="02040503050406030204" pitchFamily="18" charset="0"/>
                            </a:rPr>
                          </m:ctrlPr>
                        </m:naryPr>
                        <m:sub>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1</m:t>
                          </m:r>
                        </m:sub>
                        <m:sup>
                          <m:r>
                            <a:rPr lang="en-US" altLang="zh-CN">
                              <a:latin typeface="Cambria Math" panose="02040503050406030204" pitchFamily="18" charset="0"/>
                            </a:rPr>
                            <m:t>𝑛</m:t>
                          </m:r>
                        </m:sup>
                        <m:e>
                          <m:sSub>
                            <m:sSubPr>
                              <m:ctrlPr>
                                <a:rPr lang="zh-CN" altLang="zh-CN" i="1">
                                  <a:latin typeface="Cambria Math" panose="02040503050406030204" pitchFamily="18" charset="0"/>
                                </a:rPr>
                              </m:ctrlPr>
                            </m:sSubPr>
                            <m:e>
                              <m:r>
                                <a:rPr lang="en-US" altLang="zh-CN">
                                  <a:latin typeface="Cambria Math" panose="02040503050406030204" pitchFamily="18" charset="0"/>
                                </a:rPr>
                                <m:t>𝑤</m:t>
                              </m:r>
                            </m:e>
                            <m:sub>
                              <m:r>
                                <a:rPr lang="en-US" altLang="zh-CN">
                                  <a:latin typeface="Cambria Math" panose="02040503050406030204" pitchFamily="18" charset="0"/>
                                </a:rPr>
                                <m:t>𝑖</m:t>
                              </m:r>
                            </m:sub>
                          </m:sSub>
                          <m:sSub>
                            <m:sSubPr>
                              <m:ctrlPr>
                                <a:rPr lang="zh-CN"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e>
                      </m:nary>
                      <m:r>
                        <a:rPr lang="en-US" altLang="zh-CN">
                          <a:latin typeface="Cambria Math" panose="02040503050406030204" pitchFamily="18" charset="0"/>
                        </a:rPr>
                        <m:t>)</m:t>
                      </m:r>
                    </m:oMath>
                  </m:oMathPara>
                </a14:m>
                <a:endParaRPr lang="zh-CN" altLang="zh-CN" dirty="0"/>
              </a:p>
              <a:p>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448" y="789710"/>
                <a:ext cx="5615736" cy="5815276"/>
              </a:xfrm>
              <a:blipFill rotWithShape="1">
                <a:blip r:embed="rId1"/>
                <a:stretch>
                  <a:fillRect l="-2" t="-7" r="-273" b="-17727"/>
                </a:stretch>
              </a:blipFill>
            </p:spPr>
            <p:txBody>
              <a:bodyPr/>
              <a:lstStyle/>
              <a:p>
                <a:r>
                  <a:rPr lang="zh-CN" altLang="en-US">
                    <a:noFill/>
                  </a:rPr>
                  <a:t> </a:t>
                </a:r>
              </a:p>
            </p:txBody>
          </p:sp>
        </mc:Fallback>
      </mc:AlternateContent>
      <p:grpSp>
        <p:nvGrpSpPr>
          <p:cNvPr id="4" name="组合 3"/>
          <p:cNvGrpSpPr/>
          <p:nvPr/>
        </p:nvGrpSpPr>
        <p:grpSpPr>
          <a:xfrm>
            <a:off x="5926093" y="1861547"/>
            <a:ext cx="6186008" cy="3134905"/>
            <a:chOff x="2872076" y="3272031"/>
            <a:chExt cx="6186008" cy="3134905"/>
          </a:xfrm>
        </p:grpSpPr>
        <p:pic>
          <p:nvPicPr>
            <p:cNvPr id="5" name="图片 4"/>
            <p:cNvPicPr/>
            <p:nvPr/>
          </p:nvPicPr>
          <p:blipFill>
            <a:blip r:embed="rId2"/>
            <a:stretch>
              <a:fillRect/>
            </a:stretch>
          </p:blipFill>
          <p:spPr>
            <a:xfrm>
              <a:off x="2872076" y="3272031"/>
              <a:ext cx="6186008" cy="3134905"/>
            </a:xfrm>
            <a:prstGeom prst="rect">
              <a:avLst/>
            </a:prstGeom>
          </p:spPr>
        </p:pic>
        <p:sp>
          <p:nvSpPr>
            <p:cNvPr id="6" name="矩形 5"/>
            <p:cNvSpPr/>
            <p:nvPr/>
          </p:nvSpPr>
          <p:spPr>
            <a:xfrm>
              <a:off x="4212812" y="5805967"/>
              <a:ext cx="3468037" cy="590546"/>
            </a:xfrm>
            <a:prstGeom prst="rect">
              <a:avLst/>
            </a:prstGeom>
          </p:spPr>
          <p:txBody>
            <a:bodyPr wrap="square">
              <a:spAutoFit/>
            </a:bodyPr>
            <a:lstStyle/>
            <a:p>
              <a:pPr algn="ctr">
                <a:lnSpc>
                  <a:spcPct val="150000"/>
                </a:lnSpc>
                <a:spcAft>
                  <a:spcPts val="600"/>
                </a:spcAft>
              </a:pPr>
              <a:r>
                <a:rPr lang="en-US" altLang="zh-CN" sz="2400" b="1" kern="100" dirty="0">
                  <a:latin typeface="Times New Roman" panose="02020603050405020304" pitchFamily="16" charset="0"/>
                  <a:ea typeface="华文楷体" panose="02010600040101010101" pitchFamily="2" charset="-122"/>
                  <a:cs typeface="Times New Roman" panose="02020603050405020304" pitchFamily="16" charset="0"/>
                </a:rPr>
                <a:t>MCP</a:t>
              </a:r>
              <a:r>
                <a:rPr lang="zh-CN" altLang="zh-CN" sz="2400" b="1" kern="100" dirty="0">
                  <a:latin typeface="Times New Roman" panose="02020603050405020304" pitchFamily="16" charset="0"/>
                  <a:ea typeface="华文楷体" panose="02010600040101010101" pitchFamily="2" charset="-122"/>
                  <a:cs typeface="Times New Roman" panose="02020603050405020304" pitchFamily="16" charset="0"/>
                </a:rPr>
                <a:t>模型结构</a:t>
              </a:r>
              <a:endParaRPr lang="zh-CN" altLang="zh-CN" kern="100" dirty="0">
                <a:latin typeface="等线" panose="02010600030101010101" pitchFamily="2" charset="-122"/>
                <a:ea typeface="等线" panose="02010600030101010101" pitchFamily="2" charset="-122"/>
                <a:cs typeface="Times New Roman" panose="02020603050405020304" pitchFamily="16" charset="0"/>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神经元</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448" y="789710"/>
                <a:ext cx="5615736" cy="5815276"/>
              </a:xfrm>
            </p:spPr>
            <p:txBody>
              <a:bodyPr>
                <a:normAutofit/>
              </a:bodyPr>
              <a:lstStyle/>
              <a:p>
                <a:pPr marL="0" indent="0">
                  <a:spcAft>
                    <a:spcPts val="600"/>
                  </a:spcAft>
                  <a:buNone/>
                </a:pPr>
                <a14:m>
                  <m:oMathPara xmlns:m="http://schemas.openxmlformats.org/officeDocument/2006/math">
                    <m:oMathParaPr>
                      <m:jc m:val="centerGroup"/>
                    </m:oMathParaPr>
                    <m:oMath xmlns:m="http://schemas.openxmlformats.org/officeDocument/2006/math">
                      <m:r>
                        <m:rPr>
                          <m:sty m:val="p"/>
                        </m:rPr>
                        <a:rPr lang="en-US" altLang="zh-CN" smtClean="0">
                          <a:latin typeface="Cambria Math" panose="02040503050406030204" pitchFamily="18" charset="0"/>
                        </a:rPr>
                        <m:t>y</m:t>
                      </m:r>
                      <m:r>
                        <a:rPr lang="en-US" altLang="zh-CN" smtClean="0">
                          <a:latin typeface="Cambria Math" panose="02040503050406030204" pitchFamily="18" charset="0"/>
                        </a:rPr>
                        <m:t>=</m:t>
                      </m:r>
                      <m:r>
                        <a:rPr lang="en-US" altLang="zh-CN" smtClean="0">
                          <a:latin typeface="Cambria Math" panose="02040503050406030204" pitchFamily="18" charset="0"/>
                        </a:rPr>
                        <m:t>𝚽</m:t>
                      </m:r>
                      <m:r>
                        <a:rPr lang="en-US" altLang="zh-CN" smtClean="0">
                          <a:latin typeface="Cambria Math" panose="02040503050406030204" pitchFamily="18" charset="0"/>
                        </a:rPr>
                        <m:t>(</m:t>
                      </m:r>
                      <m:nary>
                        <m:naryPr>
                          <m:chr m:val="∑"/>
                          <m:limLoc m:val="subSup"/>
                          <m:ctrlPr>
                            <a:rPr lang="zh-CN" altLang="zh-CN" i="1">
                              <a:latin typeface="Cambria Math" panose="02040503050406030204" pitchFamily="18" charset="0"/>
                            </a:rPr>
                          </m:ctrlPr>
                        </m:naryPr>
                        <m:sub>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1</m:t>
                          </m:r>
                        </m:sub>
                        <m:sup>
                          <m:r>
                            <a:rPr lang="en-US" altLang="zh-CN">
                              <a:latin typeface="Cambria Math" panose="02040503050406030204" pitchFamily="18" charset="0"/>
                            </a:rPr>
                            <m:t>𝑛</m:t>
                          </m:r>
                        </m:sup>
                        <m:e>
                          <m:sSub>
                            <m:sSubPr>
                              <m:ctrlPr>
                                <a:rPr lang="zh-CN" altLang="zh-CN" i="1">
                                  <a:latin typeface="Cambria Math" panose="02040503050406030204" pitchFamily="18" charset="0"/>
                                </a:rPr>
                              </m:ctrlPr>
                            </m:sSubPr>
                            <m:e>
                              <m:r>
                                <a:rPr lang="en-US" altLang="zh-CN">
                                  <a:latin typeface="Cambria Math" panose="02040503050406030204" pitchFamily="18" charset="0"/>
                                </a:rPr>
                                <m:t>𝑤</m:t>
                              </m:r>
                            </m:e>
                            <m:sub>
                              <m:r>
                                <a:rPr lang="en-US" altLang="zh-CN">
                                  <a:latin typeface="Cambria Math" panose="02040503050406030204" pitchFamily="18" charset="0"/>
                                </a:rPr>
                                <m:t>𝑖</m:t>
                              </m:r>
                            </m:sub>
                          </m:sSub>
                          <m:sSub>
                            <m:sSubPr>
                              <m:ctrlPr>
                                <a:rPr lang="zh-CN"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e>
                      </m:nary>
                      <m:r>
                        <a:rPr lang="en-US" altLang="zh-CN">
                          <a:latin typeface="Cambria Math" panose="02040503050406030204" pitchFamily="18" charset="0"/>
                        </a:rPr>
                        <m:t>)</m:t>
                      </m:r>
                    </m:oMath>
                  </m:oMathPara>
                </a14:m>
                <a:endParaRPr lang="en-US" altLang="zh-CN" dirty="0"/>
              </a:p>
              <a:p>
                <a:pPr>
                  <a:spcAft>
                    <a:spcPts val="600"/>
                  </a:spcAft>
                </a:pPr>
                <a:r>
                  <a:rPr lang="zh-CN" altLang="zh-CN" dirty="0"/>
                  <a:t>其中</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𝑤</m:t>
                        </m:r>
                      </m:e>
                      <m:sub>
                        <m:r>
                          <a:rPr lang="en-US" altLang="zh-CN">
                            <a:latin typeface="Cambria Math" panose="02040503050406030204" pitchFamily="18" charset="0"/>
                          </a:rPr>
                          <m:t>𝑖</m:t>
                        </m:r>
                      </m:sub>
                    </m:sSub>
                  </m:oMath>
                </a14:m>
                <a:r>
                  <a:rPr lang="zh-CN" altLang="zh-CN" dirty="0"/>
                  <a:t>为预先设定的连接权重值</a:t>
                </a:r>
                <a:r>
                  <a:rPr lang="en-US" altLang="zh-CN" dirty="0"/>
                  <a:t>(</a:t>
                </a:r>
                <a:r>
                  <a:rPr lang="zh-CN" altLang="en-US" dirty="0"/>
                  <a:t>取值范围</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𝟎</m:t>
                    </m:r>
                    <m:r>
                      <a:rPr lang="en-US" altLang="zh-CN" i="1">
                        <a:latin typeface="Cambria Math" panose="02040503050406030204" pitchFamily="18" charset="0"/>
                      </a:rPr>
                      <m:t>,</m:t>
                    </m:r>
                    <m:r>
                      <a:rPr lang="en-US" altLang="zh-CN" i="1">
                        <a:latin typeface="Cambria Math" panose="02040503050406030204" pitchFamily="18" charset="0"/>
                      </a:rPr>
                      <m:t>𝟏</m:t>
                    </m:r>
                    <m:r>
                      <a:rPr lang="en-US" altLang="zh-CN" i="1">
                        <a:latin typeface="Cambria Math" panose="02040503050406030204" pitchFamily="18" charset="0"/>
                      </a:rPr>
                      <m:t>]</m:t>
                    </m:r>
                  </m:oMath>
                </a14:m>
                <a:r>
                  <a:rPr lang="zh-CN" altLang="en-US" dirty="0"/>
                  <a:t>或</a:t>
                </a:r>
                <a14:m>
                  <m:oMath xmlns:m="http://schemas.openxmlformats.org/officeDocument/2006/math">
                    <m:r>
                      <a:rPr lang="en-US" altLang="zh-CN" dirty="0">
                        <a:latin typeface="Cambria Math" panose="02040503050406030204" pitchFamily="18" charset="0"/>
                      </a:rPr>
                      <m:t>[−</m:t>
                    </m:r>
                    <m:r>
                      <a:rPr lang="en-US" altLang="zh-CN" dirty="0">
                        <a:latin typeface="Cambria Math" panose="02040503050406030204" pitchFamily="18" charset="0"/>
                      </a:rPr>
                      <m:t>𝟏</m:t>
                    </m:r>
                    <m:r>
                      <a:rPr lang="en-US" altLang="zh-CN" dirty="0">
                        <a:latin typeface="Cambria Math" panose="02040503050406030204" pitchFamily="18" charset="0"/>
                      </a:rPr>
                      <m:t>,</m:t>
                    </m:r>
                    <m:r>
                      <a:rPr lang="en-US" altLang="zh-CN" dirty="0">
                        <a:latin typeface="Cambria Math" panose="02040503050406030204" pitchFamily="18" charset="0"/>
                      </a:rPr>
                      <m:t>𝟏</m:t>
                    </m:r>
                    <m:r>
                      <a:rPr lang="en-US" altLang="zh-CN" dirty="0">
                        <a:latin typeface="Cambria Math" panose="02040503050406030204" pitchFamily="18" charset="0"/>
                      </a:rPr>
                      <m:t>]</m:t>
                    </m:r>
                  </m:oMath>
                </a14:m>
                <a:r>
                  <a:rPr lang="en-US" altLang="zh-CN" dirty="0"/>
                  <a:t>)</a:t>
                </a:r>
                <a:r>
                  <a:rPr lang="zh-CN" altLang="zh-CN" dirty="0"/>
                  <a:t>，表示对应输入数据对输出结果的影响</a:t>
                </a:r>
                <a:r>
                  <a:rPr lang="en-US" altLang="zh-CN" dirty="0"/>
                  <a:t>(</a:t>
                </a:r>
                <a:r>
                  <a:rPr lang="zh-CN" altLang="zh-CN" dirty="0"/>
                  <a:t>即权重</a:t>
                </a:r>
                <a:r>
                  <a:rPr lang="en-US" altLang="zh-CN" dirty="0"/>
                  <a:t>)</a:t>
                </a:r>
                <a:r>
                  <a:rPr lang="zh-CN" altLang="zh-CN" dirty="0"/>
                  <a:t>。</a:t>
                </a:r>
                <a14:m>
                  <m:oMath xmlns:m="http://schemas.openxmlformats.org/officeDocument/2006/math">
                    <m:r>
                      <m:rPr>
                        <m:sty m:val="p"/>
                      </m:rPr>
                      <a:rPr lang="en-US" altLang="zh-CN">
                        <a:latin typeface="Cambria Math" panose="02040503050406030204" pitchFamily="18" charset="0"/>
                      </a:rPr>
                      <m:t>Φ</m:t>
                    </m:r>
                    <m:d>
                      <m:dPr>
                        <m:ctrlPr>
                          <a:rPr lang="zh-CN" altLang="zh-CN" i="1">
                            <a:latin typeface="Cambria Math" panose="02040503050406030204" pitchFamily="18" charset="0"/>
                          </a:rPr>
                        </m:ctrlPr>
                      </m:dPr>
                      <m:e>
                        <m:r>
                          <a:rPr lang="en-US" altLang="zh-CN">
                            <a:latin typeface="Cambria Math" panose="02040503050406030204" pitchFamily="18" charset="0"/>
                          </a:rPr>
                          <m:t>∙</m:t>
                        </m:r>
                      </m:e>
                    </m:d>
                  </m:oMath>
                </a14:m>
                <a:r>
                  <a:rPr lang="zh-CN" altLang="zh-CN" dirty="0"/>
                  <a:t>将输入数据线性加权累加结果与预先设定阈值</a:t>
                </a:r>
                <a14:m>
                  <m:oMath xmlns:m="http://schemas.openxmlformats.org/officeDocument/2006/math">
                    <m:r>
                      <m:rPr>
                        <m:sty m:val="p"/>
                      </m:rPr>
                      <a:rPr lang="en-US" altLang="zh-CN">
                        <a:latin typeface="Cambria Math" panose="02040503050406030204" pitchFamily="18" charset="0"/>
                      </a:rPr>
                      <m:t>θ</m:t>
                    </m:r>
                  </m:oMath>
                </a14:m>
                <a:r>
                  <a:rPr lang="zh-CN" altLang="zh-CN" dirty="0"/>
                  <a:t>进行比较，</a:t>
                </a:r>
                <a:r>
                  <a:rPr lang="zh-CN" altLang="en-US" dirty="0"/>
                  <a:t>输出比</a:t>
                </a:r>
                <a:r>
                  <a:rPr lang="zh-CN" altLang="zh-CN" dirty="0"/>
                  <a:t>较结果</a:t>
                </a:r>
                <a:r>
                  <a:rPr lang="en-US" altLang="zh-CN" dirty="0"/>
                  <a:t>1</a:t>
                </a:r>
                <a:r>
                  <a:rPr lang="zh-CN" altLang="zh-CN" dirty="0"/>
                  <a:t>或</a:t>
                </a:r>
                <a:r>
                  <a:rPr lang="en-US" altLang="zh-CN" dirty="0"/>
                  <a:t>0</a:t>
                </a:r>
                <a:r>
                  <a:rPr lang="zh-CN" altLang="zh-CN" dirty="0"/>
                  <a:t>。</a:t>
                </a:r>
                <a:endParaRPr lang="zh-CN" altLang="en-US" dirty="0"/>
              </a:p>
              <a:p>
                <a:pPr>
                  <a:spcAft>
                    <a:spcPts val="600"/>
                  </a:spcAft>
                </a:pPr>
                <a:endParaRPr lang="zh-CN" altLang="zh-CN" dirty="0"/>
              </a:p>
              <a:p>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448" y="789710"/>
                <a:ext cx="5615736" cy="5815276"/>
              </a:xfrm>
              <a:blipFill rotWithShape="1">
                <a:blip r:embed="rId1"/>
                <a:stretch>
                  <a:fillRect l="-2" t="-7" r="10" b="-33506"/>
                </a:stretch>
              </a:blipFill>
            </p:spPr>
            <p:txBody>
              <a:bodyPr/>
              <a:lstStyle/>
              <a:p>
                <a:r>
                  <a:rPr lang="zh-CN" altLang="en-US">
                    <a:noFill/>
                  </a:rPr>
                  <a:t> </a:t>
                </a:r>
              </a:p>
            </p:txBody>
          </p:sp>
        </mc:Fallback>
      </mc:AlternateContent>
      <p:grpSp>
        <p:nvGrpSpPr>
          <p:cNvPr id="4" name="组合 3"/>
          <p:cNvGrpSpPr/>
          <p:nvPr/>
        </p:nvGrpSpPr>
        <p:grpSpPr>
          <a:xfrm>
            <a:off x="6010184" y="1994712"/>
            <a:ext cx="6186008" cy="3134905"/>
            <a:chOff x="2872076" y="3272031"/>
            <a:chExt cx="6186008" cy="3134905"/>
          </a:xfrm>
        </p:grpSpPr>
        <p:pic>
          <p:nvPicPr>
            <p:cNvPr id="5" name="图片 4"/>
            <p:cNvPicPr/>
            <p:nvPr/>
          </p:nvPicPr>
          <p:blipFill>
            <a:blip r:embed="rId2"/>
            <a:stretch>
              <a:fillRect/>
            </a:stretch>
          </p:blipFill>
          <p:spPr>
            <a:xfrm>
              <a:off x="2872076" y="3272031"/>
              <a:ext cx="6186008" cy="3134905"/>
            </a:xfrm>
            <a:prstGeom prst="rect">
              <a:avLst/>
            </a:prstGeom>
          </p:spPr>
        </p:pic>
        <p:sp>
          <p:nvSpPr>
            <p:cNvPr id="6" name="矩形 5"/>
            <p:cNvSpPr/>
            <p:nvPr/>
          </p:nvSpPr>
          <p:spPr>
            <a:xfrm>
              <a:off x="4212812" y="5805967"/>
              <a:ext cx="3468037" cy="590546"/>
            </a:xfrm>
            <a:prstGeom prst="rect">
              <a:avLst/>
            </a:prstGeom>
          </p:spPr>
          <p:txBody>
            <a:bodyPr wrap="square">
              <a:spAutoFit/>
            </a:bodyPr>
            <a:lstStyle/>
            <a:p>
              <a:pPr algn="ctr">
                <a:lnSpc>
                  <a:spcPct val="150000"/>
                </a:lnSpc>
                <a:spcAft>
                  <a:spcPts val="600"/>
                </a:spcAft>
              </a:pPr>
              <a:r>
                <a:rPr lang="en-US" altLang="zh-CN" sz="2400" b="1" kern="100" dirty="0">
                  <a:latin typeface="Times New Roman" panose="02020603050405020304" pitchFamily="16" charset="0"/>
                  <a:ea typeface="华文楷体" panose="02010600040101010101" pitchFamily="2" charset="-122"/>
                  <a:cs typeface="Times New Roman" panose="02020603050405020304" pitchFamily="16" charset="0"/>
                </a:rPr>
                <a:t>MCP</a:t>
              </a:r>
              <a:r>
                <a:rPr lang="zh-CN" altLang="zh-CN" sz="2400" b="1" kern="100" dirty="0">
                  <a:latin typeface="Times New Roman" panose="02020603050405020304" pitchFamily="16" charset="0"/>
                  <a:ea typeface="华文楷体" panose="02010600040101010101" pitchFamily="2" charset="-122"/>
                  <a:cs typeface="Times New Roman" panose="02020603050405020304" pitchFamily="16" charset="0"/>
                </a:rPr>
                <a:t>模型结构</a:t>
              </a:r>
              <a:endParaRPr lang="zh-CN" altLang="zh-CN" kern="100" dirty="0">
                <a:latin typeface="等线" panose="02010600030101010101" pitchFamily="2" charset="-122"/>
                <a:ea typeface="等线" panose="02010600030101010101" pitchFamily="2" charset="-122"/>
                <a:cs typeface="Times New Roman" panose="02020603050405020304" pitchFamily="16" charset="0"/>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刻画神经元功能的数学模型</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神经元是深度学习模型中基本单位</a:t>
                </a:r>
                <a:endParaRPr lang="en-US" altLang="zh-CN" dirty="0"/>
              </a:p>
              <a:p>
                <a:pPr lvl="1"/>
                <a:r>
                  <a:rPr lang="zh-CN" altLang="en-US" dirty="0"/>
                  <a:t>对相邻前向神经元输入信息进行加权累加：</a:t>
                </a:r>
                <a14:m>
                  <m:oMath xmlns:m="http://schemas.openxmlformats.org/officeDocument/2006/math">
                    <m:r>
                      <a:rPr lang="en-US" altLang="zh-CN">
                        <a:latin typeface="Cambria Math" panose="02040503050406030204" pitchFamily="18" charset="0"/>
                      </a:rPr>
                      <m:t>𝑰𝒏</m:t>
                    </m:r>
                    <m:r>
                      <a:rPr lang="en-US" altLang="zh-CN">
                        <a:latin typeface="Cambria Math" panose="02040503050406030204" pitchFamily="18" charset="0"/>
                      </a:rPr>
                      <m:t>= </m:t>
                    </m:r>
                    <m:nary>
                      <m:naryPr>
                        <m:chr m:val="∑"/>
                        <m:limLoc m:val="subSup"/>
                        <m:ctrlPr>
                          <a:rPr lang="en-US" altLang="zh-CN" i="1">
                            <a:latin typeface="Cambria Math" panose="02040503050406030204" pitchFamily="18" charset="0"/>
                          </a:rPr>
                        </m:ctrlPr>
                      </m:naryPr>
                      <m:sub>
                        <m:r>
                          <m:rPr>
                            <m:brk m:alnAt="25"/>
                          </m:rPr>
                          <a:rPr lang="en-US" altLang="zh-CN">
                            <a:latin typeface="Cambria Math" panose="02040503050406030204" pitchFamily="18" charset="0"/>
                          </a:rPr>
                          <m:t>𝒊</m:t>
                        </m:r>
                        <m:r>
                          <a:rPr lang="en-US" altLang="zh-CN">
                            <a:latin typeface="Cambria Math" panose="02040503050406030204" pitchFamily="18" charset="0"/>
                          </a:rPr>
                          <m:t>=</m:t>
                        </m:r>
                        <m:r>
                          <a:rPr lang="en-US" altLang="zh-CN">
                            <a:latin typeface="Cambria Math" panose="02040503050406030204" pitchFamily="18" charset="0"/>
                          </a:rPr>
                          <m:t>𝟏</m:t>
                        </m:r>
                      </m:sub>
                      <m:sup>
                        <m:r>
                          <a:rPr lang="en-US" altLang="zh-CN">
                            <a:latin typeface="Cambria Math" panose="02040503050406030204" pitchFamily="18" charset="0"/>
                          </a:rPr>
                          <m:t>𝒏</m:t>
                        </m:r>
                      </m:sup>
                      <m:e>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a:latin typeface="Cambria Math" panose="02040503050406030204" pitchFamily="18" charset="0"/>
                                  </a:rPr>
                                  <m:t>𝒘</m:t>
                                </m:r>
                              </m:e>
                              <m:sub>
                                <m:r>
                                  <a:rPr lang="en-US" altLang="zh-CN">
                                    <a:latin typeface="Cambria Math" panose="02040503050406030204" pitchFamily="18" charset="0"/>
                                  </a:rPr>
                                  <m:t>𝒊</m:t>
                                </m:r>
                              </m:sub>
                            </m:sSub>
                            <m:r>
                              <a:rPr lang="en-US" altLang="zh-CN">
                                <a:latin typeface="Cambria Math" panose="02040503050406030204" pitchFamily="18" charset="0"/>
                              </a:rPr>
                              <m:t>∗</m:t>
                            </m:r>
                            <m:r>
                              <a:rPr lang="en-US" altLang="zh-CN">
                                <a:latin typeface="Cambria Math" panose="02040503050406030204" pitchFamily="18" charset="0"/>
                              </a:rPr>
                              <m:t>𝒂</m:t>
                            </m:r>
                          </m:e>
                          <m:sub>
                            <m:r>
                              <a:rPr lang="en-US" altLang="zh-CN">
                                <a:latin typeface="Cambria Math" panose="02040503050406030204" pitchFamily="18" charset="0"/>
                              </a:rPr>
                              <m:t>𝒊</m:t>
                            </m:r>
                          </m:sub>
                        </m:sSub>
                      </m:e>
                    </m:nary>
                  </m:oMath>
                </a14:m>
                <a:endParaRPr lang="en-US" altLang="zh-CN" dirty="0"/>
              </a:p>
              <a:p>
                <a:pPr lvl="1"/>
                <a:r>
                  <a:rPr lang="zh-CN" altLang="en-US" dirty="0"/>
                  <a:t>对累加结果进行非线性变换（通过激活函数）：</a:t>
                </a:r>
                <a14:m>
                  <m:oMath xmlns:m="http://schemas.openxmlformats.org/officeDocument/2006/math">
                    <m:r>
                      <a:rPr lang="en-US" altLang="zh-CN" dirty="0">
                        <a:latin typeface="Cambria Math" panose="02040503050406030204" pitchFamily="18" charset="0"/>
                      </a:rPr>
                      <m:t>𝒈</m:t>
                    </m:r>
                    <m:d>
                      <m:dPr>
                        <m:ctrlPr>
                          <a:rPr lang="en-US" altLang="zh-CN" i="1" dirty="0">
                            <a:latin typeface="Cambria Math" panose="02040503050406030204" pitchFamily="18" charset="0"/>
                          </a:rPr>
                        </m:ctrlPr>
                      </m:dPr>
                      <m:e>
                        <m:r>
                          <a:rPr lang="en-US" altLang="zh-CN" dirty="0">
                            <a:latin typeface="Cambria Math" panose="02040503050406030204" pitchFamily="18" charset="0"/>
                          </a:rPr>
                          <m:t>𝒙</m:t>
                        </m:r>
                      </m:e>
                    </m:d>
                  </m:oMath>
                </a14:m>
                <a:endParaRPr lang="en-US" altLang="zh-CN" dirty="0"/>
              </a:p>
              <a:p>
                <a:pPr lvl="1"/>
                <a:r>
                  <a:rPr lang="zh-CN" altLang="en-US" dirty="0"/>
                  <a:t>神经元的输出：</a:t>
                </a:r>
                <a14:m>
                  <m:oMath xmlns:m="http://schemas.openxmlformats.org/officeDocument/2006/math">
                    <m:r>
                      <a:rPr lang="en-US" altLang="zh-CN">
                        <a:latin typeface="Cambria Math" panose="02040503050406030204" pitchFamily="18" charset="0"/>
                      </a:rPr>
                      <m:t>𝑶𝒖𝒕</m:t>
                    </m:r>
                    <m:r>
                      <a:rPr lang="en-US" altLang="zh-CN">
                        <a:latin typeface="Cambria Math" panose="02040503050406030204" pitchFamily="18" charset="0"/>
                      </a:rPr>
                      <m:t>=</m:t>
                    </m:r>
                    <m:r>
                      <a:rPr lang="en-US" altLang="zh-CN">
                        <a:latin typeface="Cambria Math" panose="02040503050406030204" pitchFamily="18" charset="0"/>
                      </a:rPr>
                      <m:t>𝒈</m:t>
                    </m:r>
                    <m:r>
                      <a:rPr lang="en-US" altLang="zh-CN">
                        <a:latin typeface="Cambria Math" panose="02040503050406030204" pitchFamily="18" charset="0"/>
                      </a:rPr>
                      <m:t>(</m:t>
                    </m:r>
                    <m:r>
                      <a:rPr lang="en-US" altLang="zh-CN">
                        <a:latin typeface="Cambria Math" panose="02040503050406030204" pitchFamily="18" charset="0"/>
                      </a:rPr>
                      <m:t>𝑰𝒏</m:t>
                    </m:r>
                    <m:r>
                      <a:rPr lang="en-US" altLang="zh-CN">
                        <a:latin typeface="Cambria Math" panose="02040503050406030204" pitchFamily="18" charset="0"/>
                      </a:rPr>
                      <m:t>)</m:t>
                    </m:r>
                  </m:oMath>
                </a14:m>
                <a:endParaRPr lang="en-US" altLang="zh-CN" dirty="0"/>
              </a:p>
              <a:p>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流程图: 延期 3"/>
              <p:cNvSpPr/>
              <p:nvPr/>
            </p:nvSpPr>
            <p:spPr>
              <a:xfrm>
                <a:off x="6276006" y="4373100"/>
                <a:ext cx="921488" cy="1145363"/>
              </a:xfrm>
              <a:prstGeom prst="flowChartDelay">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输出</a:t>
                </a:r>
                <a:endParaRPr lang="en-US" altLang="zh-CN" sz="2400" b="1" dirty="0">
                  <a:latin typeface="Times New Roman" panose="02020603050405020304" pitchFamily="16" charset="0"/>
                  <a:ea typeface="楷体" panose="02010609060101010101" pitchFamily="49" charset="-122"/>
                  <a:cs typeface="Times New Roman" panose="02020603050405020304" pitchFamily="16" charset="0"/>
                </a:endParaRPr>
              </a:p>
              <a:p>
                <a:pPr algn="ct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rPr>
                        <m:t>𝑶𝒖𝒕</m:t>
                      </m:r>
                    </m:oMath>
                  </m:oMathPara>
                </a14:m>
                <a:endParaRPr lang="zh-CN" altLang="en-US" sz="2400" b="1" dirty="0">
                  <a:latin typeface="Times New Roman" panose="02020603050405020304" pitchFamily="16" charset="0"/>
                  <a:ea typeface="楷体" panose="02010609060101010101" pitchFamily="49" charset="-122"/>
                  <a:cs typeface="Times New Roman" panose="02020603050405020304" pitchFamily="16" charset="0"/>
                </a:endParaRPr>
              </a:p>
            </p:txBody>
          </p:sp>
        </mc:Choice>
        <mc:Fallback>
          <p:sp>
            <p:nvSpPr>
              <p:cNvPr id="4" name="流程图: 延期 3"/>
              <p:cNvSpPr>
                <a:spLocks noRot="1" noChangeAspect="1" noMove="1" noResize="1" noEditPoints="1" noAdjustHandles="1" noChangeArrowheads="1" noChangeShapeType="1" noTextEdit="1"/>
              </p:cNvSpPr>
              <p:nvPr/>
            </p:nvSpPr>
            <p:spPr>
              <a:xfrm>
                <a:off x="6276006" y="4373100"/>
                <a:ext cx="921488" cy="1145363"/>
              </a:xfrm>
              <a:prstGeom prst="flowChartDelay">
                <a:avLst/>
              </a:prstGeom>
              <a:blipFill rotWithShape="1">
                <a:blip r:embed="rId2"/>
                <a:stretch>
                  <a:fillRect l="-722" t="-597" r="-645" b="-527"/>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5163132" y="4373100"/>
                <a:ext cx="1112874" cy="1145363"/>
              </a:xfrm>
              <a:prstGeom prst="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激活</a:t>
                </a:r>
                <a:endParaRPr lang="en-US" altLang="zh-CN" sz="2400" b="1" dirty="0">
                  <a:latin typeface="Times New Roman" panose="02020603050405020304" pitchFamily="16" charset="0"/>
                  <a:ea typeface="楷体" panose="02010609060101010101" pitchFamily="49" charset="-122"/>
                  <a:cs typeface="Times New Roman" panose="02020603050405020304" pitchFamily="16" charset="0"/>
                </a:endParaRPr>
              </a:p>
              <a:p>
                <a:pPr algn="ctr"/>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函数</a:t>
                </a:r>
                <a:endParaRPr lang="en-US" altLang="zh-CN" sz="2400" b="1" dirty="0">
                  <a:latin typeface="Times New Roman" panose="02020603050405020304" pitchFamily="16" charset="0"/>
                  <a:ea typeface="楷体" panose="02010609060101010101" pitchFamily="49" charset="-122"/>
                  <a:cs typeface="Times New Roman" panose="02020603050405020304" pitchFamily="16" charset="0"/>
                </a:endParaRPr>
              </a:p>
              <a:p>
                <a:pPr algn="ctr"/>
                <a14:m>
                  <m:oMathPara xmlns:m="http://schemas.openxmlformats.org/officeDocument/2006/math">
                    <m:oMathParaPr>
                      <m:jc m:val="centerGroup"/>
                    </m:oMathParaPr>
                    <m:oMath xmlns:m="http://schemas.openxmlformats.org/officeDocument/2006/math">
                      <m:r>
                        <a:rPr lang="en-US" altLang="zh-CN" sz="2400" b="1" i="1" dirty="0">
                          <a:latin typeface="Cambria Math" panose="02040503050406030204" pitchFamily="18" charset="0"/>
                        </a:rPr>
                        <m:t>𝒈</m:t>
                      </m:r>
                    </m:oMath>
                  </m:oMathPara>
                </a14:m>
                <a:endParaRPr lang="zh-CN" altLang="en-US" sz="2400" b="1" dirty="0">
                  <a:latin typeface="Times New Roman" panose="02020603050405020304" pitchFamily="16" charset="0"/>
                  <a:ea typeface="楷体" panose="02010609060101010101" pitchFamily="49" charset="-122"/>
                  <a:cs typeface="Times New Roman" panose="02020603050405020304" pitchFamily="16" charset="0"/>
                </a:endParaRPr>
              </a:p>
            </p:txBody>
          </p:sp>
        </mc:Choice>
        <mc:Fallback>
          <p:sp>
            <p:nvSpPr>
              <p:cNvPr id="5" name="矩形 4"/>
              <p:cNvSpPr>
                <a:spLocks noRot="1" noChangeAspect="1" noMove="1" noResize="1" noEditPoints="1" noAdjustHandles="1" noChangeArrowheads="1" noChangeShapeType="1" noTextEdit="1"/>
              </p:cNvSpPr>
              <p:nvPr/>
            </p:nvSpPr>
            <p:spPr>
              <a:xfrm>
                <a:off x="5163132" y="4373100"/>
                <a:ext cx="1112874" cy="1145363"/>
              </a:xfrm>
              <a:prstGeom prst="rect">
                <a:avLst/>
              </a:prstGeom>
              <a:blipFill rotWithShape="1">
                <a:blip r:embed="rId3"/>
                <a:stretch>
                  <a:fillRect l="-623" t="-597" r="-544" b="-527"/>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流程图: 延期 5"/>
              <p:cNvSpPr/>
              <p:nvPr/>
            </p:nvSpPr>
            <p:spPr>
              <a:xfrm flipH="1">
                <a:off x="4241644" y="4373100"/>
                <a:ext cx="921488" cy="1145363"/>
              </a:xfrm>
              <a:prstGeom prst="flowChartDelay">
                <a:avLst/>
              </a:prstGeom>
              <a:solidFill>
                <a:srgbClr val="00B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输入</a:t>
                </a:r>
                <a14:m>
                  <m:oMath xmlns:m="http://schemas.openxmlformats.org/officeDocument/2006/math">
                    <m:r>
                      <a:rPr lang="en-US" altLang="zh-CN" sz="2400" b="1" i="1">
                        <a:latin typeface="Cambria Math" panose="02040503050406030204" pitchFamily="18" charset="0"/>
                      </a:rPr>
                      <m:t>𝑰𝒏</m:t>
                    </m:r>
                  </m:oMath>
                </a14:m>
                <a:endParaRPr lang="zh-CN" altLang="en-US" sz="2400" b="1" dirty="0">
                  <a:latin typeface="Times New Roman" panose="02020603050405020304" pitchFamily="16" charset="0"/>
                  <a:ea typeface="楷体" panose="02010609060101010101" pitchFamily="49" charset="-122"/>
                  <a:cs typeface="Times New Roman" panose="02020603050405020304" pitchFamily="16" charset="0"/>
                </a:endParaRPr>
              </a:p>
            </p:txBody>
          </p:sp>
        </mc:Choice>
        <mc:Fallback>
          <p:sp>
            <p:nvSpPr>
              <p:cNvPr id="6" name="流程图: 延期 5"/>
              <p:cNvSpPr>
                <a:spLocks noRot="1" noChangeAspect="1" noMove="1" noResize="1" noEditPoints="1" noAdjustHandles="1" noChangeArrowheads="1" noChangeShapeType="1" noTextEdit="1"/>
              </p:cNvSpPr>
              <p:nvPr/>
            </p:nvSpPr>
            <p:spPr>
              <a:xfrm flipH="1">
                <a:off x="4241644" y="4373100"/>
                <a:ext cx="921488" cy="1145363"/>
              </a:xfrm>
              <a:prstGeom prst="flowChartDelay">
                <a:avLst/>
              </a:prstGeom>
              <a:blipFill rotWithShape="1">
                <a:blip r:embed="rId4"/>
                <a:stretch>
                  <a:fillRect l="-741" t="-597" r="-626" b="-527"/>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7" name="直接箭头连接符 6"/>
          <p:cNvCxnSpPr>
            <a:stCxn id="9" idx="5"/>
          </p:cNvCxnSpPr>
          <p:nvPr/>
        </p:nvCxnSpPr>
        <p:spPr>
          <a:xfrm>
            <a:off x="2829931" y="3893614"/>
            <a:ext cx="1352098" cy="74478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10" idx="5"/>
          </p:cNvCxnSpPr>
          <p:nvPr/>
        </p:nvCxnSpPr>
        <p:spPr>
          <a:xfrm>
            <a:off x="2801205" y="4770279"/>
            <a:ext cx="1413873" cy="17550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椭圆 8"/>
              <p:cNvSpPr/>
              <p:nvPr/>
            </p:nvSpPr>
            <p:spPr>
              <a:xfrm>
                <a:off x="2387449" y="3332209"/>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𝒂</m:t>
                          </m:r>
                        </m:e>
                        <m:sub>
                          <m:r>
                            <a:rPr lang="en-US" altLang="zh-CN" sz="2400" b="1" i="1">
                              <a:latin typeface="Cambria Math" panose="02040503050406030204" pitchFamily="18" charset="0"/>
                            </a:rPr>
                            <m:t>𝟏</m:t>
                          </m:r>
                        </m:sub>
                      </m:sSub>
                    </m:oMath>
                  </m:oMathPara>
                </a14:m>
                <a:endParaRPr lang="zh-CN" altLang="en-US" sz="2400" b="1" dirty="0">
                  <a:latin typeface="Times New Roman" panose="02020603050405020304" pitchFamily="16" charset="0"/>
                  <a:ea typeface="楷体" panose="02010609060101010101" pitchFamily="49" charset="-122"/>
                  <a:cs typeface="Times New Roman" panose="02020603050405020304" pitchFamily="16" charset="0"/>
                </a:endParaRPr>
              </a:p>
            </p:txBody>
          </p:sp>
        </mc:Choice>
        <mc:Fallback>
          <p:sp>
            <p:nvSpPr>
              <p:cNvPr id="9" name="椭圆 8"/>
              <p:cNvSpPr>
                <a:spLocks noRot="1" noChangeAspect="1" noMove="1" noResize="1" noEditPoints="1" noAdjustHandles="1" noChangeArrowheads="1" noChangeShapeType="1" noTextEdit="1"/>
              </p:cNvSpPr>
              <p:nvPr/>
            </p:nvSpPr>
            <p:spPr>
              <a:xfrm>
                <a:off x="2387449" y="3332209"/>
                <a:ext cx="518400" cy="657727"/>
              </a:xfrm>
              <a:prstGeom prst="ellipse">
                <a:avLst/>
              </a:prstGeom>
              <a:blipFill rotWithShape="1">
                <a:blip r:embed="rId5"/>
                <a:stretch>
                  <a:fillRect l="-1318" t="-1021" r="-1208" b="-930"/>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椭圆 9"/>
              <p:cNvSpPr/>
              <p:nvPr/>
            </p:nvSpPr>
            <p:spPr>
              <a:xfrm>
                <a:off x="2358721" y="4208874"/>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𝒂</m:t>
                          </m:r>
                        </m:e>
                        <m:sub>
                          <m:r>
                            <a:rPr lang="en-US" altLang="zh-CN" sz="2400" b="1" i="1">
                              <a:latin typeface="Cambria Math" panose="02040503050406030204" pitchFamily="18" charset="0"/>
                            </a:rPr>
                            <m:t>𝟐</m:t>
                          </m:r>
                        </m:sub>
                      </m:sSub>
                    </m:oMath>
                  </m:oMathPara>
                </a14:m>
                <a:endParaRPr lang="zh-CN" altLang="en-US" sz="2400" b="1" dirty="0">
                  <a:latin typeface="Times New Roman" panose="02020603050405020304" pitchFamily="16" charset="0"/>
                  <a:ea typeface="楷体" panose="02010609060101010101" pitchFamily="49" charset="-122"/>
                  <a:cs typeface="Times New Roman" panose="02020603050405020304" pitchFamily="16" charset="0"/>
                </a:endParaRPr>
              </a:p>
            </p:txBody>
          </p:sp>
        </mc:Choice>
        <mc:Fallback>
          <p:sp>
            <p:nvSpPr>
              <p:cNvPr id="10" name="椭圆 9"/>
              <p:cNvSpPr>
                <a:spLocks noRot="1" noChangeAspect="1" noMove="1" noResize="1" noEditPoints="1" noAdjustHandles="1" noChangeArrowheads="1" noChangeShapeType="1" noTextEdit="1"/>
              </p:cNvSpPr>
              <p:nvPr/>
            </p:nvSpPr>
            <p:spPr>
              <a:xfrm>
                <a:off x="2358721" y="4208874"/>
                <a:ext cx="518400" cy="657727"/>
              </a:xfrm>
              <a:prstGeom prst="ellipse">
                <a:avLst/>
              </a:prstGeom>
              <a:blipFill rotWithShape="1">
                <a:blip r:embed="rId6"/>
                <a:stretch>
                  <a:fillRect l="-1289" t="-980" r="-1115" b="-875"/>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3173745" y="3658980"/>
                <a:ext cx="468000"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𝒘</m:t>
                          </m:r>
                        </m:e>
                        <m:sub>
                          <m:r>
                            <a:rPr lang="en-US" altLang="zh-CN" sz="2400" b="1" i="1">
                              <a:latin typeface="Cambria Math" panose="02040503050406030204" pitchFamily="18" charset="0"/>
                            </a:rPr>
                            <m:t>𝟏</m:t>
                          </m:r>
                        </m:sub>
                      </m:sSub>
                    </m:oMath>
                  </m:oMathPara>
                </a14:m>
                <a:endParaRPr lang="zh-CN" altLang="en-US" sz="2400" b="1" dirty="0">
                  <a:latin typeface="Times New Roman" panose="02020603050405020304" pitchFamily="16" charset="0"/>
                  <a:ea typeface="楷体" panose="02010609060101010101" pitchFamily="49" charset="-122"/>
                  <a:cs typeface="Times New Roman" panose="02020603050405020304" pitchFamily="16"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3173745" y="3658980"/>
                <a:ext cx="468000" cy="461665"/>
              </a:xfrm>
              <a:prstGeom prst="rect">
                <a:avLst/>
              </a:prstGeom>
              <a:blipFill rotWithShape="1">
                <a:blip r:embed="rId7"/>
                <a:stretch>
                  <a:fillRect l="-3" t="-24" r="-1760" b="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3173745" y="4369148"/>
                <a:ext cx="468000"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𝒘</m:t>
                          </m:r>
                        </m:e>
                        <m:sub>
                          <m:r>
                            <a:rPr lang="en-US" altLang="zh-CN" sz="2400" b="1" i="1">
                              <a:latin typeface="Cambria Math" panose="02040503050406030204" pitchFamily="18" charset="0"/>
                            </a:rPr>
                            <m:t>𝟐</m:t>
                          </m:r>
                        </m:sub>
                      </m:sSub>
                    </m:oMath>
                  </m:oMathPara>
                </a14:m>
                <a:endParaRPr lang="zh-CN" altLang="en-US" sz="2400" b="1" dirty="0">
                  <a:latin typeface="Times New Roman" panose="02020603050405020304" pitchFamily="16" charset="0"/>
                  <a:ea typeface="楷体" panose="02010609060101010101" pitchFamily="49" charset="-122"/>
                  <a:cs typeface="Times New Roman" panose="02020603050405020304" pitchFamily="16"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3173745" y="4369148"/>
                <a:ext cx="468000" cy="461665"/>
              </a:xfrm>
              <a:prstGeom prst="rect">
                <a:avLst/>
              </a:prstGeom>
              <a:blipFill rotWithShape="1">
                <a:blip r:embed="rId8"/>
                <a:stretch>
                  <a:fillRect l="-3" t="-75" r="-1760" b="80"/>
                </a:stretch>
              </a:blipFill>
            </p:spPr>
            <p:txBody>
              <a:bodyPr/>
              <a:lstStyle/>
              <a:p>
                <a:r>
                  <a:rPr lang="zh-CN" altLang="en-US">
                    <a:noFill/>
                  </a:rPr>
                  <a:t> </a:t>
                </a:r>
              </a:p>
            </p:txBody>
          </p:sp>
        </mc:Fallback>
      </mc:AlternateContent>
      <p:sp>
        <p:nvSpPr>
          <p:cNvPr id="13" name="文本框 12"/>
          <p:cNvSpPr txBox="1"/>
          <p:nvPr/>
        </p:nvSpPr>
        <p:spPr>
          <a:xfrm>
            <a:off x="2408712" y="5150012"/>
            <a:ext cx="553998" cy="492443"/>
          </a:xfrm>
          <a:prstGeom prst="rect">
            <a:avLst/>
          </a:prstGeom>
          <a:noFill/>
        </p:spPr>
        <p:txBody>
          <a:bodyPr vert="eaVert" wrap="square" rtlCol="0">
            <a:spAutoFit/>
          </a:bodyPr>
          <a:lstStyle/>
          <a:p>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a:t>
            </a:r>
            <a:endParaRPr lang="zh-CN" altLang="en-US" sz="2400" b="1" dirty="0">
              <a:latin typeface="Times New Roman" panose="02020603050405020304" pitchFamily="16" charset="0"/>
              <a:ea typeface="楷体" panose="02010609060101010101" pitchFamily="49" charset="-122"/>
              <a:cs typeface="Times New Roman" panose="02020603050405020304" pitchFamily="16" charset="0"/>
            </a:endParaRPr>
          </a:p>
        </p:txBody>
      </p:sp>
      <p:cxnSp>
        <p:nvCxnSpPr>
          <p:cNvPr id="14" name="直接箭头连接符 13"/>
          <p:cNvCxnSpPr>
            <a:stCxn id="15" idx="6"/>
          </p:cNvCxnSpPr>
          <p:nvPr/>
        </p:nvCxnSpPr>
        <p:spPr>
          <a:xfrm flipV="1">
            <a:off x="2877123" y="5142838"/>
            <a:ext cx="1337955" cy="89164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椭圆 14"/>
              <p:cNvSpPr/>
              <p:nvPr/>
            </p:nvSpPr>
            <p:spPr>
              <a:xfrm>
                <a:off x="2358721" y="5705623"/>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𝒂</m:t>
                          </m:r>
                        </m:e>
                        <m:sub>
                          <m:r>
                            <a:rPr lang="en-US" altLang="zh-CN" sz="2400" b="1" i="1">
                              <a:latin typeface="Cambria Math" panose="02040503050406030204" pitchFamily="18" charset="0"/>
                            </a:rPr>
                            <m:t>𝒏</m:t>
                          </m:r>
                        </m:sub>
                      </m:sSub>
                    </m:oMath>
                  </m:oMathPara>
                </a14:m>
                <a:endParaRPr lang="zh-CN" altLang="en-US" sz="2400" b="1" dirty="0">
                  <a:latin typeface="Times New Roman" panose="02020603050405020304" pitchFamily="16" charset="0"/>
                  <a:ea typeface="楷体" panose="02010609060101010101" pitchFamily="49" charset="-122"/>
                  <a:cs typeface="Times New Roman" panose="02020603050405020304" pitchFamily="16" charset="0"/>
                </a:endParaRPr>
              </a:p>
            </p:txBody>
          </p:sp>
        </mc:Choice>
        <mc:Fallback>
          <p:sp>
            <p:nvSpPr>
              <p:cNvPr id="15" name="椭圆 14"/>
              <p:cNvSpPr>
                <a:spLocks noRot="1" noChangeAspect="1" noMove="1" noResize="1" noEditPoints="1" noAdjustHandles="1" noChangeArrowheads="1" noChangeShapeType="1" noTextEdit="1"/>
              </p:cNvSpPr>
              <p:nvPr/>
            </p:nvSpPr>
            <p:spPr>
              <a:xfrm>
                <a:off x="2358721" y="5705623"/>
                <a:ext cx="518400" cy="657727"/>
              </a:xfrm>
              <a:prstGeom prst="ellipse">
                <a:avLst/>
              </a:prstGeom>
              <a:blipFill rotWithShape="1">
                <a:blip r:embed="rId9"/>
                <a:stretch>
                  <a:fillRect l="-1289" t="-988" r="-1115" b="-963"/>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3173745" y="5681258"/>
                <a:ext cx="468000"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𝒘</m:t>
                          </m:r>
                        </m:e>
                        <m:sub>
                          <m:r>
                            <a:rPr lang="en-US" altLang="zh-CN" sz="2400" b="1" i="1">
                              <a:latin typeface="Cambria Math" panose="02040503050406030204" pitchFamily="18" charset="0"/>
                            </a:rPr>
                            <m:t>𝒏</m:t>
                          </m:r>
                        </m:sub>
                      </m:sSub>
                    </m:oMath>
                  </m:oMathPara>
                </a14:m>
                <a:endParaRPr lang="zh-CN" altLang="en-US" sz="2400" b="1" dirty="0">
                  <a:latin typeface="Times New Roman" panose="02020603050405020304" pitchFamily="16" charset="0"/>
                  <a:ea typeface="楷体" panose="02010609060101010101" pitchFamily="49" charset="-122"/>
                  <a:cs typeface="Times New Roman" panose="02020603050405020304" pitchFamily="16" charset="0"/>
                </a:endParaRPr>
              </a:p>
            </p:txBody>
          </p:sp>
        </mc:Choice>
        <mc:Fallback>
          <p:sp>
            <p:nvSpPr>
              <p:cNvPr id="16" name="文本框 15"/>
              <p:cNvSpPr txBox="1">
                <a:spLocks noRot="1" noChangeAspect="1" noMove="1" noResize="1" noEditPoints="1" noAdjustHandles="1" noChangeArrowheads="1" noChangeShapeType="1" noTextEdit="1"/>
              </p:cNvSpPr>
              <p:nvPr/>
            </p:nvSpPr>
            <p:spPr>
              <a:xfrm>
                <a:off x="3173745" y="5681258"/>
                <a:ext cx="468000" cy="461665"/>
              </a:xfrm>
              <a:prstGeom prst="rect">
                <a:avLst/>
              </a:prstGeom>
              <a:blipFill rotWithShape="1">
                <a:blip r:embed="rId10"/>
                <a:stretch>
                  <a:fillRect l="-3" t="-119" r="-4066" b="123"/>
                </a:stretch>
              </a:blipFill>
            </p:spPr>
            <p:txBody>
              <a:bodyPr/>
              <a:lstStyle/>
              <a:p>
                <a:r>
                  <a:rPr lang="zh-CN" altLang="en-US">
                    <a:noFill/>
                  </a:rPr>
                  <a:t> </a:t>
                </a:r>
              </a:p>
            </p:txBody>
          </p:sp>
        </mc:Fallback>
      </mc:AlternateContent>
      <p:cxnSp>
        <p:nvCxnSpPr>
          <p:cNvPr id="17" name="直接箭头连接符 16"/>
          <p:cNvCxnSpPr/>
          <p:nvPr/>
        </p:nvCxnSpPr>
        <p:spPr>
          <a:xfrm flipV="1">
            <a:off x="7293189" y="4049139"/>
            <a:ext cx="949367" cy="5892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8242554" y="3576276"/>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latin typeface="Times New Roman" panose="02020603050405020304" pitchFamily="16" charset="0"/>
              <a:ea typeface="楷体" panose="02010609060101010101" pitchFamily="49" charset="-122"/>
              <a:cs typeface="Times New Roman" panose="02020603050405020304" pitchFamily="16" charset="0"/>
            </a:endParaRPr>
          </a:p>
        </p:txBody>
      </p:sp>
      <p:cxnSp>
        <p:nvCxnSpPr>
          <p:cNvPr id="19" name="直接箭头连接符 18"/>
          <p:cNvCxnSpPr>
            <a:endCxn id="20" idx="2"/>
          </p:cNvCxnSpPr>
          <p:nvPr/>
        </p:nvCxnSpPr>
        <p:spPr>
          <a:xfrm flipV="1">
            <a:off x="7293187" y="4941756"/>
            <a:ext cx="1006074" cy="402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8299261" y="4612894"/>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latin typeface="Times New Roman" panose="02020603050405020304" pitchFamily="16" charset="0"/>
              <a:ea typeface="楷体" panose="02010609060101010101" pitchFamily="49" charset="-122"/>
              <a:cs typeface="Times New Roman" panose="02020603050405020304" pitchFamily="16" charset="0"/>
            </a:endParaRPr>
          </a:p>
        </p:txBody>
      </p:sp>
      <p:cxnSp>
        <p:nvCxnSpPr>
          <p:cNvPr id="21" name="直接箭头连接符 20"/>
          <p:cNvCxnSpPr/>
          <p:nvPr/>
        </p:nvCxnSpPr>
        <p:spPr>
          <a:xfrm>
            <a:off x="7254201" y="5249143"/>
            <a:ext cx="1033338" cy="48283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8275347" y="5583228"/>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latin typeface="Times New Roman" panose="02020603050405020304" pitchFamily="16" charset="0"/>
              <a:ea typeface="楷体" panose="02010609060101010101" pitchFamily="49" charset="-122"/>
              <a:cs typeface="Times New Roman" panose="02020603050405020304" pitchFamily="16" charset="0"/>
            </a:endParaRPr>
          </a:p>
        </p:txBody>
      </p:sp>
      <p:sp>
        <p:nvSpPr>
          <p:cNvPr id="23" name="云形标注 22"/>
          <p:cNvSpPr/>
          <p:nvPr/>
        </p:nvSpPr>
        <p:spPr>
          <a:xfrm>
            <a:off x="9121484" y="3735582"/>
            <a:ext cx="3036599" cy="2190462"/>
          </a:xfrm>
          <a:prstGeom prst="cloudCallout">
            <a:avLst>
              <a:gd name="adj1" fmla="val -63904"/>
              <a:gd name="adj2" fmla="val -2581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800" b="1" dirty="0">
                <a:latin typeface="Times New Roman" panose="02020603050405020304" pitchFamily="16" charset="0"/>
                <a:ea typeface="楷体" panose="02010609060101010101" pitchFamily="49" charset="-122"/>
                <a:cs typeface="Times New Roman" panose="02020603050405020304" pitchFamily="16" charset="0"/>
              </a:rPr>
              <a:t>神经元越多、非线性映射越复杂</a:t>
            </a:r>
            <a:endParaRPr lang="zh-CN" altLang="en-US" sz="2800" b="1" dirty="0">
              <a:latin typeface="Times New Roman" panose="02020603050405020304" pitchFamily="16" charset="0"/>
              <a:ea typeface="楷体" panose="02010609060101010101" pitchFamily="49" charset="-122"/>
              <a:cs typeface="Times New Roman" panose="02020603050405020304" pitchFamily="16"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498282" y="741116"/>
              <a:ext cx="11269648" cy="4776896"/>
            </p:xfrm>
            <a:graphic>
              <a:graphicData uri="http://schemas.openxmlformats.org/drawingml/2006/table">
                <a:tbl>
                  <a:tblPr firstRow="1" bandRow="1">
                    <a:tableStyleId>{5C22544A-7EE6-4342-B048-85BDC9FD1C3A}</a:tableStyleId>
                  </a:tblPr>
                  <a:tblGrid>
                    <a:gridCol w="2229015"/>
                    <a:gridCol w="2973788"/>
                    <a:gridCol w="2600077"/>
                    <a:gridCol w="3466768"/>
                  </a:tblGrid>
                  <a:tr h="597937">
                    <a:tc>
                      <a:txBody>
                        <a:bodyPr/>
                        <a:lstStyle/>
                        <a:p>
                          <a:pPr algn="ctr"/>
                          <a:r>
                            <a:rPr lang="zh-CN" altLang="en-US"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激活函数名称</a:t>
                          </a:r>
                          <a:endParaRPr lang="zh-CN" altLang="en-US"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函数功能</a:t>
                          </a:r>
                          <a:endParaRPr lang="zh-CN" altLang="en-US"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函数图像</a:t>
                          </a:r>
                          <a:endParaRPr lang="zh-CN" altLang="en-US"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函数求导</a:t>
                          </a:r>
                          <a:endParaRPr lang="zh-CN" altLang="en-US"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1349025">
                    <a:tc>
                      <a:txBody>
                        <a:bodyPr/>
                        <a:lstStyle/>
                        <a:p>
                          <a:pPr algn="ctr"/>
                          <a:r>
                            <a:rPr lang="en-US" altLang="zh-CN" sz="2400" dirty="0">
                              <a:solidFill>
                                <a:schemeClr val="tx1"/>
                              </a:solidFill>
                              <a:latin typeface="Times New Roman" panose="02020603050405020304" pitchFamily="16" charset="0"/>
                              <a:cs typeface="Times New Roman" panose="02020603050405020304" pitchFamily="16" charset="0"/>
                            </a:rPr>
                            <a:t>Sigmoid</a:t>
                          </a:r>
                          <a:endParaRPr lang="zh-CN" altLang="en-US" sz="2400" dirty="0">
                            <a:solidFill>
                              <a:schemeClr val="tx1"/>
                            </a:solidFill>
                            <a:latin typeface="Times New Roman" panose="02020603050405020304" pitchFamily="16" charset="0"/>
                            <a:cs typeface="Times New Roman" panose="02020603050405020304" pitchFamily="16"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𝑓</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𝑥</m:t>
                                    </m:r>
                                  </m:e>
                                </m:d>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1</m:t>
                                    </m:r>
                                  </m:num>
                                  <m:den>
                                    <m:r>
                                      <a:rPr lang="en-US" altLang="zh-CN" sz="2400" b="0" i="1" smtClean="0">
                                        <a:solidFill>
                                          <a:schemeClr val="tx1"/>
                                        </a:solidFill>
                                        <a:latin typeface="Cambria Math" panose="02040503050406030204" pitchFamily="18" charset="0"/>
                                      </a:rPr>
                                      <m:t>1</m:t>
                                    </m:r>
                                    <m:r>
                                      <a:rPr lang="en-US" altLang="zh-CN" sz="2400" b="0" i="1" smtClean="0">
                                        <a:solidFill>
                                          <a:schemeClr val="tx1"/>
                                        </a:solidFill>
                                        <a:latin typeface="Cambria Math" panose="02040503050406030204" pitchFamily="18" charset="0"/>
                                      </a:rPr>
                                      <m:t>+</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𝑒</m:t>
                                        </m:r>
                                      </m:e>
                                      <m:sup>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𝑥</m:t>
                                        </m:r>
                                      </m:sup>
                                    </m:sSup>
                                  </m:den>
                                </m:f>
                              </m:oMath>
                            </m:oMathPara>
                          </a14:m>
                          <a:endParaRPr lang="zh-CN" altLang="en-US" sz="2400" dirty="0">
                            <a:solidFill>
                              <a:schemeClr val="tx1"/>
                            </a:solidFill>
                            <a:latin typeface="Times New Roman" panose="02020603050405020304" pitchFamily="16" charset="0"/>
                            <a:cs typeface="Times New Roman" panose="02020603050405020304" pitchFamily="16"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dirty="0">
                            <a:solidFill>
                              <a:schemeClr val="tx1"/>
                            </a:solidFill>
                            <a:latin typeface="Times New Roman" panose="02020603050405020304" pitchFamily="16" charset="0"/>
                            <a:cs typeface="Times New Roman" panose="02020603050405020304" pitchFamily="16"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sz="240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𝑓</m:t>
                                    </m:r>
                                  </m:e>
                                  <m:sup>
                                    <m:r>
                                      <a:rPr lang="en-US" altLang="zh-CN" sz="2400" b="0" i="1" smtClean="0">
                                        <a:solidFill>
                                          <a:schemeClr val="tx1"/>
                                        </a:solidFill>
                                        <a:latin typeface="Cambria Math" panose="02040503050406030204" pitchFamily="18" charset="0"/>
                                      </a:rPr>
                                      <m:t>′</m:t>
                                    </m:r>
                                  </m:sup>
                                </m:sSup>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𝑥</m:t>
                                    </m:r>
                                  </m:e>
                                </m:d>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𝑓</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𝑥</m:t>
                                    </m:r>
                                  </m:e>
                                </m:d>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1</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𝑓</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𝑥</m:t>
                                    </m:r>
                                  </m:e>
                                </m:d>
                                <m:r>
                                  <a:rPr lang="en-US" altLang="zh-CN" sz="2400" b="0" i="1" smtClean="0">
                                    <a:solidFill>
                                      <a:schemeClr val="tx1"/>
                                    </a:solidFill>
                                    <a:latin typeface="Cambria Math" panose="02040503050406030204" pitchFamily="18" charset="0"/>
                                  </a:rPr>
                                  <m:t>)</m:t>
                                </m:r>
                              </m:oMath>
                            </m:oMathPara>
                          </a14:m>
                          <a:endParaRPr lang="zh-CN" altLang="en-US" sz="2400" dirty="0">
                            <a:solidFill>
                              <a:schemeClr val="tx1"/>
                            </a:solidFill>
                            <a:latin typeface="Times New Roman" panose="02020603050405020304" pitchFamily="16" charset="0"/>
                            <a:cs typeface="Times New Roman" panose="02020603050405020304" pitchFamily="16"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383490">
                    <a:tc>
                      <a:txBody>
                        <a:bodyPr/>
                        <a:lstStyle/>
                        <a:p>
                          <a:pPr algn="ctr"/>
                          <a:r>
                            <a:rPr lang="en-US" altLang="zh-CN" sz="2400" dirty="0">
                              <a:solidFill>
                                <a:schemeClr val="tx1"/>
                              </a:solidFill>
                              <a:latin typeface="Times New Roman" panose="02020603050405020304" pitchFamily="16" charset="0"/>
                              <a:cs typeface="Times New Roman" panose="02020603050405020304" pitchFamily="16" charset="0"/>
                            </a:rPr>
                            <a:t>Tanh</a:t>
                          </a:r>
                          <a:endParaRPr lang="zh-CN" altLang="en-US" sz="2400" dirty="0">
                            <a:solidFill>
                              <a:schemeClr val="tx1"/>
                            </a:solidFill>
                            <a:latin typeface="Times New Roman" panose="02020603050405020304" pitchFamily="16" charset="0"/>
                            <a:cs typeface="Times New Roman" panose="02020603050405020304" pitchFamily="16"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𝑓</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𝑥</m:t>
                                    </m:r>
                                  </m:e>
                                </m:d>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2</m:t>
                                    </m:r>
                                  </m:num>
                                  <m:den>
                                    <m:r>
                                      <a:rPr lang="en-US" altLang="zh-CN" sz="2400" b="0" i="1" smtClean="0">
                                        <a:solidFill>
                                          <a:schemeClr val="tx1"/>
                                        </a:solidFill>
                                        <a:latin typeface="Cambria Math" panose="02040503050406030204" pitchFamily="18" charset="0"/>
                                      </a:rPr>
                                      <m:t>1</m:t>
                                    </m:r>
                                    <m:r>
                                      <a:rPr lang="en-US" altLang="zh-CN" sz="2400" b="0" i="1" smtClean="0">
                                        <a:solidFill>
                                          <a:schemeClr val="tx1"/>
                                        </a:solidFill>
                                        <a:latin typeface="Cambria Math" panose="02040503050406030204" pitchFamily="18" charset="0"/>
                                      </a:rPr>
                                      <m:t>+</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𝑒</m:t>
                                        </m:r>
                                      </m:e>
                                      <m:sup>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2</m:t>
                                        </m:r>
                                        <m:r>
                                          <a:rPr lang="en-US" altLang="zh-CN" sz="2400" b="0" i="1" smtClean="0">
                                            <a:solidFill>
                                              <a:schemeClr val="tx1"/>
                                            </a:solidFill>
                                            <a:latin typeface="Cambria Math" panose="02040503050406030204" pitchFamily="18" charset="0"/>
                                          </a:rPr>
                                          <m:t>𝑥</m:t>
                                        </m:r>
                                      </m:sup>
                                    </m:sSup>
                                  </m:den>
                                </m:f>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1</m:t>
                                </m:r>
                              </m:oMath>
                            </m:oMathPara>
                          </a14:m>
                          <a:endParaRPr lang="zh-CN" altLang="en-US" sz="2400" dirty="0">
                            <a:solidFill>
                              <a:schemeClr val="tx1"/>
                            </a:solidFill>
                            <a:latin typeface="Times New Roman" panose="02020603050405020304" pitchFamily="16" charset="0"/>
                            <a:cs typeface="Times New Roman" panose="02020603050405020304" pitchFamily="16"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dirty="0">
                            <a:solidFill>
                              <a:schemeClr val="tx1"/>
                            </a:solidFill>
                            <a:latin typeface="Times New Roman" panose="02020603050405020304" pitchFamily="16" charset="0"/>
                            <a:cs typeface="Times New Roman" panose="02020603050405020304" pitchFamily="16"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sz="240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𝑓</m:t>
                                    </m:r>
                                  </m:e>
                                  <m:sup>
                                    <m:r>
                                      <a:rPr lang="en-US" altLang="zh-CN" sz="2400" b="0" i="1" smtClean="0">
                                        <a:solidFill>
                                          <a:schemeClr val="tx1"/>
                                        </a:solidFill>
                                        <a:latin typeface="Cambria Math" panose="02040503050406030204" pitchFamily="18" charset="0"/>
                                      </a:rPr>
                                      <m:t>′</m:t>
                                    </m:r>
                                  </m:sup>
                                </m:sSup>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𝑥</m:t>
                                    </m:r>
                                  </m:e>
                                </m:d>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1</m:t>
                                </m:r>
                                <m:r>
                                  <a:rPr lang="en-US" altLang="zh-CN" sz="2400" b="0" i="1" smtClean="0">
                                    <a:solidFill>
                                      <a:schemeClr val="tx1"/>
                                    </a:solidFill>
                                    <a:latin typeface="Cambria Math" panose="02040503050406030204" pitchFamily="18" charset="0"/>
                                  </a:rPr>
                                  <m:t>−</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𝑓</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𝑥</m:t>
                                        </m:r>
                                      </m:e>
                                    </m:d>
                                  </m:e>
                                  <m:sup>
                                    <m:r>
                                      <a:rPr lang="en-US" altLang="zh-CN" sz="2400" b="0" i="1" smtClean="0">
                                        <a:solidFill>
                                          <a:schemeClr val="tx1"/>
                                        </a:solidFill>
                                        <a:latin typeface="Cambria Math" panose="02040503050406030204" pitchFamily="18" charset="0"/>
                                      </a:rPr>
                                      <m:t>2</m:t>
                                    </m:r>
                                  </m:sup>
                                </m:sSup>
                              </m:oMath>
                            </m:oMathPara>
                          </a14:m>
                          <a:endParaRPr lang="zh-CN" altLang="en-US" sz="2400" dirty="0">
                            <a:solidFill>
                              <a:schemeClr val="tx1"/>
                            </a:solidFill>
                            <a:latin typeface="Times New Roman" panose="02020603050405020304" pitchFamily="16" charset="0"/>
                            <a:cs typeface="Times New Roman" panose="02020603050405020304" pitchFamily="16"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446444">
                    <a:tc>
                      <a:txBody>
                        <a:bodyPr/>
                        <a:lstStyle/>
                        <a:p>
                          <a:pPr algn="ctr"/>
                          <a:r>
                            <a:rPr lang="en-US" altLang="zh-CN" sz="2400" dirty="0" err="1">
                              <a:solidFill>
                                <a:schemeClr val="tx1"/>
                              </a:solidFill>
                              <a:latin typeface="Times New Roman" panose="02020603050405020304" pitchFamily="16" charset="0"/>
                              <a:cs typeface="Times New Roman" panose="02020603050405020304" pitchFamily="16" charset="0"/>
                            </a:rPr>
                            <a:t>Relu</a:t>
                          </a:r>
                          <a:endParaRPr lang="en-US" altLang="zh-CN" sz="2400" dirty="0">
                            <a:solidFill>
                              <a:schemeClr val="tx1"/>
                            </a:solidFill>
                            <a:latin typeface="Times New Roman" panose="02020603050405020304" pitchFamily="16" charset="0"/>
                            <a:cs typeface="Times New Roman" panose="02020603050405020304" pitchFamily="16" charset="0"/>
                          </a:endParaRPr>
                        </a:p>
                        <a:p>
                          <a:pPr algn="ctr"/>
                          <a:r>
                            <a:rPr lang="en-US" altLang="zh-CN" sz="2400" dirty="0">
                              <a:solidFill>
                                <a:schemeClr val="tx1"/>
                              </a:solidFill>
                              <a:latin typeface="Times New Roman" panose="02020603050405020304" pitchFamily="16" charset="0"/>
                              <a:cs typeface="Times New Roman" panose="02020603050405020304" pitchFamily="16" charset="0"/>
                            </a:rPr>
                            <a:t>(Rectified Linear Unit)</a:t>
                          </a:r>
                          <a:endParaRPr lang="zh-CN" altLang="en-US" sz="2400" dirty="0">
                            <a:solidFill>
                              <a:schemeClr val="tx1"/>
                            </a:solidFill>
                            <a:latin typeface="Times New Roman" panose="02020603050405020304" pitchFamily="16" charset="0"/>
                            <a:cs typeface="Times New Roman" panose="02020603050405020304" pitchFamily="16"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𝑓</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𝑥</m:t>
                                    </m:r>
                                  </m:e>
                                </m:d>
                                <m:r>
                                  <a:rPr lang="en-US" altLang="zh-CN" sz="2400" b="0" i="1" smtClean="0">
                                    <a:solidFill>
                                      <a:schemeClr val="tx1"/>
                                    </a:solidFill>
                                    <a:latin typeface="Cambria Math" panose="02040503050406030204" pitchFamily="18" charset="0"/>
                                  </a:rPr>
                                  <m:t>=</m:t>
                                </m:r>
                                <m:d>
                                  <m:dPr>
                                    <m:begChr m:val="{"/>
                                    <m:endChr m:val=""/>
                                    <m:ctrlPr>
                                      <a:rPr lang="en-US" altLang="zh-CN" sz="2400" b="0" i="1" smtClean="0">
                                        <a:solidFill>
                                          <a:schemeClr val="tx1"/>
                                        </a:solidFill>
                                        <a:latin typeface="Cambria Math" panose="02040503050406030204" pitchFamily="18" charset="0"/>
                                      </a:rPr>
                                    </m:ctrlPr>
                                  </m:dPr>
                                  <m:e>
                                    <m:eqArr>
                                      <m:eqArrPr>
                                        <m:ctrlPr>
                                          <a:rPr lang="en-US" altLang="zh-CN" sz="2400" b="0" i="1" smtClean="0">
                                            <a:solidFill>
                                              <a:schemeClr val="tx1"/>
                                            </a:solidFill>
                                            <a:latin typeface="Cambria Math" panose="02040503050406030204" pitchFamily="18" charset="0"/>
                                          </a:rPr>
                                        </m:ctrlPr>
                                      </m:eqArrPr>
                                      <m:e>
                                        <m:r>
                                          <a:rPr lang="en-US" altLang="zh-CN" sz="2400" b="0" i="1" smtClean="0">
                                            <a:solidFill>
                                              <a:schemeClr val="tx1"/>
                                            </a:solidFill>
                                            <a:latin typeface="Cambria Math" panose="02040503050406030204" pitchFamily="18" charset="0"/>
                                          </a:rPr>
                                          <m:t>0</m:t>
                                        </m:r>
                                        <m:r>
                                          <a:rPr lang="en-US" altLang="zh-CN" sz="2400" b="0" i="1" smtClean="0">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𝑓𝑜𝑟</m:t>
                                        </m:r>
                                        <m:r>
                                          <a:rPr lang="en-US" altLang="zh-CN" sz="2400" b="0" i="1" smtClean="0">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rPr>
                                          <m:t>&lt;</m:t>
                                        </m:r>
                                        <m:r>
                                          <a:rPr lang="en-US" altLang="zh-CN" sz="2400" b="0" i="1" smtClean="0">
                                            <a:solidFill>
                                              <a:schemeClr val="tx1"/>
                                            </a:solidFill>
                                            <a:latin typeface="Cambria Math" panose="02040503050406030204" pitchFamily="18" charset="0"/>
                                          </a:rPr>
                                          <m:t>0</m:t>
                                        </m:r>
                                      </m:e>
                                      <m:e>
                                        <m:r>
                                          <a:rPr lang="en-US" altLang="zh-CN" sz="2400" b="0" i="1" smtClean="0">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𝑓𝑜𝑟</m:t>
                                        </m:r>
                                        <m:r>
                                          <a:rPr lang="en-US" altLang="zh-CN" sz="2400" b="0" i="1" smtClean="0">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ea typeface="Cambria Math" panose="02040503050406030204" pitchFamily="18" charset="0"/>
                                          </a:rPr>
                                          <m:t>≥</m:t>
                                        </m:r>
                                        <m:r>
                                          <a:rPr lang="en-US" altLang="zh-CN" sz="2400" b="0" i="1" smtClean="0">
                                            <a:solidFill>
                                              <a:schemeClr val="tx1"/>
                                            </a:solidFill>
                                            <a:latin typeface="Cambria Math" panose="02040503050406030204" pitchFamily="18" charset="0"/>
                                          </a:rPr>
                                          <m:t>0</m:t>
                                        </m:r>
                                      </m:e>
                                    </m:eqArr>
                                  </m:e>
                                </m:d>
                              </m:oMath>
                            </m:oMathPara>
                          </a14:m>
                          <a:endParaRPr lang="zh-CN" altLang="en-US" sz="2400" dirty="0">
                            <a:solidFill>
                              <a:schemeClr val="tx1"/>
                            </a:solidFill>
                            <a:latin typeface="Times New Roman" panose="02020603050405020304" pitchFamily="16" charset="0"/>
                            <a:cs typeface="Times New Roman" panose="02020603050405020304" pitchFamily="16"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dirty="0">
                            <a:solidFill>
                              <a:schemeClr val="tx1"/>
                            </a:solidFill>
                            <a:latin typeface="Times New Roman" panose="02020603050405020304" pitchFamily="16" charset="0"/>
                            <a:cs typeface="Times New Roman" panose="02020603050405020304" pitchFamily="16"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lang="en-US" altLang="zh-CN" sz="240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𝑓</m:t>
                                    </m:r>
                                  </m:e>
                                  <m:sup>
                                    <m:r>
                                      <a:rPr lang="en-US" altLang="zh-CN" sz="2400" b="0" i="1" smtClean="0">
                                        <a:solidFill>
                                          <a:schemeClr val="tx1"/>
                                        </a:solidFill>
                                        <a:latin typeface="Cambria Math" panose="02040503050406030204" pitchFamily="18" charset="0"/>
                                      </a:rPr>
                                      <m:t>′</m:t>
                                    </m:r>
                                  </m:sup>
                                </m:sSup>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𝑥</m:t>
                                    </m:r>
                                  </m:e>
                                </m:d>
                                <m:r>
                                  <a:rPr lang="en-US" altLang="zh-CN" sz="2400" b="0" i="1" smtClean="0">
                                    <a:solidFill>
                                      <a:schemeClr val="tx1"/>
                                    </a:solidFill>
                                    <a:latin typeface="Cambria Math" panose="02040503050406030204" pitchFamily="18" charset="0"/>
                                  </a:rPr>
                                  <m:t>=</m:t>
                                </m:r>
                                <m:d>
                                  <m:dPr>
                                    <m:begChr m:val="{"/>
                                    <m:endChr m:val=""/>
                                    <m:ctrlPr>
                                      <a:rPr lang="en-US" altLang="zh-CN" sz="2400" b="0" i="1" smtClean="0">
                                        <a:solidFill>
                                          <a:schemeClr val="tx1"/>
                                        </a:solidFill>
                                        <a:latin typeface="Cambria Math" panose="02040503050406030204" pitchFamily="18" charset="0"/>
                                      </a:rPr>
                                    </m:ctrlPr>
                                  </m:dPr>
                                  <m:e>
                                    <m:eqArr>
                                      <m:eqArrPr>
                                        <m:ctrlPr>
                                          <a:rPr lang="en-US" altLang="zh-CN" sz="2400" b="0" i="1" smtClean="0">
                                            <a:solidFill>
                                              <a:schemeClr val="tx1"/>
                                            </a:solidFill>
                                            <a:latin typeface="Cambria Math" panose="02040503050406030204" pitchFamily="18" charset="0"/>
                                          </a:rPr>
                                        </m:ctrlPr>
                                      </m:eqArrPr>
                                      <m:e>
                                        <m:r>
                                          <a:rPr lang="en-US" altLang="zh-CN" sz="2400" b="0" i="1" smtClean="0">
                                            <a:solidFill>
                                              <a:schemeClr val="tx1"/>
                                            </a:solidFill>
                                            <a:latin typeface="Cambria Math" panose="02040503050406030204" pitchFamily="18" charset="0"/>
                                          </a:rPr>
                                          <m:t>0</m:t>
                                        </m:r>
                                        <m:r>
                                          <a:rPr lang="en-US" altLang="zh-CN" sz="2400" b="0" i="1" smtClean="0">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𝑓𝑜𝑟</m:t>
                                        </m:r>
                                        <m:r>
                                          <a:rPr lang="en-US" altLang="zh-CN" sz="2400" b="0" i="1" smtClean="0">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rPr>
                                          <m:t>&lt;</m:t>
                                        </m:r>
                                        <m:r>
                                          <a:rPr lang="en-US" altLang="zh-CN" sz="2400" b="0" i="1" smtClean="0">
                                            <a:solidFill>
                                              <a:schemeClr val="tx1"/>
                                            </a:solidFill>
                                            <a:latin typeface="Cambria Math" panose="02040503050406030204" pitchFamily="18" charset="0"/>
                                          </a:rPr>
                                          <m:t>0</m:t>
                                        </m:r>
                                      </m:e>
                                      <m:e>
                                        <m:r>
                                          <a:rPr lang="en-US" altLang="zh-CN" sz="2400" b="0" i="1" smtClean="0">
                                            <a:solidFill>
                                              <a:schemeClr val="tx1"/>
                                            </a:solidFill>
                                            <a:latin typeface="Cambria Math" panose="02040503050406030204" pitchFamily="18" charset="0"/>
                                          </a:rPr>
                                          <m:t>1</m:t>
                                        </m:r>
                                        <m:r>
                                          <a:rPr lang="en-US" altLang="zh-CN" sz="2400" b="0" i="1" smtClean="0">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𝑓𝑜𝑟</m:t>
                                        </m:r>
                                        <m:r>
                                          <a:rPr lang="en-US" altLang="zh-CN" sz="2400" b="0" i="1" smtClean="0">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ea typeface="Cambria Math" panose="02040503050406030204" pitchFamily="18" charset="0"/>
                                          </a:rPr>
                                          <m:t>≥</m:t>
                                        </m:r>
                                        <m:r>
                                          <a:rPr lang="en-US" altLang="zh-CN" sz="2400" b="0" i="1" smtClean="0">
                                            <a:solidFill>
                                              <a:schemeClr val="tx1"/>
                                            </a:solidFill>
                                            <a:latin typeface="Cambria Math" panose="02040503050406030204" pitchFamily="18" charset="0"/>
                                          </a:rPr>
                                          <m:t>0</m:t>
                                        </m:r>
                                      </m:e>
                                    </m:eqArr>
                                  </m:e>
                                </m:d>
                              </m:oMath>
                            </m:oMathPara>
                          </a14:m>
                          <a:endParaRPr lang="zh-CN" altLang="en-US" sz="2400" dirty="0">
                            <a:solidFill>
                              <a:schemeClr val="tx1"/>
                            </a:solidFill>
                            <a:latin typeface="Times New Roman" panose="02020603050405020304" pitchFamily="16" charset="0"/>
                            <a:cs typeface="Times New Roman" panose="02020603050405020304" pitchFamily="16"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4" name="表格 3"/>
              <p:cNvGraphicFramePr>
                <a:graphicFrameLocks noGrp="1"/>
              </p:cNvGraphicFramePr>
              <p:nvPr/>
            </p:nvGraphicFramePr>
            <p:xfrm>
              <a:off x="498282" y="741116"/>
              <a:ext cx="11269648" cy="4776896"/>
            </p:xfrm>
            <a:graphic>
              <a:graphicData uri="http://schemas.openxmlformats.org/drawingml/2006/table">
                <a:tbl>
                  <a:tblPr firstRow="1" bandRow="1">
                    <a:tableStyleId>{5C22544A-7EE6-4342-B048-85BDC9FD1C3A}</a:tableStyleId>
                  </a:tblPr>
                  <a:tblGrid>
                    <a:gridCol w="2229015"/>
                    <a:gridCol w="2973788"/>
                    <a:gridCol w="2600077"/>
                    <a:gridCol w="3466768"/>
                  </a:tblGrid>
                  <a:tr h="597937">
                    <a:tc>
                      <a:txBody>
                        <a:bodyPr/>
                        <a:lstStyle/>
                        <a:p>
                          <a:pPr algn="ctr"/>
                          <a:r>
                            <a:rPr lang="zh-CN" altLang="en-US"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激活函数名称</a:t>
                          </a:r>
                          <a:endParaRPr lang="zh-CN" altLang="en-US"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函数功能</a:t>
                          </a:r>
                          <a:endParaRPr lang="zh-CN" altLang="en-US"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函数图像</a:t>
                          </a:r>
                          <a:endParaRPr lang="zh-CN" altLang="en-US"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函数求导</a:t>
                          </a:r>
                          <a:endParaRPr lang="zh-CN" altLang="en-US"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1348740">
                    <a:tc>
                      <a:txBody>
                        <a:bodyPr/>
                        <a:lstStyle/>
                        <a:p>
                          <a:pPr algn="ctr"/>
                          <a:r>
                            <a:rPr lang="en-US" altLang="zh-CN" sz="2400" dirty="0">
                              <a:solidFill>
                                <a:schemeClr val="tx1"/>
                              </a:solidFill>
                              <a:latin typeface="Times New Roman" panose="02020603050405020304" pitchFamily="16" charset="0"/>
                              <a:cs typeface="Times New Roman" panose="02020603050405020304" pitchFamily="16" charset="0"/>
                            </a:rPr>
                            <a:t>Sigmoid</a:t>
                          </a:r>
                          <a:endParaRPr lang="zh-CN" altLang="en-US" sz="2400" dirty="0">
                            <a:solidFill>
                              <a:schemeClr val="tx1"/>
                            </a:solidFill>
                            <a:latin typeface="Times New Roman" panose="02020603050405020304" pitchFamily="16" charset="0"/>
                            <a:cs typeface="Times New Roman" panose="02020603050405020304" pitchFamily="16"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algn="ctr"/>
                          <a:endParaRPr lang="zh-CN" altLang="en-US" sz="2400" dirty="0">
                            <a:solidFill>
                              <a:schemeClr val="tx1"/>
                            </a:solidFill>
                            <a:latin typeface="Times New Roman" panose="02020603050405020304" pitchFamily="16" charset="0"/>
                            <a:cs typeface="Times New Roman" panose="02020603050405020304" pitchFamily="16"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1383665">
                    <a:tc>
                      <a:txBody>
                        <a:bodyPr/>
                        <a:lstStyle/>
                        <a:p>
                          <a:pPr algn="ctr"/>
                          <a:r>
                            <a:rPr lang="en-US" altLang="zh-CN" sz="2400" dirty="0">
                              <a:solidFill>
                                <a:schemeClr val="tx1"/>
                              </a:solidFill>
                              <a:latin typeface="Times New Roman" panose="02020603050405020304" pitchFamily="16" charset="0"/>
                              <a:cs typeface="Times New Roman" panose="02020603050405020304" pitchFamily="16" charset="0"/>
                            </a:rPr>
                            <a:t>Tanh</a:t>
                          </a:r>
                          <a:endParaRPr lang="zh-CN" altLang="en-US" sz="2400" dirty="0">
                            <a:solidFill>
                              <a:schemeClr val="tx1"/>
                            </a:solidFill>
                            <a:latin typeface="Times New Roman" panose="02020603050405020304" pitchFamily="16" charset="0"/>
                            <a:cs typeface="Times New Roman" panose="02020603050405020304" pitchFamily="16"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algn="ctr"/>
                          <a:endParaRPr lang="zh-CN" altLang="en-US" sz="2400" dirty="0">
                            <a:solidFill>
                              <a:schemeClr val="tx1"/>
                            </a:solidFill>
                            <a:latin typeface="Times New Roman" panose="02020603050405020304" pitchFamily="16" charset="0"/>
                            <a:cs typeface="Times New Roman" panose="02020603050405020304" pitchFamily="16"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1446530">
                    <a:tc>
                      <a:txBody>
                        <a:bodyPr/>
                        <a:lstStyle/>
                        <a:p>
                          <a:pPr algn="ctr"/>
                          <a:r>
                            <a:rPr lang="en-US" altLang="zh-CN" sz="2400" dirty="0" err="1">
                              <a:solidFill>
                                <a:schemeClr val="tx1"/>
                              </a:solidFill>
                              <a:latin typeface="Times New Roman" panose="02020603050405020304" pitchFamily="16" charset="0"/>
                              <a:cs typeface="Times New Roman" panose="02020603050405020304" pitchFamily="16" charset="0"/>
                            </a:rPr>
                            <a:t>Relu</a:t>
                          </a:r>
                          <a:endParaRPr lang="en-US" altLang="zh-CN" sz="2400" dirty="0">
                            <a:solidFill>
                              <a:schemeClr val="tx1"/>
                            </a:solidFill>
                            <a:latin typeface="Times New Roman" panose="02020603050405020304" pitchFamily="16" charset="0"/>
                            <a:cs typeface="Times New Roman" panose="02020603050405020304" pitchFamily="16" charset="0"/>
                          </a:endParaRPr>
                        </a:p>
                        <a:p>
                          <a:pPr algn="ctr"/>
                          <a:r>
                            <a:rPr lang="en-US" altLang="zh-CN" sz="2400" dirty="0">
                              <a:solidFill>
                                <a:schemeClr val="tx1"/>
                              </a:solidFill>
                              <a:latin typeface="Times New Roman" panose="02020603050405020304" pitchFamily="16" charset="0"/>
                              <a:cs typeface="Times New Roman" panose="02020603050405020304" pitchFamily="16" charset="0"/>
                            </a:rPr>
                            <a:t>(Rectified Linear Unit)</a:t>
                          </a:r>
                          <a:endParaRPr lang="zh-CN" altLang="en-US" sz="2400" dirty="0">
                            <a:solidFill>
                              <a:schemeClr val="tx1"/>
                            </a:solidFill>
                            <a:latin typeface="Times New Roman" panose="02020603050405020304" pitchFamily="16" charset="0"/>
                            <a:cs typeface="Times New Roman" panose="02020603050405020304" pitchFamily="16"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algn="ctr"/>
                          <a:endParaRPr lang="zh-CN" altLang="en-US" sz="2400" dirty="0">
                            <a:solidFill>
                              <a:schemeClr val="tx1"/>
                            </a:solidFill>
                            <a:latin typeface="Times New Roman" panose="02020603050405020304" pitchFamily="16" charset="0"/>
                            <a:cs typeface="Times New Roman" panose="02020603050405020304" pitchFamily="16"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bl>
              </a:graphicData>
            </a:graphic>
          </p:graphicFrame>
        </mc:Fallback>
      </mc:AlternateContent>
      <p:pic>
        <p:nvPicPr>
          <p:cNvPr id="14" name="图片 13"/>
          <p:cNvPicPr>
            <a:picLocks noChangeAspect="1"/>
          </p:cNvPicPr>
          <p:nvPr/>
        </p:nvPicPr>
        <p:blipFill>
          <a:blip r:embed="rId2"/>
          <a:stretch>
            <a:fillRect/>
          </a:stretch>
        </p:blipFill>
        <p:spPr>
          <a:xfrm>
            <a:off x="5816377" y="1445881"/>
            <a:ext cx="2316480" cy="1149326"/>
          </a:xfrm>
          <a:prstGeom prst="rect">
            <a:avLst/>
          </a:prstGeom>
        </p:spPr>
      </p:pic>
      <p:pic>
        <p:nvPicPr>
          <p:cNvPr id="18" name="图片 17"/>
          <p:cNvPicPr>
            <a:picLocks noChangeAspect="1"/>
          </p:cNvPicPr>
          <p:nvPr/>
        </p:nvPicPr>
        <p:blipFill>
          <a:blip r:embed="rId3"/>
          <a:stretch>
            <a:fillRect/>
          </a:stretch>
        </p:blipFill>
        <p:spPr>
          <a:xfrm>
            <a:off x="5816377" y="2792191"/>
            <a:ext cx="2316480" cy="1149326"/>
          </a:xfrm>
          <a:prstGeom prst="rect">
            <a:avLst/>
          </a:prstGeom>
        </p:spPr>
      </p:pic>
      <p:pic>
        <p:nvPicPr>
          <p:cNvPr id="20" name="图片 19"/>
          <p:cNvPicPr>
            <a:picLocks noChangeAspect="1"/>
          </p:cNvPicPr>
          <p:nvPr/>
        </p:nvPicPr>
        <p:blipFill>
          <a:blip r:embed="rId4"/>
          <a:stretch>
            <a:fillRect/>
          </a:stretch>
        </p:blipFill>
        <p:spPr>
          <a:xfrm>
            <a:off x="5816377" y="4263516"/>
            <a:ext cx="2318959" cy="1148603"/>
          </a:xfrm>
          <a:prstGeom prst="rect">
            <a:avLst/>
          </a:prstGeom>
        </p:spPr>
      </p:pic>
      <p:sp>
        <p:nvSpPr>
          <p:cNvPr id="9" name="标题 1"/>
          <p:cNvSpPr txBox="1">
            <a:spLocks noGrp="1"/>
          </p:cNvSpPr>
          <p:nvPr>
            <p:ph type="title"/>
          </p:nvPr>
        </p:nvSpPr>
        <p:spPr>
          <a:xfrm>
            <a:off x="393700" y="0"/>
            <a:ext cx="11798300" cy="66833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baseline="0">
                <a:solidFill>
                  <a:schemeClr val="tx1"/>
                </a:solidFill>
                <a:latin typeface="Calibri" panose="020F0502020204030204" pitchFamily="34" charset="0"/>
                <a:ea typeface="黑体" panose="02010609060101010101" pitchFamily="49" charset="-122"/>
                <a:cs typeface="+mj-cs"/>
              </a:defRPr>
            </a:lvl1pPr>
          </a:lstStyle>
          <a:p>
            <a:r>
              <a:rPr lang="zh-CN" altLang="en-US" dirty="0">
                <a:latin typeface="Times New Roman" panose="02020603050405020304" pitchFamily="16" charset="0"/>
                <a:cs typeface="Times New Roman" panose="02020603050405020304" pitchFamily="16" charset="0"/>
              </a:rPr>
              <a:t>常用的激活函数：对输入信息进行非线性变换</a:t>
            </a:r>
            <a:endParaRPr lang="zh-CN" altLang="en-US" dirty="0">
              <a:latin typeface="黑体" panose="02010609060101010101" pitchFamily="49" charset="-122"/>
              <a:cs typeface="Times New Roman" panose="02020603050405020304" pitchFamily="16" charset="0"/>
            </a:endParaRPr>
          </a:p>
        </p:txBody>
      </p:sp>
      <p:sp>
        <p:nvSpPr>
          <p:cNvPr id="2" name="矩形 1"/>
          <p:cNvSpPr/>
          <p:nvPr/>
        </p:nvSpPr>
        <p:spPr>
          <a:xfrm>
            <a:off x="233956" y="5518013"/>
            <a:ext cx="11798300" cy="1077218"/>
          </a:xfrm>
          <a:prstGeom prst="rect">
            <a:avLst/>
          </a:prstGeom>
        </p:spPr>
        <p:txBody>
          <a:bodyPr wrap="square">
            <a:spAutoFit/>
          </a:bodyPr>
          <a:lstStyle/>
          <a:p>
            <a:pPr algn="just"/>
            <a:r>
              <a:rPr lang="zh-CN" altLang="zh-CN" sz="3200" b="1" dirty="0">
                <a:latin typeface="Times New Roman" panose="02020603050405020304" pitchFamily="16" charset="0"/>
                <a:ea typeface="楷体" panose="02010609060101010101" pitchFamily="49" charset="-122"/>
                <a:cs typeface="Times New Roman" panose="02020603050405020304" pitchFamily="16" charset="0"/>
              </a:rPr>
              <a:t>神经网络使用非线性函数作为激活函数</a:t>
            </a:r>
            <a:r>
              <a:rPr lang="en-US" altLang="zh-CN" sz="3200" b="1" dirty="0">
                <a:latin typeface="Times New Roman" panose="02020603050405020304" pitchFamily="16" charset="0"/>
                <a:ea typeface="楷体" panose="02010609060101010101" pitchFamily="49" charset="-122"/>
                <a:cs typeface="Times New Roman" panose="02020603050405020304" pitchFamily="16" charset="0"/>
              </a:rPr>
              <a:t>(activation function)</a:t>
            </a:r>
            <a:r>
              <a:rPr lang="zh-CN" altLang="zh-CN" sz="3200" b="1" dirty="0">
                <a:latin typeface="Times New Roman" panose="02020603050405020304" pitchFamily="16" charset="0"/>
                <a:ea typeface="楷体" panose="02010609060101010101" pitchFamily="49" charset="-122"/>
                <a:cs typeface="Times New Roman" panose="02020603050405020304" pitchFamily="16" charset="0"/>
              </a:rPr>
              <a:t>，通过对多个非线性函数进行组合，来实现对输入信息的非线性变换</a:t>
            </a:r>
            <a:endParaRPr lang="zh-CN" altLang="en-US" sz="3200" b="1" dirty="0">
              <a:latin typeface="Times New Roman" panose="02020603050405020304" pitchFamily="16" charset="0"/>
              <a:ea typeface="楷体" panose="02010609060101010101" pitchFamily="49" charset="-122"/>
              <a:cs typeface="Times New Roman" panose="02020603050405020304" pitchFamily="16"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custDataLst>
              <p:tags r:id="rId1"/>
            </p:custDataLst>
          </p:nvPr>
        </p:nvSpPr>
        <p:spPr>
          <a:xfrm>
            <a:off x="4381500" y="902018"/>
            <a:ext cx="3416141" cy="1291590"/>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1.可以从最小化每个类簇的方差这一视角来解释K均值聚类的结果,下面对这一视角描述不正确的是(    )</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2"/>
            </p:custDataLst>
          </p:nvPr>
        </p:nvSpPr>
        <p:spPr>
          <a:xfrm>
            <a:off x="4810125" y="2715736"/>
            <a:ext cx="2804160" cy="783590"/>
          </a:xfrm>
          <a:prstGeom prst="rect">
            <a:avLst/>
          </a:prstGeom>
          <a:noFill/>
          <a:ln w="12700">
            <a:noFill/>
          </a:ln>
        </p:spPr>
        <p:txBody>
          <a:bodyPr wrap="square" rtlCol="0" anchor="ctr">
            <a:spAutoFit/>
          </a:bodyPr>
          <a:p>
            <a:pPr lvl="0" algn="l">
              <a:buNone/>
            </a:pPr>
            <a:r>
              <a:rPr lang="zh-CN" altLang="en-US" sz="1500">
                <a:solidFill>
                  <a:srgbClr val="000000"/>
                </a:solidFill>
                <a:latin typeface="微软雅黑" panose="020B0503020204020204" pitchFamily="34" charset="-122"/>
                <a:ea typeface="微软雅黑" panose="020B0503020204020204" pitchFamily="34" charset="-122"/>
              </a:rPr>
              <a:t>最终聚类结果中每个聚类集合中所包含数据呈现出来差异性最小</a:t>
            </a:r>
            <a:endParaRPr lang="zh-CN" altLang="en-US" sz="1500">
              <a:solidFill>
                <a:srgbClr val="000000"/>
              </a:solidFill>
              <a:latin typeface="微软雅黑" panose="020B0503020204020204" pitchFamily="34" charset="-122"/>
              <a:ea typeface="微软雅黑" panose="020B0503020204020204" pitchFamily="34" charset="-122"/>
            </a:endParaRPr>
          </a:p>
        </p:txBody>
      </p:sp>
      <p:sp>
        <p:nvSpPr>
          <p:cNvPr id="10" name="椭圆 9"/>
          <p:cNvSpPr>
            <a:spLocks noChangeAspect="1"/>
          </p:cNvSpPr>
          <p:nvPr>
            <p:custDataLst>
              <p:tags r:id="rId3"/>
            </p:custDataLst>
          </p:nvPr>
        </p:nvSpPr>
        <p:spPr>
          <a:xfrm>
            <a:off x="4357211" y="29013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1" name="文本框 10"/>
          <p:cNvSpPr txBox="1"/>
          <p:nvPr>
            <p:custDataLst>
              <p:tags r:id="rId4"/>
            </p:custDataLst>
          </p:nvPr>
        </p:nvSpPr>
        <p:spPr>
          <a:xfrm>
            <a:off x="4810125" y="3572986"/>
            <a:ext cx="2804160" cy="783590"/>
          </a:xfrm>
          <a:prstGeom prst="rect">
            <a:avLst/>
          </a:prstGeom>
          <a:noFill/>
          <a:ln w="12700">
            <a:noFill/>
          </a:ln>
        </p:spPr>
        <p:txBody>
          <a:bodyPr wrap="square" rtlCol="0" anchor="ctr">
            <a:spAutoFit/>
          </a:bodyPr>
          <a:p>
            <a:pPr lvl="0" algn="l">
              <a:buNone/>
            </a:pPr>
            <a:r>
              <a:rPr lang="zh-CN" altLang="en-US" sz="1500">
                <a:solidFill>
                  <a:srgbClr val="000000"/>
                </a:solidFill>
                <a:latin typeface="微软雅黑" panose="020B0503020204020204" pitchFamily="34" charset="-122"/>
                <a:ea typeface="微软雅黑" panose="020B0503020204020204" pitchFamily="34" charset="-122"/>
              </a:rPr>
              <a:t>每个样本数据分别归属于与其距离最近的聚类质心所在聚类集合</a:t>
            </a:r>
            <a:endParaRPr lang="zh-CN" altLang="en-US" sz="1500">
              <a:solidFill>
                <a:srgbClr val="000000"/>
              </a:solidFill>
              <a:latin typeface="微软雅黑" panose="020B0503020204020204" pitchFamily="34" charset="-122"/>
              <a:ea typeface="微软雅黑" panose="020B0503020204020204" pitchFamily="34" charset="-122"/>
            </a:endParaRPr>
          </a:p>
        </p:txBody>
      </p:sp>
      <p:sp>
        <p:nvSpPr>
          <p:cNvPr id="12" name="椭圆 11"/>
          <p:cNvSpPr>
            <a:spLocks noChangeAspect="1"/>
          </p:cNvSpPr>
          <p:nvPr>
            <p:custDataLst>
              <p:tags r:id="rId5"/>
            </p:custDataLst>
          </p:nvPr>
        </p:nvSpPr>
        <p:spPr>
          <a:xfrm>
            <a:off x="4357211" y="375856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3" name="文本框 12"/>
          <p:cNvSpPr txBox="1"/>
          <p:nvPr>
            <p:custDataLst>
              <p:tags r:id="rId6"/>
            </p:custDataLst>
          </p:nvPr>
        </p:nvSpPr>
        <p:spPr>
          <a:xfrm>
            <a:off x="4810125" y="4488339"/>
            <a:ext cx="2766060" cy="623570"/>
          </a:xfrm>
          <a:prstGeom prst="rect">
            <a:avLst/>
          </a:prstGeom>
          <a:noFill/>
          <a:ln w="12700">
            <a:noFill/>
          </a:ln>
        </p:spPr>
        <p:txBody>
          <a:bodyPr wrap="square" rtlCol="0" anchor="ctr">
            <a:spAutoFit/>
          </a:bodyPr>
          <a:p>
            <a:pPr lvl="0" algn="l">
              <a:buNone/>
            </a:pPr>
            <a:r>
              <a:rPr lang="zh-CN" altLang="en-US" sz="1725">
                <a:solidFill>
                  <a:srgbClr val="000000"/>
                </a:solidFill>
                <a:latin typeface="微软雅黑" panose="020B0503020204020204" pitchFamily="34" charset="-122"/>
                <a:ea typeface="微软雅黑" panose="020B0503020204020204" pitchFamily="34" charset="-122"/>
              </a:rPr>
              <a:t>每个簇类的方差累加起来最小</a:t>
            </a:r>
            <a:endParaRPr lang="zh-CN" altLang="en-US" sz="1725">
              <a:solidFill>
                <a:srgbClr val="000000"/>
              </a:solidFill>
              <a:latin typeface="微软雅黑" panose="020B0503020204020204" pitchFamily="34" charset="-122"/>
              <a:ea typeface="微软雅黑" panose="020B0503020204020204" pitchFamily="34" charset="-122"/>
            </a:endParaRPr>
          </a:p>
        </p:txBody>
      </p:sp>
      <p:sp>
        <p:nvSpPr>
          <p:cNvPr id="14" name="椭圆 13"/>
          <p:cNvSpPr>
            <a:spLocks noChangeAspect="1"/>
          </p:cNvSpPr>
          <p:nvPr>
            <p:custDataLst>
              <p:tags r:id="rId7"/>
            </p:custDataLst>
          </p:nvPr>
        </p:nvSpPr>
        <p:spPr>
          <a:xfrm>
            <a:off x="4357211" y="46158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5" name="文本框 14"/>
          <p:cNvSpPr txBox="1"/>
          <p:nvPr>
            <p:custDataLst>
              <p:tags r:id="rId8"/>
            </p:custDataLst>
          </p:nvPr>
        </p:nvSpPr>
        <p:spPr>
          <a:xfrm>
            <a:off x="4810125" y="5345589"/>
            <a:ext cx="2766060" cy="623570"/>
          </a:xfrm>
          <a:prstGeom prst="rect">
            <a:avLst/>
          </a:prstGeom>
          <a:noFill/>
          <a:ln w="12700">
            <a:noFill/>
          </a:ln>
        </p:spPr>
        <p:txBody>
          <a:bodyPr wrap="square" rtlCol="0" anchor="ctr">
            <a:spAutoFit/>
          </a:bodyPr>
          <a:p>
            <a:pPr lvl="0" algn="l">
              <a:buNone/>
            </a:pPr>
            <a:r>
              <a:rPr lang="zh-CN" altLang="en-US" sz="1725">
                <a:solidFill>
                  <a:srgbClr val="000000"/>
                </a:solidFill>
                <a:latin typeface="微软雅黑" panose="020B0503020204020204" pitchFamily="34" charset="-122"/>
                <a:ea typeface="微软雅黑" panose="020B0503020204020204" pitchFamily="34" charset="-122"/>
              </a:rPr>
              <a:t>每个簇类的质心累加起来最小</a:t>
            </a:r>
            <a:endParaRPr lang="zh-CN" altLang="en-US" sz="1725">
              <a:solidFill>
                <a:srgbClr val="000000"/>
              </a:solidFill>
              <a:latin typeface="微软雅黑" panose="020B0503020204020204" pitchFamily="34" charset="-122"/>
              <a:ea typeface="微软雅黑" panose="020B0503020204020204" pitchFamily="34" charset="-122"/>
            </a:endParaRPr>
          </a:p>
        </p:txBody>
      </p:sp>
      <p:sp>
        <p:nvSpPr>
          <p:cNvPr id="16" name="椭圆 15"/>
          <p:cNvSpPr>
            <a:spLocks noChangeAspect="1"/>
          </p:cNvSpPr>
          <p:nvPr>
            <p:custDataLst>
              <p:tags r:id="rId9"/>
            </p:custDataLst>
          </p:nvPr>
        </p:nvSpPr>
        <p:spPr>
          <a:xfrm>
            <a:off x="4357211" y="547354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7" name="圆角矩形 16"/>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7" name="组合 6"/>
          <p:cNvGrpSpPr/>
          <p:nvPr>
            <p:custDataLst>
              <p:tags r:id="rId11"/>
            </p:custDataLst>
          </p:nvPr>
        </p:nvGrpSpPr>
        <p:grpSpPr>
          <a:xfrm>
            <a:off x="0" y="0"/>
            <a:ext cx="4286250" cy="490061"/>
            <a:chOff x="-8300" y="0"/>
            <a:chExt cx="9000" cy="1029"/>
          </a:xfrm>
        </p:grpSpPr>
        <p:sp>
          <p:nvSpPr>
            <p:cNvPr id="3" name="TitleBackground"/>
            <p:cNvSpPr/>
            <p:nvPr>
              <p:custDataLst>
                <p:tags r:id="rId12"/>
              </p:custDataLst>
            </p:nvPr>
          </p:nvSpPr>
          <p:spPr>
            <a:xfrm>
              <a:off x="-830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 name="ColorBlock"/>
            <p:cNvSpPr/>
            <p:nvPr>
              <p:custDataLst>
                <p:tags r:id="rId13"/>
              </p:custDataLst>
            </p:nvPr>
          </p:nvSpPr>
          <p:spPr>
            <a:xfrm>
              <a:off x="-830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TypeText"/>
            <p:cNvSpPr txBox="1"/>
            <p:nvPr>
              <p:custDataLst>
                <p:tags r:id="rId14"/>
              </p:custDataLst>
            </p:nvPr>
          </p:nvSpPr>
          <p:spPr>
            <a:xfrm>
              <a:off x="-7767"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6" name="TipText"/>
            <p:cNvSpPr txBox="1"/>
            <p:nvPr>
              <p:custDataLst>
                <p:tags r:id="rId15"/>
              </p:custDataLst>
            </p:nvPr>
          </p:nvSpPr>
          <p:spPr>
            <a:xfrm>
              <a:off x="-5823" y="229"/>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1分</a:t>
              </a:r>
              <a:endPar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18" name="图片 17" descr="tmpEABC"/>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常用的激活函数：</a:t>
            </a:r>
            <a:r>
              <a:rPr lang="en-US" altLang="zh-CN" dirty="0" err="1"/>
              <a:t>softmax</a:t>
            </a:r>
            <a:r>
              <a:rPr lang="zh-CN" altLang="en-US" dirty="0"/>
              <a:t>函数</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335" y="802640"/>
                <a:ext cx="12019915" cy="5943600"/>
              </a:xfrm>
            </p:spPr>
            <p:txBody>
              <a:bodyPr>
                <a:normAutofit/>
              </a:bodyPr>
              <a:lstStyle/>
              <a:p>
                <a:r>
                  <a:rPr lang="en-US" altLang="zh-CN" dirty="0"/>
                  <a:t>Softmax</a:t>
                </a:r>
                <a:r>
                  <a:rPr lang="zh-CN" altLang="en-US" dirty="0"/>
                  <a:t>函数一般用于多分类问题中</a:t>
                </a:r>
                <a:endParaRPr lang="en-US" altLang="zh-CN" dirty="0"/>
              </a:p>
              <a:p>
                <a:pPr lvl="1"/>
                <a:r>
                  <a:rPr lang="zh-CN" altLang="en-US" dirty="0"/>
                  <a:t>将输入</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𝒙</m:t>
                        </m:r>
                      </m:e>
                      <m:sub>
                        <m:r>
                          <a:rPr lang="zh-CN" altLang="en-US" i="1" dirty="0">
                            <a:latin typeface="Cambria Math" panose="02040503050406030204" pitchFamily="18" charset="0"/>
                          </a:rPr>
                          <m:t>𝒊</m:t>
                        </m:r>
                      </m:sub>
                    </m:sSub>
                  </m:oMath>
                </a14:m>
                <a:r>
                  <a:rPr lang="zh-CN" altLang="en-US" dirty="0"/>
                  <a:t>映射到第𝒊个类别的概率：</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𝒚</m:t>
                        </m:r>
                      </m:e>
                      <m:sub>
                        <m:r>
                          <a:rPr lang="en-US" altLang="zh-CN">
                            <a:latin typeface="Cambria Math" panose="02040503050406030204" pitchFamily="18" charset="0"/>
                          </a:rPr>
                          <m:t>𝒊</m:t>
                        </m:r>
                      </m:sub>
                    </m:sSub>
                    <m:r>
                      <a:rPr lang="en-US" altLang="zh-CN">
                        <a:latin typeface="Cambria Math" panose="02040503050406030204" pitchFamily="18" charset="0"/>
                      </a:rPr>
                      <m:t>=</m:t>
                    </m:r>
                    <m:r>
                      <a:rPr lang="en-US" altLang="zh-CN">
                        <a:latin typeface="Cambria Math" panose="02040503050406030204" pitchFamily="18" charset="0"/>
                      </a:rPr>
                      <m:t>𝐬𝐨𝐟𝐭𝐦𝐚𝐱</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a:latin typeface="Cambria Math" panose="02040503050406030204" pitchFamily="18" charset="0"/>
                              </a:rPr>
                              <m:t>𝒙</m:t>
                            </m:r>
                          </m:e>
                          <m:sub>
                            <m:r>
                              <a:rPr lang="en-US" altLang="zh-CN">
                                <a:latin typeface="Cambria Math" panose="02040503050406030204" pitchFamily="18" charset="0"/>
                              </a:rPr>
                              <m:t>𝒊</m:t>
                            </m:r>
                          </m:sub>
                        </m:sSub>
                      </m:e>
                    </m:d>
                    <m:r>
                      <a:rPr lang="en-US" altLang="zh-CN">
                        <a:latin typeface="Cambria Math" panose="02040503050406030204" pitchFamily="18" charset="0"/>
                      </a:rPr>
                      <m:t>=</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a:latin typeface="Cambria Math" panose="02040503050406030204" pitchFamily="18" charset="0"/>
                              </a:rPr>
                              <m:t>𝒆</m:t>
                            </m:r>
                          </m:e>
                          <m:sup>
                            <m:sSub>
                              <m:sSubPr>
                                <m:ctrlPr>
                                  <a:rPr lang="zh-CN" altLang="zh-CN" i="1">
                                    <a:latin typeface="Cambria Math" panose="02040503050406030204" pitchFamily="18" charset="0"/>
                                  </a:rPr>
                                </m:ctrlPr>
                              </m:sSubPr>
                              <m:e>
                                <m:r>
                                  <a:rPr lang="en-US" altLang="zh-CN">
                                    <a:latin typeface="Cambria Math" panose="02040503050406030204" pitchFamily="18" charset="0"/>
                                  </a:rPr>
                                  <m:t>𝒙</m:t>
                                </m:r>
                              </m:e>
                              <m:sub>
                                <m:r>
                                  <a:rPr lang="en-US" altLang="zh-CN">
                                    <a:latin typeface="Cambria Math" panose="02040503050406030204" pitchFamily="18" charset="0"/>
                                  </a:rPr>
                                  <m:t>𝒊</m:t>
                                </m:r>
                              </m:sub>
                            </m:sSub>
                          </m:sup>
                        </m:sSup>
                      </m:num>
                      <m:den>
                        <m:nary>
                          <m:naryPr>
                            <m:chr m:val="∑"/>
                            <m:limLoc m:val="subSup"/>
                            <m:ctrlPr>
                              <a:rPr lang="zh-CN" altLang="zh-CN" i="1">
                                <a:latin typeface="Cambria Math" panose="02040503050406030204" pitchFamily="18" charset="0"/>
                              </a:rPr>
                            </m:ctrlPr>
                          </m:naryPr>
                          <m:sub>
                            <m:r>
                              <a:rPr lang="en-US" altLang="zh-CN">
                                <a:latin typeface="Cambria Math" panose="02040503050406030204" pitchFamily="18" charset="0"/>
                              </a:rPr>
                              <m:t>𝒋</m:t>
                            </m:r>
                            <m:r>
                              <a:rPr lang="en-US" altLang="zh-CN">
                                <a:latin typeface="Cambria Math" panose="02040503050406030204" pitchFamily="18" charset="0"/>
                              </a:rPr>
                              <m:t>=</m:t>
                            </m:r>
                            <m:r>
                              <a:rPr lang="en-US" altLang="zh-CN">
                                <a:latin typeface="Cambria Math" panose="02040503050406030204" pitchFamily="18" charset="0"/>
                              </a:rPr>
                              <m:t>𝟏</m:t>
                            </m:r>
                          </m:sub>
                          <m:sup>
                            <m:r>
                              <a:rPr lang="en-US" altLang="zh-CN">
                                <a:latin typeface="Cambria Math" panose="02040503050406030204" pitchFamily="18" charset="0"/>
                              </a:rPr>
                              <m:t>𝒌</m:t>
                            </m:r>
                          </m:sup>
                          <m:e>
                            <m:sSup>
                              <m:sSupPr>
                                <m:ctrlPr>
                                  <a:rPr lang="zh-CN" altLang="zh-CN" i="1">
                                    <a:latin typeface="Cambria Math" panose="02040503050406030204" pitchFamily="18" charset="0"/>
                                  </a:rPr>
                                </m:ctrlPr>
                              </m:sSupPr>
                              <m:e>
                                <m:r>
                                  <a:rPr lang="en-US" altLang="zh-CN">
                                    <a:latin typeface="Cambria Math" panose="02040503050406030204" pitchFamily="18" charset="0"/>
                                  </a:rPr>
                                  <m:t>𝒆</m:t>
                                </m:r>
                              </m:e>
                              <m:sup>
                                <m:sSub>
                                  <m:sSubPr>
                                    <m:ctrlPr>
                                      <a:rPr lang="zh-CN" altLang="zh-CN" i="1">
                                        <a:latin typeface="Cambria Math" panose="02040503050406030204" pitchFamily="18" charset="0"/>
                                      </a:rPr>
                                    </m:ctrlPr>
                                  </m:sSubPr>
                                  <m:e>
                                    <m:r>
                                      <a:rPr lang="en-US" altLang="zh-CN">
                                        <a:latin typeface="Cambria Math" panose="02040503050406030204" pitchFamily="18" charset="0"/>
                                      </a:rPr>
                                      <m:t>𝒙</m:t>
                                    </m:r>
                                  </m:e>
                                  <m:sub>
                                    <m:r>
                                      <a:rPr lang="en-US" altLang="zh-CN">
                                        <a:latin typeface="Cambria Math" panose="02040503050406030204" pitchFamily="18" charset="0"/>
                                      </a:rPr>
                                      <m:t>𝒋</m:t>
                                    </m:r>
                                  </m:sub>
                                </m:sSub>
                              </m:sup>
                            </m:sSup>
                          </m:e>
                        </m:nary>
                      </m:den>
                    </m:f>
                  </m:oMath>
                </a14:m>
                <a:endParaRPr lang="en-US" altLang="zh-CN" dirty="0"/>
              </a:p>
              <a:p>
                <a:pPr lvl="1"/>
                <a14:m>
                  <m:oMath xmlns:m="http://schemas.openxmlformats.org/officeDocument/2006/math">
                    <m:r>
                      <a:rPr lang="en-US" altLang="zh-CN" b="0" i="1" smtClean="0">
                        <a:latin typeface="Cambria Math" panose="02040503050406030204" pitchFamily="18" charset="0"/>
                      </a:rPr>
                      <m:t>0</m:t>
                    </m:r>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r>
                      <a:rPr lang="en-US" altLang="zh-CN" b="0" i="1" smtClean="0">
                        <a:latin typeface="Cambria Math" panose="02040503050406030204" pitchFamily="18" charset="0"/>
                      </a:rPr>
                      <m:t>1</m:t>
                    </m:r>
                    <m:r>
                      <a:rPr lang="en-US" altLang="zh-CN" b="0" i="1" smtClean="0">
                        <a:latin typeface="Cambria Math" panose="02040503050406030204" pitchFamily="18" charset="0"/>
                      </a:rPr>
                      <m:t>, </m:t>
                    </m:r>
                    <m:nary>
                      <m:naryPr>
                        <m:chr m:val="∑"/>
                        <m:limLoc m:val="subSup"/>
                        <m:supHide m:val="on"/>
                        <m:ctrlPr>
                          <a:rPr lang="en-US" altLang="zh-CN" b="0" i="1" smtClean="0">
                            <a:latin typeface="Cambria Math" panose="02040503050406030204" pitchFamily="18" charset="0"/>
                          </a:rPr>
                        </m:ctrlPr>
                      </m:naryPr>
                      <m:sub>
                        <m:r>
                          <m:rPr>
                            <m:brk m:alnAt="9"/>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m:t>
                    </m:r>
                    <m:r>
                      <a:rPr lang="en-US" altLang="zh-CN" b="0" i="1" smtClean="0">
                        <a:latin typeface="Cambria Math" panose="02040503050406030204" pitchFamily="18" charset="0"/>
                      </a:rPr>
                      <m:t>1</m:t>
                    </m:r>
                  </m:oMath>
                </a14:m>
                <a:r>
                  <a:rPr lang="en-US" altLang="zh-CN" dirty="0"/>
                  <a:t>, </a:t>
                </a:r>
                <a:r>
                  <a:rPr lang="zh-CN" altLang="zh-CN" dirty="0"/>
                  <a:t>可将输出概率最大的作为分类目标</a:t>
                </a:r>
                <a:endParaRPr lang="zh-CN" altLang="en-US" dirty="0"/>
              </a:p>
              <a:p>
                <a:pPr lvl="1"/>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335" y="802640"/>
                <a:ext cx="12019915" cy="5943600"/>
              </a:xfr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圆角 4"/>
              <p:cNvSpPr/>
              <p:nvPr/>
            </p:nvSpPr>
            <p:spPr>
              <a:xfrm>
                <a:off x="2587280" y="3557160"/>
                <a:ext cx="816746" cy="523783"/>
              </a:xfrm>
              <a:prstGeom prst="round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dirty="0" smtClean="0">
                              <a:latin typeface="Cambria Math" panose="02040503050406030204" pitchFamily="18" charset="0"/>
                            </a:rPr>
                          </m:ctrlPr>
                        </m:sSubPr>
                        <m:e>
                          <m:r>
                            <m:rPr>
                              <m:sty m:val="p"/>
                            </m:rPr>
                            <a:rPr lang="en-US" altLang="zh-CN" sz="3200" b="0" i="0" dirty="0" smtClean="0">
                              <a:latin typeface="Cambria Math" panose="02040503050406030204" pitchFamily="18" charset="0"/>
                            </a:rPr>
                            <m:t>x</m:t>
                          </m:r>
                        </m:e>
                        <m:sub>
                          <m:r>
                            <a:rPr lang="en-US" altLang="zh-CN" sz="3200" i="1" dirty="0" smtClean="0">
                              <a:latin typeface="Cambria Math" panose="02040503050406030204" pitchFamily="18" charset="0"/>
                            </a:rPr>
                            <m:t>1</m:t>
                          </m:r>
                        </m:sub>
                      </m:sSub>
                    </m:oMath>
                  </m:oMathPara>
                </a14:m>
                <a:endParaRPr lang="zh-CN" altLang="en-US" sz="3200" dirty="0"/>
              </a:p>
            </p:txBody>
          </p:sp>
        </mc:Choice>
        <mc:Fallback>
          <p:sp>
            <p:nvSpPr>
              <p:cNvPr id="5" name="矩形: 圆角 4"/>
              <p:cNvSpPr>
                <a:spLocks noRot="1" noChangeAspect="1" noMove="1" noResize="1" noEditPoints="1" noAdjustHandles="1" noChangeArrowheads="1" noChangeShapeType="1" noTextEdit="1"/>
              </p:cNvSpPr>
              <p:nvPr/>
            </p:nvSpPr>
            <p:spPr>
              <a:xfrm>
                <a:off x="2587280" y="3557160"/>
                <a:ext cx="816746" cy="523783"/>
              </a:xfrm>
              <a:prstGeom prst="roundRect">
                <a:avLst/>
              </a:prstGeom>
              <a:blipFill rotWithShape="1">
                <a:blip r:embed="rId2"/>
                <a:stretch>
                  <a:fillRect l="-1824" t="-2767" r="-1736" b="-2706"/>
                </a:stretch>
              </a:blip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圆角 5"/>
              <p:cNvSpPr/>
              <p:nvPr/>
            </p:nvSpPr>
            <p:spPr>
              <a:xfrm>
                <a:off x="2587280" y="4521024"/>
                <a:ext cx="816746" cy="523783"/>
              </a:xfrm>
              <a:prstGeom prst="round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dirty="0" smtClean="0">
                              <a:latin typeface="Cambria Math" panose="02040503050406030204" pitchFamily="18" charset="0"/>
                            </a:rPr>
                          </m:ctrlPr>
                        </m:sSubPr>
                        <m:e>
                          <m:r>
                            <m:rPr>
                              <m:sty m:val="p"/>
                            </m:rPr>
                            <a:rPr lang="en-US" altLang="zh-CN" sz="3200" b="0" i="0" dirty="0" smtClean="0">
                              <a:latin typeface="Cambria Math" panose="02040503050406030204" pitchFamily="18" charset="0"/>
                            </a:rPr>
                            <m:t>x</m:t>
                          </m:r>
                        </m:e>
                        <m:sub>
                          <m:r>
                            <a:rPr lang="en-US" altLang="zh-CN" sz="3200" b="0" i="1" dirty="0" smtClean="0">
                              <a:latin typeface="Cambria Math" panose="02040503050406030204" pitchFamily="18" charset="0"/>
                            </a:rPr>
                            <m:t>2</m:t>
                          </m:r>
                        </m:sub>
                      </m:sSub>
                    </m:oMath>
                  </m:oMathPara>
                </a14:m>
                <a:endParaRPr lang="zh-CN" altLang="en-US" sz="3200" dirty="0"/>
              </a:p>
            </p:txBody>
          </p:sp>
        </mc:Choice>
        <mc:Fallback>
          <p:sp>
            <p:nvSpPr>
              <p:cNvPr id="6" name="矩形: 圆角 5"/>
              <p:cNvSpPr>
                <a:spLocks noRot="1" noChangeAspect="1" noMove="1" noResize="1" noEditPoints="1" noAdjustHandles="1" noChangeArrowheads="1" noChangeShapeType="1" noTextEdit="1"/>
              </p:cNvSpPr>
              <p:nvPr/>
            </p:nvSpPr>
            <p:spPr>
              <a:xfrm>
                <a:off x="2587280" y="4521024"/>
                <a:ext cx="816746" cy="523783"/>
              </a:xfrm>
              <a:prstGeom prst="roundRect">
                <a:avLst/>
              </a:prstGeom>
              <a:blipFill rotWithShape="1">
                <a:blip r:embed="rId3"/>
                <a:stretch>
                  <a:fillRect l="-1824" t="-2755" r="-1736" b="-2718"/>
                </a:stretch>
              </a:blip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圆角 6"/>
              <p:cNvSpPr/>
              <p:nvPr/>
            </p:nvSpPr>
            <p:spPr>
              <a:xfrm>
                <a:off x="2587280" y="5484888"/>
                <a:ext cx="816746" cy="523783"/>
              </a:xfrm>
              <a:prstGeom prst="round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dirty="0" smtClean="0">
                              <a:latin typeface="Cambria Math" panose="02040503050406030204" pitchFamily="18" charset="0"/>
                            </a:rPr>
                          </m:ctrlPr>
                        </m:sSubPr>
                        <m:e>
                          <m:r>
                            <m:rPr>
                              <m:sty m:val="p"/>
                            </m:rPr>
                            <a:rPr lang="en-US" altLang="zh-CN" sz="3200" b="0" i="0" dirty="0" smtClean="0">
                              <a:latin typeface="Cambria Math" panose="02040503050406030204" pitchFamily="18" charset="0"/>
                            </a:rPr>
                            <m:t>x</m:t>
                          </m:r>
                        </m:e>
                        <m:sub>
                          <m:r>
                            <a:rPr lang="en-US" altLang="zh-CN" sz="3200" b="0" i="1" dirty="0" smtClean="0">
                              <a:latin typeface="Cambria Math" panose="02040503050406030204" pitchFamily="18" charset="0"/>
                            </a:rPr>
                            <m:t>3</m:t>
                          </m:r>
                        </m:sub>
                      </m:sSub>
                    </m:oMath>
                  </m:oMathPara>
                </a14:m>
                <a:endParaRPr lang="zh-CN" altLang="en-US" sz="3200" dirty="0"/>
              </a:p>
            </p:txBody>
          </p:sp>
        </mc:Choice>
        <mc:Fallback>
          <p:sp>
            <p:nvSpPr>
              <p:cNvPr id="7" name="矩形: 圆角 6"/>
              <p:cNvSpPr>
                <a:spLocks noRot="1" noChangeAspect="1" noMove="1" noResize="1" noEditPoints="1" noAdjustHandles="1" noChangeArrowheads="1" noChangeShapeType="1" noTextEdit="1"/>
              </p:cNvSpPr>
              <p:nvPr/>
            </p:nvSpPr>
            <p:spPr>
              <a:xfrm>
                <a:off x="2587280" y="5484888"/>
                <a:ext cx="816746" cy="523783"/>
              </a:xfrm>
              <a:prstGeom prst="roundRect">
                <a:avLst/>
              </a:prstGeom>
              <a:blipFill rotWithShape="1">
                <a:blip r:embed="rId4"/>
                <a:stretch>
                  <a:fillRect l="-1824" t="-2742" r="-1736" b="-2610"/>
                </a:stretch>
              </a:blip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椭圆 7"/>
              <p:cNvSpPr/>
              <p:nvPr/>
            </p:nvSpPr>
            <p:spPr>
              <a:xfrm>
                <a:off x="4242633" y="3379607"/>
                <a:ext cx="2338444" cy="878888"/>
              </a:xfrm>
              <a:prstGeom prst="ellipse">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0" tIns="45720" rIns="0" bIns="45720" numCol="1" spcCol="0" rtlCol="0" fromWordArt="0" anchor="ctr" anchorCtr="0" forceAA="0" compatLnSpc="1">
                <a:noAutofit/>
              </a:bodyPr>
              <a:lstStyle/>
              <a:p>
                <a:pPr algn="ctr"/>
                <a14:m>
                  <m:oMathPara xmlns:m="http://schemas.openxmlformats.org/officeDocument/2006/math">
                    <m:oMathParaPr>
                      <m:jc m:val="centerGroup"/>
                    </m:oMathParaPr>
                    <m:oMath xmlns:m="http://schemas.openxmlformats.org/officeDocument/2006/math">
                      <m:sSup>
                        <m:sSupPr>
                          <m:ctrlPr>
                            <a:rPr lang="en-US" altLang="zh-CN" sz="2800" b="0" i="1" dirty="0" smtClean="0">
                              <a:solidFill>
                                <a:schemeClr val="dk1"/>
                              </a:solidFill>
                              <a:latin typeface="Cambria Math" panose="02040503050406030204" pitchFamily="18" charset="0"/>
                            </a:rPr>
                          </m:ctrlPr>
                        </m:sSupPr>
                        <m:e>
                          <m:r>
                            <a:rPr lang="en-US" altLang="zh-CN" sz="2800" i="1" dirty="0" smtClean="0">
                              <a:solidFill>
                                <a:schemeClr val="dk1"/>
                              </a:solidFill>
                              <a:latin typeface="Cambria Math" panose="02040503050406030204" pitchFamily="18" charset="0"/>
                            </a:rPr>
                            <m:t>𝑒</m:t>
                          </m:r>
                        </m:e>
                        <m:sup>
                          <m:sSub>
                            <m:sSubPr>
                              <m:ctrlPr>
                                <a:rPr lang="en-US" altLang="zh-CN" sz="2800" b="0" i="1" dirty="0" smtClean="0">
                                  <a:solidFill>
                                    <a:schemeClr val="dk1"/>
                                  </a:solidFill>
                                  <a:latin typeface="Cambria Math" panose="02040503050406030204" pitchFamily="18" charset="0"/>
                                </a:rPr>
                              </m:ctrlPr>
                            </m:sSubPr>
                            <m:e>
                              <m:r>
                                <a:rPr lang="en-US" altLang="zh-CN" sz="2800" b="0" i="1" dirty="0" smtClean="0">
                                  <a:solidFill>
                                    <a:schemeClr val="dk1"/>
                                  </a:solidFill>
                                  <a:latin typeface="Cambria Math" panose="02040503050406030204" pitchFamily="18" charset="0"/>
                                </a:rPr>
                                <m:t>𝑥</m:t>
                              </m:r>
                            </m:e>
                            <m:sub>
                              <m:r>
                                <a:rPr lang="en-US" altLang="zh-CN" sz="2800" b="0" i="1" dirty="0" smtClean="0">
                                  <a:solidFill>
                                    <a:schemeClr val="dk1"/>
                                  </a:solidFill>
                                  <a:latin typeface="Cambria Math" panose="02040503050406030204" pitchFamily="18" charset="0"/>
                                </a:rPr>
                                <m:t>1</m:t>
                              </m:r>
                            </m:sub>
                          </m:sSub>
                        </m:sup>
                      </m:sSup>
                      <m:r>
                        <a:rPr lang="en-US" altLang="zh-CN" sz="2800" b="0" i="1" dirty="0" smtClean="0">
                          <a:solidFill>
                            <a:schemeClr val="dk1"/>
                          </a:solidFill>
                          <a:latin typeface="Cambria Math" panose="02040503050406030204" pitchFamily="18" charset="0"/>
                        </a:rPr>
                        <m:t>=</m:t>
                      </m:r>
                      <m:r>
                        <a:rPr lang="en-US" altLang="zh-CN" sz="2800" b="0" i="1" dirty="0" smtClean="0">
                          <a:solidFill>
                            <a:schemeClr val="dk1"/>
                          </a:solidFill>
                          <a:latin typeface="Cambria Math" panose="02040503050406030204" pitchFamily="18" charset="0"/>
                        </a:rPr>
                        <m:t>54</m:t>
                      </m:r>
                      <m:r>
                        <a:rPr lang="en-US" altLang="zh-CN" sz="2800" b="0" i="1" dirty="0" smtClean="0">
                          <a:solidFill>
                            <a:schemeClr val="dk1"/>
                          </a:solidFill>
                          <a:latin typeface="Cambria Math" panose="02040503050406030204" pitchFamily="18" charset="0"/>
                        </a:rPr>
                        <m:t>.</m:t>
                      </m:r>
                      <m:r>
                        <a:rPr lang="en-US" altLang="zh-CN" sz="2800" b="0" i="1" dirty="0" smtClean="0">
                          <a:solidFill>
                            <a:schemeClr val="dk1"/>
                          </a:solidFill>
                          <a:latin typeface="Cambria Math" panose="02040503050406030204" pitchFamily="18" charset="0"/>
                        </a:rPr>
                        <m:t>6</m:t>
                      </m:r>
                    </m:oMath>
                  </m:oMathPara>
                </a14:m>
                <a:endParaRPr lang="zh-CN" altLang="en-US" sz="2800" i="1" dirty="0">
                  <a:solidFill>
                    <a:schemeClr val="dk1"/>
                  </a:solidFill>
                  <a:latin typeface="Cambria Math" panose="02040503050406030204" pitchFamily="18" charset="0"/>
                </a:endParaRPr>
              </a:p>
            </p:txBody>
          </p:sp>
        </mc:Choice>
        <mc:Fallback>
          <p:sp>
            <p:nvSpPr>
              <p:cNvPr id="8" name="椭圆 7"/>
              <p:cNvSpPr>
                <a:spLocks noRot="1" noChangeAspect="1" noMove="1" noResize="1" noEditPoints="1" noAdjustHandles="1" noChangeArrowheads="1" noChangeShapeType="1" noTextEdit="1"/>
              </p:cNvSpPr>
              <p:nvPr/>
            </p:nvSpPr>
            <p:spPr>
              <a:xfrm>
                <a:off x="4242633" y="3379607"/>
                <a:ext cx="2338444" cy="878888"/>
              </a:xfrm>
              <a:prstGeom prst="ellipse">
                <a:avLst/>
              </a:prstGeom>
              <a:blipFill rotWithShape="1">
                <a:blip r:embed="rId5"/>
                <a:stretch>
                  <a:fillRect l="-633" t="-1677" r="-600" b="-1568"/>
                </a:stretch>
              </a:blip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椭圆 8"/>
              <p:cNvSpPr/>
              <p:nvPr/>
            </p:nvSpPr>
            <p:spPr>
              <a:xfrm>
                <a:off x="4242633" y="4343471"/>
                <a:ext cx="2338444" cy="878888"/>
              </a:xfrm>
              <a:prstGeom prst="ellipse">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0" tIns="45720" rIns="0" bIns="45720" numCol="1" spcCol="0" rtlCol="0" fromWordArt="0" anchor="ctr" anchorCtr="0" forceAA="0" compatLnSpc="1">
                <a:noAutofit/>
              </a:bodyPr>
              <a:lstStyle/>
              <a:p>
                <a:pPr algn="ctr"/>
                <a14:m>
                  <m:oMathPara xmlns:m="http://schemas.openxmlformats.org/officeDocument/2006/math">
                    <m:oMathParaPr>
                      <m:jc m:val="centerGroup"/>
                    </m:oMathParaPr>
                    <m:oMath xmlns:m="http://schemas.openxmlformats.org/officeDocument/2006/math">
                      <m:sSup>
                        <m:sSupPr>
                          <m:ctrlPr>
                            <a:rPr lang="en-US" altLang="zh-CN" sz="2800" b="0" i="1" dirty="0" smtClean="0">
                              <a:solidFill>
                                <a:schemeClr val="dk1"/>
                              </a:solidFill>
                              <a:latin typeface="Cambria Math" panose="02040503050406030204" pitchFamily="18" charset="0"/>
                            </a:rPr>
                          </m:ctrlPr>
                        </m:sSupPr>
                        <m:e>
                          <m:r>
                            <a:rPr lang="en-US" altLang="zh-CN" sz="2800" i="1" dirty="0" smtClean="0">
                              <a:solidFill>
                                <a:schemeClr val="dk1"/>
                              </a:solidFill>
                              <a:latin typeface="Cambria Math" panose="02040503050406030204" pitchFamily="18" charset="0"/>
                            </a:rPr>
                            <m:t>𝑒</m:t>
                          </m:r>
                        </m:e>
                        <m:sup>
                          <m:sSub>
                            <m:sSubPr>
                              <m:ctrlPr>
                                <a:rPr lang="en-US" altLang="zh-CN" sz="2800" b="0" i="1" dirty="0" smtClean="0">
                                  <a:solidFill>
                                    <a:schemeClr val="dk1"/>
                                  </a:solidFill>
                                  <a:latin typeface="Cambria Math" panose="02040503050406030204" pitchFamily="18" charset="0"/>
                                </a:rPr>
                              </m:ctrlPr>
                            </m:sSubPr>
                            <m:e>
                              <m:r>
                                <a:rPr lang="en-US" altLang="zh-CN" sz="2800" b="0" i="1" dirty="0" smtClean="0">
                                  <a:solidFill>
                                    <a:schemeClr val="dk1"/>
                                  </a:solidFill>
                                  <a:latin typeface="Cambria Math" panose="02040503050406030204" pitchFamily="18" charset="0"/>
                                </a:rPr>
                                <m:t>𝑥</m:t>
                              </m:r>
                            </m:e>
                            <m:sub>
                              <m:r>
                                <a:rPr lang="en-US" altLang="zh-CN" sz="2800" b="0" i="1" dirty="0" smtClean="0">
                                  <a:solidFill>
                                    <a:schemeClr val="dk1"/>
                                  </a:solidFill>
                                  <a:latin typeface="Cambria Math" panose="02040503050406030204" pitchFamily="18" charset="0"/>
                                </a:rPr>
                                <m:t>2</m:t>
                              </m:r>
                            </m:sub>
                          </m:sSub>
                        </m:sup>
                      </m:sSup>
                      <m:r>
                        <a:rPr lang="en-US" altLang="zh-CN" sz="2800" b="0" i="1" dirty="0" smtClean="0">
                          <a:solidFill>
                            <a:schemeClr val="dk1"/>
                          </a:solidFill>
                          <a:latin typeface="Cambria Math" panose="02040503050406030204" pitchFamily="18" charset="0"/>
                        </a:rPr>
                        <m:t>=</m:t>
                      </m:r>
                      <m:r>
                        <a:rPr lang="en-US" altLang="zh-CN" sz="2800" b="0" i="1" dirty="0" smtClean="0">
                          <a:solidFill>
                            <a:schemeClr val="dk1"/>
                          </a:solidFill>
                          <a:latin typeface="Cambria Math" panose="02040503050406030204" pitchFamily="18" charset="0"/>
                        </a:rPr>
                        <m:t>2</m:t>
                      </m:r>
                      <m:r>
                        <a:rPr lang="en-US" altLang="zh-CN" sz="2800" b="0" i="1" dirty="0" smtClean="0">
                          <a:solidFill>
                            <a:schemeClr val="dk1"/>
                          </a:solidFill>
                          <a:latin typeface="Cambria Math" panose="02040503050406030204" pitchFamily="18" charset="0"/>
                        </a:rPr>
                        <m:t>.</m:t>
                      </m:r>
                      <m:r>
                        <a:rPr lang="en-US" altLang="zh-CN" sz="2800" b="0" i="1" dirty="0" smtClean="0">
                          <a:solidFill>
                            <a:schemeClr val="dk1"/>
                          </a:solidFill>
                          <a:latin typeface="Cambria Math" panose="02040503050406030204" pitchFamily="18" charset="0"/>
                        </a:rPr>
                        <m:t>7</m:t>
                      </m:r>
                    </m:oMath>
                  </m:oMathPara>
                </a14:m>
                <a:endParaRPr lang="zh-CN" altLang="en-US" sz="2800" i="1" dirty="0">
                  <a:solidFill>
                    <a:schemeClr val="dk1"/>
                  </a:solidFill>
                  <a:latin typeface="Cambria Math" panose="02040503050406030204" pitchFamily="18" charset="0"/>
                </a:endParaRPr>
              </a:p>
            </p:txBody>
          </p:sp>
        </mc:Choice>
        <mc:Fallback>
          <p:sp>
            <p:nvSpPr>
              <p:cNvPr id="9" name="椭圆 8"/>
              <p:cNvSpPr>
                <a:spLocks noRot="1" noChangeAspect="1" noMove="1" noResize="1" noEditPoints="1" noAdjustHandles="1" noChangeArrowheads="1" noChangeShapeType="1" noTextEdit="1"/>
              </p:cNvSpPr>
              <p:nvPr/>
            </p:nvSpPr>
            <p:spPr>
              <a:xfrm>
                <a:off x="4242633" y="4343471"/>
                <a:ext cx="2338444" cy="878888"/>
              </a:xfrm>
              <a:prstGeom prst="ellipse">
                <a:avLst/>
              </a:prstGeom>
              <a:blipFill rotWithShape="1">
                <a:blip r:embed="rId6"/>
                <a:stretch>
                  <a:fillRect l="-633" t="-1670" r="-600" b="-1576"/>
                </a:stretch>
              </a:blip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椭圆 9"/>
              <p:cNvSpPr/>
              <p:nvPr/>
            </p:nvSpPr>
            <p:spPr>
              <a:xfrm>
                <a:off x="4242633" y="5307335"/>
                <a:ext cx="2338444" cy="878888"/>
              </a:xfrm>
              <a:prstGeom prst="ellipse">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0" tIns="45720" rIns="0" bIns="45720" numCol="1" spcCol="0" rtlCol="0" fromWordArt="0" anchor="ctr" anchorCtr="0" forceAA="0" compatLnSpc="1">
                <a:noAutofit/>
              </a:bodyPr>
              <a:lstStyle/>
              <a:p>
                <a:pPr algn="ctr"/>
                <a14:m>
                  <m:oMathPara xmlns:m="http://schemas.openxmlformats.org/officeDocument/2006/math">
                    <m:oMathParaPr>
                      <m:jc m:val="centerGroup"/>
                    </m:oMathParaPr>
                    <m:oMath xmlns:m="http://schemas.openxmlformats.org/officeDocument/2006/math">
                      <m:sSup>
                        <m:sSupPr>
                          <m:ctrlPr>
                            <a:rPr lang="en-US" altLang="zh-CN" sz="2800" b="0" i="1" dirty="0" smtClean="0">
                              <a:solidFill>
                                <a:schemeClr val="dk1"/>
                              </a:solidFill>
                              <a:latin typeface="Cambria Math" panose="02040503050406030204" pitchFamily="18" charset="0"/>
                            </a:rPr>
                          </m:ctrlPr>
                        </m:sSupPr>
                        <m:e>
                          <m:r>
                            <a:rPr lang="en-US" altLang="zh-CN" sz="2800" i="1" dirty="0" smtClean="0">
                              <a:solidFill>
                                <a:schemeClr val="dk1"/>
                              </a:solidFill>
                              <a:latin typeface="Cambria Math" panose="02040503050406030204" pitchFamily="18" charset="0"/>
                            </a:rPr>
                            <m:t>𝑒</m:t>
                          </m:r>
                        </m:e>
                        <m:sup>
                          <m:sSub>
                            <m:sSubPr>
                              <m:ctrlPr>
                                <a:rPr lang="en-US" altLang="zh-CN" sz="2800" b="0" i="1" dirty="0" smtClean="0">
                                  <a:solidFill>
                                    <a:schemeClr val="dk1"/>
                                  </a:solidFill>
                                  <a:latin typeface="Cambria Math" panose="02040503050406030204" pitchFamily="18" charset="0"/>
                                </a:rPr>
                              </m:ctrlPr>
                            </m:sSubPr>
                            <m:e>
                              <m:r>
                                <a:rPr lang="en-US" altLang="zh-CN" sz="2800" b="0" i="1" dirty="0" smtClean="0">
                                  <a:solidFill>
                                    <a:schemeClr val="dk1"/>
                                  </a:solidFill>
                                  <a:latin typeface="Cambria Math" panose="02040503050406030204" pitchFamily="18" charset="0"/>
                                </a:rPr>
                                <m:t>𝑥</m:t>
                              </m:r>
                            </m:e>
                            <m:sub>
                              <m:r>
                                <a:rPr lang="en-US" altLang="zh-CN" sz="2800" b="0" i="1" dirty="0" smtClean="0">
                                  <a:solidFill>
                                    <a:schemeClr val="dk1"/>
                                  </a:solidFill>
                                  <a:latin typeface="Cambria Math" panose="02040503050406030204" pitchFamily="18" charset="0"/>
                                </a:rPr>
                                <m:t>1</m:t>
                              </m:r>
                            </m:sub>
                          </m:sSub>
                        </m:sup>
                      </m:sSup>
                      <m:r>
                        <a:rPr lang="en-US" altLang="zh-CN" sz="2800" b="0" i="1" dirty="0" smtClean="0">
                          <a:solidFill>
                            <a:schemeClr val="dk1"/>
                          </a:solidFill>
                          <a:latin typeface="Cambria Math" panose="02040503050406030204" pitchFamily="18" charset="0"/>
                        </a:rPr>
                        <m:t>=</m:t>
                      </m:r>
                      <m:r>
                        <a:rPr lang="en-US" altLang="zh-CN" sz="2800" b="0" i="1" dirty="0" smtClean="0">
                          <a:solidFill>
                            <a:schemeClr val="dk1"/>
                          </a:solidFill>
                          <a:latin typeface="Cambria Math" panose="02040503050406030204" pitchFamily="18" charset="0"/>
                        </a:rPr>
                        <m:t>0</m:t>
                      </m:r>
                      <m:r>
                        <a:rPr lang="en-US" altLang="zh-CN" sz="2800" b="0" i="1" dirty="0" smtClean="0">
                          <a:solidFill>
                            <a:schemeClr val="dk1"/>
                          </a:solidFill>
                          <a:latin typeface="Cambria Math" panose="02040503050406030204" pitchFamily="18" charset="0"/>
                        </a:rPr>
                        <m:t>.</m:t>
                      </m:r>
                      <m:r>
                        <a:rPr lang="en-US" altLang="zh-CN" sz="2800" b="0" i="1" dirty="0" smtClean="0">
                          <a:solidFill>
                            <a:schemeClr val="dk1"/>
                          </a:solidFill>
                          <a:latin typeface="Cambria Math" panose="02040503050406030204" pitchFamily="18" charset="0"/>
                        </a:rPr>
                        <m:t>02</m:t>
                      </m:r>
                    </m:oMath>
                  </m:oMathPara>
                </a14:m>
                <a:endParaRPr lang="zh-CN" altLang="en-US" sz="2800" i="1" dirty="0">
                  <a:solidFill>
                    <a:schemeClr val="dk1"/>
                  </a:solidFill>
                  <a:latin typeface="Cambria Math" panose="02040503050406030204" pitchFamily="18" charset="0"/>
                </a:endParaRPr>
              </a:p>
            </p:txBody>
          </p:sp>
        </mc:Choice>
        <mc:Fallback>
          <p:sp>
            <p:nvSpPr>
              <p:cNvPr id="10" name="椭圆 9"/>
              <p:cNvSpPr>
                <a:spLocks noRot="1" noChangeAspect="1" noMove="1" noResize="1" noEditPoints="1" noAdjustHandles="1" noChangeArrowheads="1" noChangeShapeType="1" noTextEdit="1"/>
              </p:cNvSpPr>
              <p:nvPr/>
            </p:nvSpPr>
            <p:spPr>
              <a:xfrm>
                <a:off x="4242633" y="5307335"/>
                <a:ext cx="2338444" cy="878888"/>
              </a:xfrm>
              <a:prstGeom prst="ellipse">
                <a:avLst/>
              </a:prstGeom>
              <a:blipFill rotWithShape="1">
                <a:blip r:embed="rId7"/>
                <a:stretch>
                  <a:fillRect l="-633" t="-1662" r="-600" b="-1583"/>
                </a:stretch>
              </a:blip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7289289" y="3427121"/>
                <a:ext cx="2652569" cy="783861"/>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dk1"/>
                              </a:solidFill>
                              <a:latin typeface="Cambria Math" panose="02040503050406030204" pitchFamily="18" charset="0"/>
                            </a:rPr>
                          </m:ctrlPr>
                        </m:sSubPr>
                        <m:e>
                          <m:r>
                            <a:rPr lang="en-US" altLang="zh-CN" sz="3200" b="0" i="1" smtClean="0">
                              <a:solidFill>
                                <a:schemeClr val="dk1"/>
                              </a:solidFill>
                              <a:latin typeface="Cambria Math" panose="02040503050406030204" pitchFamily="18" charset="0"/>
                            </a:rPr>
                            <m:t>𝑦</m:t>
                          </m:r>
                        </m:e>
                        <m:sub>
                          <m:r>
                            <a:rPr lang="en-US" altLang="zh-CN" sz="3200" b="0" i="1" smtClean="0">
                              <a:solidFill>
                                <a:schemeClr val="dk1"/>
                              </a:solidFill>
                              <a:latin typeface="Cambria Math" panose="02040503050406030204" pitchFamily="18" charset="0"/>
                            </a:rPr>
                            <m:t>1</m:t>
                          </m:r>
                        </m:sub>
                      </m:sSub>
                      <m:r>
                        <a:rPr lang="en-US" altLang="zh-CN" sz="3200" b="0" i="1" smtClean="0">
                          <a:solidFill>
                            <a:schemeClr val="dk1"/>
                          </a:solidFill>
                          <a:latin typeface="Cambria Math" panose="02040503050406030204" pitchFamily="18" charset="0"/>
                        </a:rPr>
                        <m:t>=</m:t>
                      </m:r>
                      <m:r>
                        <a:rPr lang="en-US" altLang="zh-CN" sz="3200" b="0" i="1" smtClean="0">
                          <a:solidFill>
                            <a:schemeClr val="dk1"/>
                          </a:solidFill>
                          <a:latin typeface="Cambria Math" panose="02040503050406030204" pitchFamily="18" charset="0"/>
                        </a:rPr>
                        <m:t>0</m:t>
                      </m:r>
                      <m:r>
                        <a:rPr lang="en-US" altLang="zh-CN" sz="3200" b="0" i="1" smtClean="0">
                          <a:solidFill>
                            <a:schemeClr val="dk1"/>
                          </a:solidFill>
                          <a:latin typeface="Cambria Math" panose="02040503050406030204" pitchFamily="18" charset="0"/>
                        </a:rPr>
                        <m:t>.</m:t>
                      </m:r>
                      <m:r>
                        <a:rPr lang="en-US" altLang="zh-CN" sz="3200" b="0" i="1" smtClean="0">
                          <a:solidFill>
                            <a:schemeClr val="dk1"/>
                          </a:solidFill>
                          <a:latin typeface="Cambria Math" panose="02040503050406030204" pitchFamily="18" charset="0"/>
                        </a:rPr>
                        <m:t>9525</m:t>
                      </m:r>
                    </m:oMath>
                  </m:oMathPara>
                </a14:m>
                <a:endParaRPr lang="zh-CN" altLang="en-US" sz="3200" i="1" dirty="0">
                  <a:solidFill>
                    <a:schemeClr val="dk1"/>
                  </a:solidFill>
                  <a:latin typeface="Cambria Math" panose="02040503050406030204" pitchFamily="18" charset="0"/>
                </a:endParaRPr>
              </a:p>
            </p:txBody>
          </p:sp>
        </mc:Choice>
        <mc:Fallback>
          <p:sp>
            <p:nvSpPr>
              <p:cNvPr id="11" name="矩形 10"/>
              <p:cNvSpPr>
                <a:spLocks noRot="1" noChangeAspect="1" noMove="1" noResize="1" noEditPoints="1" noAdjustHandles="1" noChangeArrowheads="1" noChangeShapeType="1" noTextEdit="1"/>
              </p:cNvSpPr>
              <p:nvPr/>
            </p:nvSpPr>
            <p:spPr>
              <a:xfrm>
                <a:off x="7289289" y="3427121"/>
                <a:ext cx="2652569" cy="783861"/>
              </a:xfrm>
              <a:prstGeom prst="rect">
                <a:avLst/>
              </a:prstGeom>
              <a:blipFill rotWithShape="1">
                <a:blip r:embed="rId8"/>
                <a:stretch>
                  <a:fillRect l="-555" t="-1867" r="-515" b="-1744"/>
                </a:stretch>
              </a:blip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7289290" y="4390985"/>
                <a:ext cx="2652568" cy="783861"/>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dk1"/>
                              </a:solidFill>
                              <a:latin typeface="Cambria Math" panose="02040503050406030204" pitchFamily="18" charset="0"/>
                            </a:rPr>
                          </m:ctrlPr>
                        </m:sSubPr>
                        <m:e>
                          <m:r>
                            <a:rPr lang="en-US" altLang="zh-CN" sz="3200" b="0" i="1" smtClean="0">
                              <a:solidFill>
                                <a:schemeClr val="dk1"/>
                              </a:solidFill>
                              <a:latin typeface="Cambria Math" panose="02040503050406030204" pitchFamily="18" charset="0"/>
                            </a:rPr>
                            <m:t>𝑦</m:t>
                          </m:r>
                        </m:e>
                        <m:sub>
                          <m:r>
                            <a:rPr lang="en-US" altLang="zh-CN" sz="3200" b="0" i="1" smtClean="0">
                              <a:solidFill>
                                <a:schemeClr val="dk1"/>
                              </a:solidFill>
                              <a:latin typeface="Cambria Math" panose="02040503050406030204" pitchFamily="18" charset="0"/>
                            </a:rPr>
                            <m:t>1</m:t>
                          </m:r>
                        </m:sub>
                      </m:sSub>
                      <m:r>
                        <a:rPr lang="en-US" altLang="zh-CN" sz="3200" b="0" i="1" smtClean="0">
                          <a:solidFill>
                            <a:schemeClr val="dk1"/>
                          </a:solidFill>
                          <a:latin typeface="Cambria Math" panose="02040503050406030204" pitchFamily="18" charset="0"/>
                        </a:rPr>
                        <m:t>=</m:t>
                      </m:r>
                      <m:r>
                        <a:rPr lang="en-US" altLang="zh-CN" sz="3200" b="0" i="1" smtClean="0">
                          <a:solidFill>
                            <a:schemeClr val="dk1"/>
                          </a:solidFill>
                          <a:latin typeface="Cambria Math" panose="02040503050406030204" pitchFamily="18" charset="0"/>
                        </a:rPr>
                        <m:t>0</m:t>
                      </m:r>
                      <m:r>
                        <a:rPr lang="en-US" altLang="zh-CN" sz="3200" b="0" i="1" smtClean="0">
                          <a:solidFill>
                            <a:schemeClr val="dk1"/>
                          </a:solidFill>
                          <a:latin typeface="Cambria Math" panose="02040503050406030204" pitchFamily="18" charset="0"/>
                        </a:rPr>
                        <m:t>.</m:t>
                      </m:r>
                      <m:r>
                        <a:rPr lang="en-US" altLang="zh-CN" sz="3200" b="0" i="1" smtClean="0">
                          <a:solidFill>
                            <a:schemeClr val="dk1"/>
                          </a:solidFill>
                          <a:latin typeface="Cambria Math" panose="02040503050406030204" pitchFamily="18" charset="0"/>
                        </a:rPr>
                        <m:t>0471</m:t>
                      </m:r>
                    </m:oMath>
                  </m:oMathPara>
                </a14:m>
                <a:endParaRPr lang="zh-CN" altLang="en-US" sz="3200" i="1" dirty="0">
                  <a:solidFill>
                    <a:schemeClr val="dk1"/>
                  </a:solidFill>
                  <a:latin typeface="Cambria Math" panose="02040503050406030204" pitchFamily="18" charset="0"/>
                </a:endParaRPr>
              </a:p>
            </p:txBody>
          </p:sp>
        </mc:Choice>
        <mc:Fallback>
          <p:sp>
            <p:nvSpPr>
              <p:cNvPr id="12" name="矩形 11"/>
              <p:cNvSpPr>
                <a:spLocks noRot="1" noChangeAspect="1" noMove="1" noResize="1" noEditPoints="1" noAdjustHandles="1" noChangeArrowheads="1" noChangeShapeType="1" noTextEdit="1"/>
              </p:cNvSpPr>
              <p:nvPr/>
            </p:nvSpPr>
            <p:spPr>
              <a:xfrm>
                <a:off x="7289290" y="4390985"/>
                <a:ext cx="2652568" cy="783861"/>
              </a:xfrm>
              <a:prstGeom prst="rect">
                <a:avLst/>
              </a:prstGeom>
              <a:blipFill rotWithShape="1">
                <a:blip r:embed="rId9"/>
                <a:stretch>
                  <a:fillRect l="-555" t="-1858" r="-515" b="-1753"/>
                </a:stretch>
              </a:blip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a:xfrm>
                <a:off x="7289290" y="5354849"/>
                <a:ext cx="2652568" cy="783861"/>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dk1"/>
                              </a:solidFill>
                              <a:latin typeface="Cambria Math" panose="02040503050406030204" pitchFamily="18" charset="0"/>
                            </a:rPr>
                          </m:ctrlPr>
                        </m:sSubPr>
                        <m:e>
                          <m:r>
                            <a:rPr lang="en-US" altLang="zh-CN" sz="3200" b="0" i="1" smtClean="0">
                              <a:solidFill>
                                <a:schemeClr val="dk1"/>
                              </a:solidFill>
                              <a:latin typeface="Cambria Math" panose="02040503050406030204" pitchFamily="18" charset="0"/>
                            </a:rPr>
                            <m:t>𝑦</m:t>
                          </m:r>
                        </m:e>
                        <m:sub>
                          <m:r>
                            <a:rPr lang="en-US" altLang="zh-CN" sz="3200" b="0" i="1" smtClean="0">
                              <a:solidFill>
                                <a:schemeClr val="dk1"/>
                              </a:solidFill>
                              <a:latin typeface="Cambria Math" panose="02040503050406030204" pitchFamily="18" charset="0"/>
                            </a:rPr>
                            <m:t>1</m:t>
                          </m:r>
                        </m:sub>
                      </m:sSub>
                      <m:r>
                        <a:rPr lang="en-US" altLang="zh-CN" sz="3200" b="0" i="1" smtClean="0">
                          <a:solidFill>
                            <a:schemeClr val="dk1"/>
                          </a:solidFill>
                          <a:latin typeface="Cambria Math" panose="02040503050406030204" pitchFamily="18" charset="0"/>
                        </a:rPr>
                        <m:t>=</m:t>
                      </m:r>
                      <m:r>
                        <a:rPr lang="en-US" altLang="zh-CN" sz="3200" b="0" i="1" smtClean="0">
                          <a:solidFill>
                            <a:schemeClr val="dk1"/>
                          </a:solidFill>
                          <a:latin typeface="Cambria Math" panose="02040503050406030204" pitchFamily="18" charset="0"/>
                        </a:rPr>
                        <m:t>0</m:t>
                      </m:r>
                      <m:r>
                        <a:rPr lang="en-US" altLang="zh-CN" sz="3200" b="0" i="1" smtClean="0">
                          <a:solidFill>
                            <a:schemeClr val="dk1"/>
                          </a:solidFill>
                          <a:latin typeface="Cambria Math" panose="02040503050406030204" pitchFamily="18" charset="0"/>
                        </a:rPr>
                        <m:t>.</m:t>
                      </m:r>
                      <m:r>
                        <a:rPr lang="en-US" altLang="zh-CN" sz="3200" b="0" i="1" smtClean="0">
                          <a:solidFill>
                            <a:schemeClr val="dk1"/>
                          </a:solidFill>
                          <a:latin typeface="Cambria Math" panose="02040503050406030204" pitchFamily="18" charset="0"/>
                        </a:rPr>
                        <m:t>0004</m:t>
                      </m:r>
                    </m:oMath>
                  </m:oMathPara>
                </a14:m>
                <a:endParaRPr lang="zh-CN" altLang="en-US" sz="3200" i="1" dirty="0">
                  <a:solidFill>
                    <a:schemeClr val="dk1"/>
                  </a:solidFill>
                  <a:latin typeface="Cambria Math" panose="02040503050406030204" pitchFamily="18" charset="0"/>
                </a:endParaRPr>
              </a:p>
            </p:txBody>
          </p:sp>
        </mc:Choice>
        <mc:Fallback>
          <p:sp>
            <p:nvSpPr>
              <p:cNvPr id="13" name="矩形 12"/>
              <p:cNvSpPr>
                <a:spLocks noRot="1" noChangeAspect="1" noMove="1" noResize="1" noEditPoints="1" noAdjustHandles="1" noChangeArrowheads="1" noChangeShapeType="1" noTextEdit="1"/>
              </p:cNvSpPr>
              <p:nvPr/>
            </p:nvSpPr>
            <p:spPr>
              <a:xfrm>
                <a:off x="7289290" y="5354849"/>
                <a:ext cx="2652568" cy="783861"/>
              </a:xfrm>
              <a:prstGeom prst="rect">
                <a:avLst/>
              </a:prstGeom>
              <a:blipFill rotWithShape="1">
                <a:blip r:embed="rId10"/>
                <a:stretch>
                  <a:fillRect l="-555" t="-1850" r="-515" b="-1761"/>
                </a:stretch>
              </a:blip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lstStyle/>
              <a:p>
                <a:r>
                  <a:rPr lang="zh-CN" altLang="en-US">
                    <a:noFill/>
                  </a:rPr>
                  <a:t> </a:t>
                </a:r>
              </a:p>
            </p:txBody>
          </p:sp>
        </mc:Fallback>
      </mc:AlternateContent>
      <p:cxnSp>
        <p:nvCxnSpPr>
          <p:cNvPr id="15" name="直接箭头连接符 14"/>
          <p:cNvCxnSpPr/>
          <p:nvPr/>
        </p:nvCxnSpPr>
        <p:spPr>
          <a:xfrm flipV="1">
            <a:off x="3404026" y="3819051"/>
            <a:ext cx="838607" cy="1"/>
          </a:xfrm>
          <a:prstGeom prst="straightConnector1">
            <a:avLst/>
          </a:prstGeom>
          <a:noFill/>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cxnSp>
      <p:cxnSp>
        <p:nvCxnSpPr>
          <p:cNvPr id="16" name="直接箭头连接符 15"/>
          <p:cNvCxnSpPr>
            <a:stCxn id="6" idx="3"/>
            <a:endCxn id="9" idx="2"/>
          </p:cNvCxnSpPr>
          <p:nvPr/>
        </p:nvCxnSpPr>
        <p:spPr>
          <a:xfrm flipV="1">
            <a:off x="3404026" y="4782915"/>
            <a:ext cx="838607" cy="1"/>
          </a:xfrm>
          <a:prstGeom prst="straightConnector1">
            <a:avLst/>
          </a:prstGeom>
          <a:noFill/>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cxnSp>
      <p:cxnSp>
        <p:nvCxnSpPr>
          <p:cNvPr id="17" name="直接箭头连接符 16"/>
          <p:cNvCxnSpPr>
            <a:stCxn id="7" idx="3"/>
            <a:endCxn id="10" idx="2"/>
          </p:cNvCxnSpPr>
          <p:nvPr/>
        </p:nvCxnSpPr>
        <p:spPr>
          <a:xfrm flipV="1">
            <a:off x="3404026" y="5746779"/>
            <a:ext cx="838607" cy="1"/>
          </a:xfrm>
          <a:prstGeom prst="straightConnector1">
            <a:avLst/>
          </a:prstGeom>
          <a:noFill/>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cxnSp>
      <p:cxnSp>
        <p:nvCxnSpPr>
          <p:cNvPr id="18" name="直接箭头连接符 17"/>
          <p:cNvCxnSpPr>
            <a:stCxn id="10" idx="6"/>
            <a:endCxn id="13" idx="1"/>
          </p:cNvCxnSpPr>
          <p:nvPr/>
        </p:nvCxnSpPr>
        <p:spPr>
          <a:xfrm>
            <a:off x="6581077" y="5746779"/>
            <a:ext cx="708213" cy="1"/>
          </a:xfrm>
          <a:prstGeom prst="straightConnector1">
            <a:avLst/>
          </a:prstGeom>
          <a:noFill/>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cxnSp>
      <p:cxnSp>
        <p:nvCxnSpPr>
          <p:cNvPr id="19" name="直接箭头连接符 18"/>
          <p:cNvCxnSpPr>
            <a:stCxn id="9" idx="6"/>
            <a:endCxn id="12" idx="1"/>
          </p:cNvCxnSpPr>
          <p:nvPr/>
        </p:nvCxnSpPr>
        <p:spPr>
          <a:xfrm>
            <a:off x="6581077" y="4782915"/>
            <a:ext cx="708213" cy="1"/>
          </a:xfrm>
          <a:prstGeom prst="straightConnector1">
            <a:avLst/>
          </a:prstGeom>
          <a:noFill/>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cxnSp>
      <p:cxnSp>
        <p:nvCxnSpPr>
          <p:cNvPr id="20" name="直接箭头连接符 19"/>
          <p:cNvCxnSpPr>
            <a:endCxn id="11" idx="1"/>
          </p:cNvCxnSpPr>
          <p:nvPr/>
        </p:nvCxnSpPr>
        <p:spPr>
          <a:xfrm>
            <a:off x="6581077" y="3819051"/>
            <a:ext cx="708212" cy="1"/>
          </a:xfrm>
          <a:prstGeom prst="straightConnector1">
            <a:avLst/>
          </a:prstGeom>
          <a:noFill/>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损失函数（</a:t>
            </a:r>
            <a:r>
              <a:rPr lang="en-US" altLang="zh-CN" dirty="0"/>
              <a:t>Loss Function</a:t>
            </a:r>
            <a:r>
              <a:rPr lang="zh-CN" altLang="en-US" dirty="0"/>
              <a:t>）</a:t>
            </a:r>
            <a:endParaRPr lang="zh-CN" altLang="en-US" dirty="0"/>
          </a:p>
        </p:txBody>
      </p:sp>
      <p:sp>
        <p:nvSpPr>
          <p:cNvPr id="3" name="内容占位符 2"/>
          <p:cNvSpPr>
            <a:spLocks noGrp="1"/>
          </p:cNvSpPr>
          <p:nvPr>
            <p:ph idx="1"/>
          </p:nvPr>
        </p:nvSpPr>
        <p:spPr/>
        <p:txBody>
          <a:bodyPr>
            <a:normAutofit/>
          </a:bodyPr>
          <a:lstStyle/>
          <a:p>
            <a:r>
              <a:rPr lang="zh-CN" altLang="en-US" dirty="0"/>
              <a:t>损失函数又称为代价函数（</a:t>
            </a:r>
            <a:r>
              <a:rPr lang="en-US" altLang="zh-CN" dirty="0"/>
              <a:t>Cost Function</a:t>
            </a:r>
            <a:r>
              <a:rPr lang="zh-CN" altLang="en-US" dirty="0"/>
              <a:t>）</a:t>
            </a:r>
            <a:endParaRPr lang="en-US" altLang="zh-CN" dirty="0"/>
          </a:p>
          <a:p>
            <a:pPr lvl="1"/>
            <a:r>
              <a:rPr lang="zh-CN" altLang="en-US" dirty="0"/>
              <a:t>用来计算模型预测值与真实值之间的误差。</a:t>
            </a:r>
            <a:endParaRPr lang="en-US" altLang="zh-CN" dirty="0"/>
          </a:p>
          <a:p>
            <a:pPr lvl="1"/>
            <a:r>
              <a:rPr lang="zh-CN" altLang="en-US" dirty="0"/>
              <a:t>损失函数是神经网络设计中的一个重要组成部分。</a:t>
            </a:r>
            <a:endParaRPr lang="en-US" altLang="zh-CN" dirty="0"/>
          </a:p>
          <a:p>
            <a:pPr lvl="1"/>
            <a:r>
              <a:rPr lang="zh-CN" altLang="en-US" dirty="0"/>
              <a:t>通过定义与任务相关的良好损失函数，在训练过程中可根据损失函数来计算神经网络的误差大小，进而优化神经网络参数。</a:t>
            </a:r>
            <a:endParaRPr lang="zh-CN" altLang="en-US" dirty="0"/>
          </a:p>
          <a:p>
            <a:r>
              <a:rPr lang="zh-CN" altLang="en-US" dirty="0"/>
              <a:t>两种最常用损失函数：</a:t>
            </a:r>
            <a:endParaRPr lang="zh-CN" altLang="en-US" dirty="0"/>
          </a:p>
          <a:p>
            <a:pPr lvl="1"/>
            <a:r>
              <a:rPr lang="zh-CN" altLang="en-US" dirty="0"/>
              <a:t>均方误差损失函数</a:t>
            </a:r>
            <a:endParaRPr lang="zh-CN" altLang="en-US" dirty="0"/>
          </a:p>
          <a:p>
            <a:pPr lvl="1"/>
            <a:r>
              <a:rPr lang="zh-CN" altLang="en-US" dirty="0"/>
              <a:t>交叉熵损失函数</a:t>
            </a:r>
            <a:endParaRPr lang="zh-CN" altLang="en-US" dirty="0"/>
          </a:p>
          <a:p>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常用的损失函数</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zh-CN" dirty="0"/>
                  <a:t>均方误差损失函数</a:t>
                </a:r>
                <a:endParaRPr lang="en-US" altLang="zh-CN" dirty="0"/>
              </a:p>
              <a:p>
                <a:pPr lvl="1"/>
                <a:r>
                  <a:rPr lang="zh-CN" altLang="zh-CN" dirty="0"/>
                  <a:t>通过计算预测值和实际值之间距离（即误差）的平方来衡量模型优劣。假设有</a:t>
                </a:r>
                <a14:m>
                  <m:oMath xmlns:m="http://schemas.openxmlformats.org/officeDocument/2006/math">
                    <m:r>
                      <a:rPr lang="en-US" altLang="zh-CN">
                        <a:latin typeface="Cambria Math" panose="02040503050406030204" pitchFamily="18" charset="0"/>
                      </a:rPr>
                      <m:t>𝑛</m:t>
                    </m:r>
                  </m:oMath>
                </a14:m>
                <a:r>
                  <a:rPr lang="zh-CN" altLang="zh-CN" dirty="0"/>
                  <a:t>个训练数据</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oMath>
                </a14:m>
                <a:r>
                  <a:rPr lang="zh-CN" altLang="zh-CN" dirty="0"/>
                  <a:t>，每个训练数据</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oMath>
                </a14:m>
                <a:r>
                  <a:rPr lang="zh-CN" altLang="zh-CN" dirty="0"/>
                  <a:t>的真实输出为</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𝑖</m:t>
                        </m:r>
                      </m:sub>
                    </m:sSub>
                  </m:oMath>
                </a14:m>
                <a:r>
                  <a:rPr lang="zh-CN" altLang="zh-CN" dirty="0"/>
                  <a:t>，模型对</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oMath>
                </a14:m>
                <a:r>
                  <a:rPr lang="zh-CN" altLang="zh-CN" dirty="0"/>
                  <a:t>的预测值为</a:t>
                </a:r>
                <a14:m>
                  <m:oMath xmlns:m="http://schemas.openxmlformats.org/officeDocument/2006/math">
                    <m:sSub>
                      <m:sSubPr>
                        <m:ctrlPr>
                          <a:rPr lang="zh-CN" altLang="zh-CN" i="1">
                            <a:latin typeface="Cambria Math" panose="02040503050406030204" pitchFamily="18" charset="0"/>
                          </a:rPr>
                        </m:ctrlPr>
                      </m:sSubPr>
                      <m:e>
                        <m:acc>
                          <m:accPr>
                            <m:ctrlPr>
                              <a:rPr lang="zh-CN" altLang="zh-CN" i="1">
                                <a:latin typeface="Cambria Math" panose="02040503050406030204" pitchFamily="18" charset="0"/>
                              </a:rPr>
                            </m:ctrlPr>
                          </m:accPr>
                          <m:e>
                            <m:r>
                              <a:rPr lang="en-US" altLang="zh-CN">
                                <a:latin typeface="Cambria Math" panose="02040503050406030204" pitchFamily="18" charset="0"/>
                              </a:rPr>
                              <m:t>𝑦</m:t>
                            </m:r>
                          </m:e>
                        </m:acc>
                      </m:e>
                      <m:sub>
                        <m:r>
                          <a:rPr lang="en-US" altLang="zh-CN">
                            <a:latin typeface="Cambria Math" panose="02040503050406030204" pitchFamily="18" charset="0"/>
                          </a:rPr>
                          <m:t>𝑖</m:t>
                        </m:r>
                      </m:sub>
                    </m:sSub>
                  </m:oMath>
                </a14:m>
                <a:r>
                  <a:rPr lang="zh-CN" altLang="zh-CN" dirty="0"/>
                  <a:t>。该模型在</a:t>
                </a:r>
                <a14:m>
                  <m:oMath xmlns:m="http://schemas.openxmlformats.org/officeDocument/2006/math">
                    <m:r>
                      <a:rPr lang="en-US" altLang="zh-CN">
                        <a:latin typeface="Cambria Math" panose="02040503050406030204" pitchFamily="18" charset="0"/>
                      </a:rPr>
                      <m:t>𝑛</m:t>
                    </m:r>
                  </m:oMath>
                </a14:m>
                <a:r>
                  <a:rPr lang="zh-CN" altLang="zh-CN" dirty="0"/>
                  <a:t>个训练数据下所产生的均方误差损失可定义如下：</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m:rPr>
                          <m:sty m:val="p"/>
                        </m:rPr>
                        <a:rPr lang="en-US" altLang="zh-CN" sz="3200" kern="100">
                          <a:latin typeface="Cambria Math" panose="02040503050406030204" pitchFamily="18" charset="0"/>
                          <a:cs typeface="Times New Roman" panose="02020603050405020304" pitchFamily="16" charset="0"/>
                        </a:rPr>
                        <m:t>MSE</m:t>
                      </m:r>
                      <m:r>
                        <a:rPr lang="en-US" altLang="zh-CN" sz="3200" kern="100">
                          <a:latin typeface="Cambria Math" panose="02040503050406030204" pitchFamily="18" charset="0"/>
                          <a:cs typeface="Times New Roman" panose="02020603050405020304" pitchFamily="16" charset="0"/>
                        </a:rPr>
                        <m:t>=</m:t>
                      </m:r>
                      <m:f>
                        <m:fPr>
                          <m:ctrlPr>
                            <a:rPr lang="zh-CN" altLang="zh-CN" sz="3200" i="1" kern="100">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3200" i="1" kern="100">
                              <a:latin typeface="Cambria Math" panose="02040503050406030204" pitchFamily="18" charset="0"/>
                              <a:cs typeface="Times New Roman" panose="02020603050405020304" pitchFamily="16" charset="0"/>
                            </a:rPr>
                            <m:t>1</m:t>
                          </m:r>
                        </m:num>
                        <m:den>
                          <m:r>
                            <a:rPr lang="en-US" altLang="zh-CN" sz="3200" i="1" kern="100">
                              <a:latin typeface="Cambria Math" panose="02040503050406030204" pitchFamily="18" charset="0"/>
                              <a:cs typeface="Times New Roman" panose="02020603050405020304" pitchFamily="16" charset="0"/>
                            </a:rPr>
                            <m:t>𝑛</m:t>
                          </m:r>
                        </m:den>
                      </m:f>
                      <m:nary>
                        <m:naryPr>
                          <m:chr m:val="∑"/>
                          <m:limLoc m:val="subSup"/>
                          <m:ctrlPr>
                            <a:rPr lang="zh-CN" altLang="zh-CN" sz="3200" i="1" kern="100">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3200" i="1" kern="100">
                              <a:latin typeface="Cambria Math" panose="02040503050406030204" pitchFamily="18" charset="0"/>
                              <a:cs typeface="Times New Roman" panose="02020603050405020304" pitchFamily="16" charset="0"/>
                            </a:rPr>
                            <m:t>𝑖</m:t>
                          </m:r>
                          <m:r>
                            <a:rPr lang="en-US" altLang="zh-CN" sz="3200" i="1" kern="100">
                              <a:latin typeface="Cambria Math" panose="02040503050406030204" pitchFamily="18" charset="0"/>
                              <a:cs typeface="Times New Roman" panose="02020603050405020304" pitchFamily="16" charset="0"/>
                            </a:rPr>
                            <m:t>=</m:t>
                          </m:r>
                          <m:r>
                            <a:rPr lang="en-US" altLang="zh-CN" sz="3200" i="1" kern="100">
                              <a:latin typeface="Cambria Math" panose="02040503050406030204" pitchFamily="18" charset="0"/>
                              <a:cs typeface="Times New Roman" panose="02020603050405020304" pitchFamily="16" charset="0"/>
                            </a:rPr>
                            <m:t>1</m:t>
                          </m:r>
                        </m:sub>
                        <m:sup>
                          <m:r>
                            <a:rPr lang="en-US" altLang="zh-CN" sz="3200" i="1" kern="100">
                              <a:latin typeface="Cambria Math" panose="02040503050406030204" pitchFamily="18" charset="0"/>
                              <a:cs typeface="Times New Roman" panose="02020603050405020304" pitchFamily="16" charset="0"/>
                            </a:rPr>
                            <m:t>𝑛</m:t>
                          </m:r>
                        </m:sup>
                        <m:e>
                          <m:sSup>
                            <m:sSupPr>
                              <m:ctrlPr>
                                <a:rPr lang="zh-CN" altLang="zh-CN" sz="3200" i="1" kern="100">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3200" i="1" kern="100">
                                  <a:latin typeface="Cambria Math" panose="02040503050406030204" pitchFamily="18" charset="0"/>
                                  <a:cs typeface="Times New Roman" panose="02020603050405020304" pitchFamily="16" charset="0"/>
                                </a:rPr>
                                <m:t>(</m:t>
                              </m:r>
                              <m:sSub>
                                <m:sSubPr>
                                  <m:ctrlPr>
                                    <a:rPr lang="zh-CN" altLang="zh-CN" sz="3200"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kern="100">
                                      <a:latin typeface="Cambria Math" panose="02040503050406030204" pitchFamily="18" charset="0"/>
                                      <a:cs typeface="Times New Roman" panose="02020603050405020304" pitchFamily="16" charset="0"/>
                                    </a:rPr>
                                    <m:t>𝑦</m:t>
                                  </m:r>
                                </m:e>
                                <m:sub>
                                  <m:r>
                                    <a:rPr lang="en-US" altLang="zh-CN" sz="3200" i="1" kern="100">
                                      <a:latin typeface="Cambria Math" panose="02040503050406030204" pitchFamily="18" charset="0"/>
                                      <a:cs typeface="Times New Roman" panose="02020603050405020304" pitchFamily="16" charset="0"/>
                                    </a:rPr>
                                    <m:t>𝑖</m:t>
                                  </m:r>
                                </m:sub>
                              </m:sSub>
                              <m:r>
                                <a:rPr lang="en-US" altLang="zh-CN" sz="3200" i="1" kern="100">
                                  <a:latin typeface="Cambria Math" panose="02040503050406030204" pitchFamily="18" charset="0"/>
                                  <a:cs typeface="Times New Roman" panose="02020603050405020304" pitchFamily="16" charset="0"/>
                                </a:rPr>
                                <m:t>−</m:t>
                              </m:r>
                              <m:sSub>
                                <m:sSubPr>
                                  <m:ctrlPr>
                                    <a:rPr lang="zh-CN" altLang="zh-CN" sz="3200" i="1" kern="100">
                                      <a:latin typeface="Cambria Math" panose="02040503050406030204" pitchFamily="18" charset="0"/>
                                      <a:ea typeface="Cambria Math" panose="02040503050406030204" pitchFamily="18" charset="0"/>
                                      <a:cs typeface="Times New Roman" panose="02020603050405020304" pitchFamily="16" charset="0"/>
                                    </a:rPr>
                                  </m:ctrlPr>
                                </m:sSubPr>
                                <m:e>
                                  <m:acc>
                                    <m:accPr>
                                      <m:ctrlPr>
                                        <a:rPr lang="zh-CN" altLang="zh-CN" sz="3200" i="1" kern="100">
                                          <a:latin typeface="Cambria Math" panose="02040503050406030204" pitchFamily="18" charset="0"/>
                                          <a:ea typeface="Cambria Math" panose="02040503050406030204" pitchFamily="18" charset="0"/>
                                          <a:cs typeface="Times New Roman" panose="02020603050405020304" pitchFamily="16" charset="0"/>
                                        </a:rPr>
                                      </m:ctrlPr>
                                    </m:accPr>
                                    <m:e>
                                      <m:r>
                                        <a:rPr lang="en-US" altLang="zh-CN" sz="3200" i="1" kern="100">
                                          <a:latin typeface="Cambria Math" panose="02040503050406030204" pitchFamily="18" charset="0"/>
                                          <a:cs typeface="Times New Roman" panose="02020603050405020304" pitchFamily="16" charset="0"/>
                                        </a:rPr>
                                        <m:t>𝑦</m:t>
                                      </m:r>
                                    </m:e>
                                  </m:acc>
                                </m:e>
                                <m:sub>
                                  <m:r>
                                    <a:rPr lang="en-US" altLang="zh-CN" sz="3200" i="1" kern="100">
                                      <a:latin typeface="Cambria Math" panose="02040503050406030204" pitchFamily="18" charset="0"/>
                                      <a:cs typeface="Times New Roman" panose="02020603050405020304" pitchFamily="16" charset="0"/>
                                    </a:rPr>
                                    <m:t>𝑖</m:t>
                                  </m:r>
                                </m:sub>
                              </m:sSub>
                              <m:r>
                                <a:rPr lang="en-US" altLang="zh-CN" sz="3200" i="1" kern="100">
                                  <a:latin typeface="Cambria Math" panose="02040503050406030204" pitchFamily="18" charset="0"/>
                                  <a:cs typeface="Times New Roman" panose="02020603050405020304" pitchFamily="16" charset="0"/>
                                </a:rPr>
                                <m:t>)</m:t>
                              </m:r>
                            </m:e>
                            <m:sup>
                              <m:r>
                                <a:rPr lang="en-US" altLang="zh-CN" sz="3200" i="1" kern="100">
                                  <a:latin typeface="Cambria Math" panose="02040503050406030204" pitchFamily="18" charset="0"/>
                                  <a:cs typeface="Times New Roman" panose="02020603050405020304" pitchFamily="16" charset="0"/>
                                </a:rPr>
                                <m:t>2</m:t>
                              </m:r>
                            </m:sup>
                          </m:sSup>
                        </m:e>
                      </m:nary>
                    </m:oMath>
                  </m:oMathPara>
                </a14:m>
                <a:endParaRPr lang="zh-CN" altLang="zh-CN" dirty="0"/>
              </a:p>
              <a:p>
                <a:endParaRPr lang="en-US" altLang="zh-CN" dirty="0"/>
              </a:p>
              <a:p>
                <a:pPr lvl="1"/>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2472"/>
                </a:stretch>
              </a:blipFill>
            </p:spPr>
            <p:txBody>
              <a:bodyPr/>
              <a:lstStyle/>
              <a:p>
                <a:r>
                  <a:rPr lang="zh-CN" alt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常用的损失函数</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交叉熵（</a:t>
                </a:r>
                <a:r>
                  <a:rPr lang="en-US" altLang="zh-CN" dirty="0"/>
                  <a:t>cross entropy</a:t>
                </a:r>
                <a:r>
                  <a:rPr lang="zh-CN" altLang="en-US" dirty="0"/>
                  <a:t>）是信息论中的重要概念</a:t>
                </a:r>
                <a:endParaRPr lang="en-US" altLang="zh-CN" dirty="0"/>
              </a:p>
              <a:p>
                <a:pPr lvl="1"/>
                <a:r>
                  <a:rPr lang="zh-CN" altLang="en-US" dirty="0"/>
                  <a:t>用来度量两个概率分布间的差异。假定</a:t>
                </a:r>
                <a:r>
                  <a:rPr lang="en-US" altLang="zh-CN" dirty="0"/>
                  <a:t>p</a:t>
                </a:r>
                <a:r>
                  <a:rPr lang="zh-CN" altLang="en-US" dirty="0"/>
                  <a:t>和</a:t>
                </a:r>
                <a:r>
                  <a:rPr lang="en-US" altLang="zh-CN" dirty="0"/>
                  <a:t>q</a:t>
                </a:r>
                <a:r>
                  <a:rPr lang="zh-CN" altLang="en-US" dirty="0"/>
                  <a:t>是数据</a:t>
                </a:r>
                <a:r>
                  <a:rPr lang="en-US" altLang="zh-CN" dirty="0"/>
                  <a:t>x</a:t>
                </a:r>
                <a:r>
                  <a:rPr lang="zh-CN" altLang="en-US" dirty="0"/>
                  <a:t>的两个概率分布，通过</a:t>
                </a:r>
                <a:r>
                  <a:rPr lang="en-US" altLang="zh-CN" dirty="0"/>
                  <a:t>q</a:t>
                </a:r>
                <a:r>
                  <a:rPr lang="zh-CN" altLang="en-US" dirty="0"/>
                  <a:t>来表示</a:t>
                </a:r>
                <a:r>
                  <a:rPr lang="en-US" altLang="zh-CN" dirty="0"/>
                  <a:t>p</a:t>
                </a:r>
                <a:r>
                  <a:rPr lang="zh-CN" altLang="en-US" dirty="0"/>
                  <a:t>的交叉熵可如下计算：</a:t>
                </a:r>
                <a:endParaRPr lang="zh-CN" altLang="en-US"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mtClean="0">
                          <a:solidFill>
                            <a:schemeClr val="tx1"/>
                          </a:solidFill>
                          <a:latin typeface="Cambria Math" panose="02040503050406030204" pitchFamily="18" charset="0"/>
                        </a:rPr>
                        <m:t>H</m:t>
                      </m:r>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𝑝</m:t>
                          </m:r>
                          <m:r>
                            <a:rPr lang="zh-CN" altLang="en-US">
                              <a:solidFill>
                                <a:schemeClr val="tx1"/>
                              </a:solidFill>
                              <a:latin typeface="Cambria Math" panose="02040503050406030204" pitchFamily="18" charset="0"/>
                            </a:rPr>
                            <m:t>, </m:t>
                          </m:r>
                          <m:r>
                            <a:rPr lang="zh-CN" altLang="en-US" i="1">
                              <a:solidFill>
                                <a:schemeClr val="tx1"/>
                              </a:solidFill>
                              <a:latin typeface="Cambria Math" panose="02040503050406030204" pitchFamily="18" charset="0"/>
                            </a:rPr>
                            <m:t>𝑞</m:t>
                          </m:r>
                        </m:e>
                      </m:d>
                      <m:r>
                        <a:rPr lang="zh-CN" altLang="en-US">
                          <a:solidFill>
                            <a:schemeClr val="tx1"/>
                          </a:solidFill>
                          <a:latin typeface="Cambria Math" panose="02040503050406030204" pitchFamily="18" charset="0"/>
                        </a:rPr>
                        <m:t>=−</m:t>
                      </m:r>
                      <m:nary>
                        <m:naryPr>
                          <m:chr m:val="∑"/>
                          <m:limLoc m:val="undOvr"/>
                          <m:supHide m:val="on"/>
                          <m:ctrlPr>
                            <a:rPr lang="zh-CN" altLang="en-US" i="1">
                              <a:solidFill>
                                <a:schemeClr val="tx1"/>
                              </a:solidFill>
                              <a:latin typeface="Cambria Math" panose="02040503050406030204" pitchFamily="18" charset="0"/>
                            </a:rPr>
                          </m:ctrlPr>
                        </m:naryPr>
                        <m:sub>
                          <m:r>
                            <a:rPr lang="zh-CN" altLang="en-US" i="1">
                              <a:solidFill>
                                <a:schemeClr val="tx1"/>
                              </a:solidFill>
                              <a:latin typeface="Cambria Math" panose="02040503050406030204" pitchFamily="18" charset="0"/>
                            </a:rPr>
                            <m:t>𝑥</m:t>
                          </m:r>
                        </m:sub>
                        <m:sup/>
                        <m:e>
                          <m:r>
                            <a:rPr lang="zh-CN" altLang="en-US" i="1">
                              <a:solidFill>
                                <a:schemeClr val="tx1"/>
                              </a:solidFill>
                              <a:latin typeface="Cambria Math" panose="02040503050406030204" pitchFamily="18" charset="0"/>
                            </a:rPr>
                            <m:t>𝑝</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𝑥</m:t>
                          </m:r>
                          <m:r>
                            <a:rPr lang="en-US" altLang="zh-CN" i="1">
                              <a:solidFill>
                                <a:schemeClr val="tx1"/>
                              </a:solidFill>
                              <a:latin typeface="Cambria Math" panose="02040503050406030204" pitchFamily="18" charset="0"/>
                            </a:rPr>
                            <m:t>)</m:t>
                          </m:r>
                          <m:r>
                            <a:rPr lang="zh-CN" altLang="en-US">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𝑙𝑜𝑔𝑞</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𝑥</m:t>
                          </m:r>
                          <m:r>
                            <a:rPr lang="en-US" altLang="zh-CN" i="1">
                              <a:solidFill>
                                <a:schemeClr val="tx1"/>
                              </a:solidFill>
                              <a:latin typeface="Cambria Math" panose="02040503050406030204" pitchFamily="18" charset="0"/>
                            </a:rPr>
                            <m:t>)</m:t>
                          </m:r>
                        </m:e>
                      </m:nary>
                    </m:oMath>
                  </m:oMathPara>
                </a14:m>
                <a:endParaRPr lang="en-US" altLang="zh-CN" dirty="0">
                  <a:solidFill>
                    <a:schemeClr val="tx1"/>
                  </a:solidFill>
                </a:endParaRPr>
              </a:p>
              <a:p>
                <a:pPr lvl="1"/>
                <a:r>
                  <a:rPr lang="zh-CN" altLang="en-US" dirty="0"/>
                  <a:t>刻画了两个概率分布之间的距离，旨在描绘通过概率分布</a:t>
                </a:r>
                <a:r>
                  <a:rPr lang="en-US" altLang="zh-CN" dirty="0"/>
                  <a:t>q</a:t>
                </a:r>
                <a:r>
                  <a:rPr lang="zh-CN" altLang="en-US" dirty="0"/>
                  <a:t>来表达概率分布</a:t>
                </a:r>
                <a:r>
                  <a:rPr lang="en-US" altLang="zh-CN" dirty="0"/>
                  <a:t>p</a:t>
                </a:r>
                <a:r>
                  <a:rPr lang="zh-CN" altLang="en-US" dirty="0"/>
                  <a:t>的困难程度。根据公式不难理解，交叉熵越小，两个概率分布</a:t>
                </a:r>
                <a:r>
                  <a:rPr lang="en-US" altLang="zh-CN" dirty="0"/>
                  <a:t>p</a:t>
                </a:r>
                <a:r>
                  <a:rPr lang="zh-CN" altLang="en-US" dirty="0"/>
                  <a:t>和</a:t>
                </a:r>
                <a:r>
                  <a:rPr lang="en-US" altLang="zh-CN" dirty="0"/>
                  <a:t>q</a:t>
                </a:r>
                <a:r>
                  <a:rPr lang="zh-CN" altLang="en-US" dirty="0"/>
                  <a:t>越接近。</a:t>
                </a:r>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7"/>
                </a:stretch>
              </a:blipFill>
            </p:spPr>
            <p:txBody>
              <a:bodyPr/>
              <a:lstStyle/>
              <a:p>
                <a:r>
                  <a:rPr lang="zh-CN" altLang="en-US">
                    <a:noFill/>
                  </a:rPr>
                  <a:t> </a:t>
                </a:r>
              </a:p>
            </p:txBody>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常用的损失函数</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交叉熵损失函数</a:t>
                </a:r>
                <a:endParaRPr lang="en-US" altLang="zh-CN" dirty="0"/>
              </a:p>
              <a:p>
                <a:pPr lvl="1">
                  <a:spcAft>
                    <a:spcPts val="600"/>
                  </a:spcAft>
                </a:pPr>
                <a:r>
                  <a:rPr lang="zh-CN" altLang="zh-CN" dirty="0"/>
                  <a:t>假设数据</a:t>
                </a:r>
                <a14:m>
                  <m:oMath xmlns:m="http://schemas.openxmlformats.org/officeDocument/2006/math">
                    <m:r>
                      <a:rPr lang="en-US" altLang="zh-CN">
                        <a:latin typeface="Cambria Math" panose="02040503050406030204" pitchFamily="18" charset="0"/>
                      </a:rPr>
                      <m:t>𝑥</m:t>
                    </m:r>
                  </m:oMath>
                </a14:m>
                <a:r>
                  <a:rPr lang="zh-CN" altLang="zh-CN" dirty="0"/>
                  <a:t>属于类别</a:t>
                </a:r>
                <a:r>
                  <a:rPr lang="en-US" altLang="zh-CN" dirty="0"/>
                  <a:t>1</a:t>
                </a:r>
                <a:r>
                  <a:rPr lang="zh-CN" altLang="zh-CN" dirty="0"/>
                  <a:t>。记</a:t>
                </a:r>
                <a14:m>
                  <m:oMath xmlns:m="http://schemas.openxmlformats.org/officeDocument/2006/math">
                    <m:r>
                      <a:rPr lang="en-US" altLang="zh-CN">
                        <a:latin typeface="Cambria Math" panose="02040503050406030204" pitchFamily="18" charset="0"/>
                      </a:rPr>
                      <m:t>𝑥</m:t>
                    </m:r>
                  </m:oMath>
                </a14:m>
                <a:r>
                  <a:rPr lang="zh-CN" altLang="zh-CN" dirty="0"/>
                  <a:t>的</a:t>
                </a:r>
                <a:r>
                  <a:rPr lang="zh-CN" altLang="en-US" dirty="0"/>
                  <a:t>实际</a:t>
                </a:r>
                <a:r>
                  <a:rPr lang="zh-CN" altLang="zh-CN" dirty="0"/>
                  <a:t>类别分布概率为</a:t>
                </a:r>
                <a14:m>
                  <m:oMath xmlns:m="http://schemas.openxmlformats.org/officeDocument/2006/math">
                    <m:r>
                      <a:rPr lang="en-US" altLang="zh-CN">
                        <a:latin typeface="Cambria Math" panose="02040503050406030204" pitchFamily="18" charset="0"/>
                      </a:rPr>
                      <m:t>𝑦</m:t>
                    </m:r>
                    <m:r>
                      <a:rPr lang="en-US" altLang="zh-CN">
                        <a:latin typeface="Cambria Math" panose="02040503050406030204" pitchFamily="18" charset="0"/>
                      </a:rPr>
                      <m:t>=(</m:t>
                    </m:r>
                    <m:r>
                      <a:rPr lang="en-US" altLang="zh-CN">
                        <a:latin typeface="Cambria Math" panose="02040503050406030204" pitchFamily="18" charset="0"/>
                      </a:rPr>
                      <m:t>1</m:t>
                    </m:r>
                    <m:r>
                      <a:rPr lang="en-US" altLang="zh-CN">
                        <a:latin typeface="Cambria Math" panose="02040503050406030204" pitchFamily="18" charset="0"/>
                      </a:rPr>
                      <m:t>,</m:t>
                    </m:r>
                    <m:r>
                      <a:rPr lang="en-US" altLang="zh-CN">
                        <a:latin typeface="Cambria Math" panose="02040503050406030204" pitchFamily="18" charset="0"/>
                      </a:rPr>
                      <m:t>0</m:t>
                    </m:r>
                    <m:r>
                      <a:rPr lang="en-US" altLang="zh-CN">
                        <a:latin typeface="Cambria Math" panose="02040503050406030204" pitchFamily="18" charset="0"/>
                      </a:rPr>
                      <m:t>,</m:t>
                    </m:r>
                    <m:r>
                      <a:rPr lang="en-US" altLang="zh-CN">
                        <a:latin typeface="Cambria Math" panose="02040503050406030204" pitchFamily="18" charset="0"/>
                      </a:rPr>
                      <m:t>0</m:t>
                    </m:r>
                    <m:r>
                      <a:rPr lang="en-US" altLang="zh-CN">
                        <a:latin typeface="Cambria Math" panose="02040503050406030204" pitchFamily="18" charset="0"/>
                      </a:rPr>
                      <m:t>)</m:t>
                    </m:r>
                  </m:oMath>
                </a14:m>
                <a:endParaRPr lang="en-US" altLang="zh-CN" dirty="0"/>
              </a:p>
              <a:p>
                <a:pPr lvl="1">
                  <a:spcAft>
                    <a:spcPts val="600"/>
                  </a:spcAft>
                </a:pPr>
                <a14:m>
                  <m:oMath xmlns:m="http://schemas.openxmlformats.org/officeDocument/2006/math">
                    <m:acc>
                      <m:accPr>
                        <m:ctrlPr>
                          <a:rPr lang="zh-CN" altLang="zh-CN" i="1">
                            <a:latin typeface="Cambria Math" panose="02040503050406030204" pitchFamily="18" charset="0"/>
                          </a:rPr>
                        </m:ctrlPr>
                      </m:accPr>
                      <m:e>
                        <m:r>
                          <a:rPr lang="en-US" altLang="zh-CN">
                            <a:latin typeface="Cambria Math" panose="02040503050406030204" pitchFamily="18" charset="0"/>
                          </a:rPr>
                          <m:t>𝑦</m:t>
                        </m:r>
                      </m:e>
                    </m:acc>
                  </m:oMath>
                </a14:m>
                <a:r>
                  <a:rPr lang="zh-CN" altLang="zh-CN" dirty="0"/>
                  <a:t>代表模型预测所得类别分布概率</a:t>
                </a:r>
                <a:endParaRPr lang="zh-CN" altLang="zh-CN" dirty="0"/>
              </a:p>
              <a:p>
                <a:pPr lvl="1">
                  <a:spcAft>
                    <a:spcPts val="600"/>
                  </a:spcAft>
                </a:pPr>
                <a:r>
                  <a:rPr lang="zh-CN" altLang="zh-CN" dirty="0"/>
                  <a:t>那么对</a:t>
                </a:r>
                <a14:m>
                  <m:oMath xmlns:m="http://schemas.openxmlformats.org/officeDocument/2006/math">
                    <m:r>
                      <a:rPr lang="en-US" altLang="zh-CN">
                        <a:latin typeface="Cambria Math" panose="02040503050406030204" pitchFamily="18" charset="0"/>
                      </a:rPr>
                      <m:t>𝑥</m:t>
                    </m:r>
                  </m:oMath>
                </a14:m>
                <a:r>
                  <a:rPr lang="zh-CN" altLang="zh-CN" dirty="0"/>
                  <a:t>而言，</a:t>
                </a:r>
                <a14:m>
                  <m:oMath xmlns:m="http://schemas.openxmlformats.org/officeDocument/2006/math">
                    <m:r>
                      <a:rPr lang="en-US" altLang="zh-CN">
                        <a:latin typeface="Cambria Math" panose="02040503050406030204" pitchFamily="18" charset="0"/>
                      </a:rPr>
                      <m:t>𝑦</m:t>
                    </m:r>
                  </m:oMath>
                </a14:m>
                <a:r>
                  <a:rPr lang="zh-CN" altLang="zh-CN" dirty="0"/>
                  <a:t>和</a:t>
                </a:r>
                <a14:m>
                  <m:oMath xmlns:m="http://schemas.openxmlformats.org/officeDocument/2006/math">
                    <m:acc>
                      <m:accPr>
                        <m:ctrlPr>
                          <a:rPr lang="zh-CN" altLang="zh-CN" i="1">
                            <a:latin typeface="Cambria Math" panose="02040503050406030204" pitchFamily="18" charset="0"/>
                          </a:rPr>
                        </m:ctrlPr>
                      </m:accPr>
                      <m:e>
                        <m:r>
                          <a:rPr lang="en-US" altLang="zh-CN">
                            <a:latin typeface="Cambria Math" panose="02040503050406030204" pitchFamily="18" charset="0"/>
                          </a:rPr>
                          <m:t>𝑦</m:t>
                        </m:r>
                      </m:e>
                    </m:acc>
                  </m:oMath>
                </a14:m>
                <a:r>
                  <a:rPr lang="zh-CN" altLang="zh-CN" dirty="0"/>
                  <a:t>的交叉熵损失函数定义为</a:t>
                </a:r>
                <a14:m>
                  <m:oMath xmlns:m="http://schemas.openxmlformats.org/officeDocument/2006/math">
                    <m:r>
                      <a:rPr lang="en-US" altLang="zh-CN" sz="3200" i="1" kern="100">
                        <a:latin typeface="Cambria Math" panose="02040503050406030204" pitchFamily="18" charset="0"/>
                        <a:cs typeface="Times New Roman" panose="02020603050405020304" pitchFamily="16" charset="0"/>
                      </a:rPr>
                      <m:t>−</m:t>
                    </m:r>
                    <m:r>
                      <a:rPr lang="en-US" altLang="zh-CN" sz="3200" i="1" kern="100">
                        <a:latin typeface="Cambria Math" panose="02040503050406030204" pitchFamily="18" charset="0"/>
                        <a:cs typeface="Times New Roman" panose="02020603050405020304" pitchFamily="16" charset="0"/>
                      </a:rPr>
                      <m:t>𝑦</m:t>
                    </m:r>
                    <m:r>
                      <a:rPr lang="en-US" altLang="zh-CN" sz="3200" i="1" kern="100">
                        <a:latin typeface="Cambria Math" panose="02040503050406030204" pitchFamily="18" charset="0"/>
                        <a:cs typeface="Times New Roman" panose="02020603050405020304" pitchFamily="16" charset="0"/>
                      </a:rPr>
                      <m:t>×</m:t>
                    </m:r>
                    <m:r>
                      <m:rPr>
                        <m:sty m:val="p"/>
                      </m:rPr>
                      <a:rPr lang="en-US" altLang="zh-CN" sz="3200" kern="100">
                        <a:latin typeface="Cambria Math" panose="02040503050406030204" pitchFamily="18" charset="0"/>
                        <a:cs typeface="Times New Roman" panose="02020603050405020304" pitchFamily="16" charset="0"/>
                      </a:rPr>
                      <m:t>log</m:t>
                    </m:r>
                    <m:r>
                      <a:rPr lang="en-US" altLang="zh-CN" sz="3200" kern="100">
                        <a:latin typeface="Cambria Math" panose="02040503050406030204" pitchFamily="18" charset="0"/>
                        <a:cs typeface="Times New Roman" panose="02020603050405020304" pitchFamily="16" charset="0"/>
                      </a:rPr>
                      <m:t>⁡</m:t>
                    </m:r>
                    <m:r>
                      <a:rPr lang="en-US" altLang="zh-CN" sz="3200" i="1" kern="100">
                        <a:latin typeface="Cambria Math" panose="02040503050406030204" pitchFamily="18" charset="0"/>
                        <a:cs typeface="Times New Roman" panose="02020603050405020304" pitchFamily="16" charset="0"/>
                      </a:rPr>
                      <m:t>(</m:t>
                    </m:r>
                    <m:acc>
                      <m:accPr>
                        <m:ctrlPr>
                          <a:rPr lang="zh-CN" altLang="zh-CN" sz="3200" i="1" kern="100">
                            <a:latin typeface="Cambria Math" panose="02040503050406030204" pitchFamily="18" charset="0"/>
                            <a:ea typeface="Cambria Math" panose="02040503050406030204" pitchFamily="18" charset="0"/>
                            <a:cs typeface="Times New Roman" panose="02020603050405020304" pitchFamily="16" charset="0"/>
                          </a:rPr>
                        </m:ctrlPr>
                      </m:accPr>
                      <m:e>
                        <m:r>
                          <a:rPr lang="en-US" altLang="zh-CN" sz="3200" i="1" kern="100">
                            <a:latin typeface="Cambria Math" panose="02040503050406030204" pitchFamily="18" charset="0"/>
                            <a:cs typeface="Times New Roman" panose="02020603050405020304" pitchFamily="16" charset="0"/>
                          </a:rPr>
                          <m:t>𝑦</m:t>
                        </m:r>
                      </m:e>
                    </m:acc>
                    <m:r>
                      <a:rPr lang="en-US" altLang="zh-CN" sz="3200" i="1" kern="100">
                        <a:latin typeface="Cambria Math" panose="02040503050406030204" pitchFamily="18" charset="0"/>
                        <a:cs typeface="Times New Roman" panose="02020603050405020304" pitchFamily="16" charset="0"/>
                      </a:rPr>
                      <m:t>)</m:t>
                    </m:r>
                  </m:oMath>
                </a14:m>
                <a:endParaRPr lang="zh-CN" altLang="zh-CN" kern="100" dirty="0">
                  <a:latin typeface="等线" panose="02010600030101010101" pitchFamily="2" charset="-122"/>
                  <a:ea typeface="等线" panose="02010600030101010101" pitchFamily="2" charset="-122"/>
                  <a:cs typeface="Times New Roman" panose="02020603050405020304" pitchFamily="16" charset="0"/>
                </a:endParaRPr>
              </a:p>
              <a:p>
                <a:pPr lvl="1">
                  <a:spcAft>
                    <a:spcPts val="600"/>
                  </a:spcAft>
                </a:pPr>
                <a:endParaRPr lang="zh-CN" altLang="zh-CN" dirty="0"/>
              </a:p>
              <a:p>
                <a:pPr lvl="1"/>
                <a:endParaRPr lang="en-US" altLang="zh-CN" dirty="0"/>
              </a:p>
              <a:p>
                <a:pPr lvl="1"/>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7"/>
                </a:stretch>
              </a:blipFill>
            </p:spPr>
            <p:txBody>
              <a:bodyPr/>
              <a:lstStyle/>
              <a:p>
                <a:r>
                  <a:rPr lang="zh-CN" altLang="en-US">
                    <a:noFill/>
                  </a:rPr>
                  <a:t> </a:t>
                </a:r>
              </a:p>
            </p:txBody>
          </p:sp>
        </mc:Fallback>
      </mc:AlternateContent>
      <p:pic>
        <p:nvPicPr>
          <p:cNvPr id="4" name="图片 3"/>
          <p:cNvPicPr/>
          <p:nvPr/>
        </p:nvPicPr>
        <p:blipFill>
          <a:blip r:embed="rId2"/>
          <a:stretch>
            <a:fillRect/>
          </a:stretch>
        </p:blipFill>
        <p:spPr>
          <a:xfrm>
            <a:off x="2522923" y="3429000"/>
            <a:ext cx="6576253" cy="313316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常用的损失函数</a:t>
            </a:r>
            <a:endParaRPr lang="zh-CN" altLang="en-US" dirty="0"/>
          </a:p>
        </p:txBody>
      </p:sp>
      <p:sp>
        <p:nvSpPr>
          <p:cNvPr id="3" name="内容占位符 2"/>
          <p:cNvSpPr>
            <a:spLocks noGrp="1"/>
          </p:cNvSpPr>
          <p:nvPr>
            <p:ph idx="1"/>
          </p:nvPr>
        </p:nvSpPr>
        <p:spPr/>
        <p:txBody>
          <a:bodyPr/>
          <a:lstStyle/>
          <a:p>
            <a:r>
              <a:rPr lang="zh-CN" altLang="en-US" dirty="0"/>
              <a:t>交叉熵损失函数</a:t>
            </a:r>
            <a:endParaRPr lang="en-US" altLang="zh-CN" dirty="0"/>
          </a:p>
          <a:p>
            <a:pPr lvl="1"/>
            <a:r>
              <a:rPr lang="zh-CN" altLang="en-US" dirty="0"/>
              <a:t>一个良好的神经网络要尽量保证对于每一个输入数据，类别分布概率的预测值与实际值之间的差距越小越好。</a:t>
            </a:r>
            <a:endParaRPr lang="en-US" altLang="zh-CN" dirty="0"/>
          </a:p>
          <a:p>
            <a:pPr lvl="1"/>
            <a:r>
              <a:rPr lang="zh-CN" altLang="en-US" dirty="0"/>
              <a:t>可将交叉熵作为损失函数来训练神经网络。</a:t>
            </a:r>
            <a:endParaRPr lang="zh-CN" altLang="en-US" dirty="0"/>
          </a:p>
          <a:p>
            <a:pPr lvl="1"/>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常用的损失函数</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交叉熵损失函数：一个三个类别分类的例子</a:t>
                </a:r>
                <a:endParaRPr lang="zh-CN" altLang="en-US" dirty="0"/>
              </a:p>
              <a:p>
                <a:pPr lvl="1">
                  <a:lnSpc>
                    <a:spcPct val="130000"/>
                  </a:lnSpc>
                </a:pPr>
                <a:r>
                  <a:rPr lang="zh-CN" altLang="zh-CN" dirty="0"/>
                  <a:t>由于输入</a:t>
                </a:r>
                <a14:m>
                  <m:oMath xmlns:m="http://schemas.openxmlformats.org/officeDocument/2006/math">
                    <m:r>
                      <a:rPr lang="en-US" altLang="zh-CN">
                        <a:latin typeface="Cambria Math" panose="02040503050406030204" pitchFamily="18" charset="0"/>
                      </a:rPr>
                      <m:t>𝑥</m:t>
                    </m:r>
                  </m:oMath>
                </a14:m>
                <a:r>
                  <a:rPr lang="zh-CN" altLang="zh-CN" dirty="0"/>
                  <a:t>属于类别</a:t>
                </a:r>
                <a:r>
                  <a:rPr lang="en-US" altLang="zh-CN" dirty="0"/>
                  <a:t>1</a:t>
                </a:r>
                <a:r>
                  <a:rPr lang="zh-CN" altLang="zh-CN" dirty="0"/>
                  <a:t>，因此实际类别概率分布为</a:t>
                </a:r>
                <a14:m>
                  <m:oMath xmlns:m="http://schemas.openxmlformats.org/officeDocument/2006/math">
                    <m:r>
                      <m:rPr>
                        <m:sty m:val="p"/>
                      </m:rPr>
                      <a:rPr lang="en-US" altLang="zh-CN">
                        <a:latin typeface="Cambria Math" panose="02040503050406030204" pitchFamily="18" charset="0"/>
                      </a:rPr>
                      <m:t>y</m:t>
                    </m:r>
                    <m:r>
                      <a:rPr lang="en-US" altLang="zh-CN">
                        <a:latin typeface="Cambria Math" panose="02040503050406030204" pitchFamily="18" charset="0"/>
                      </a:rPr>
                      <m:t>=(</m:t>
                    </m:r>
                    <m:r>
                      <a:rPr lang="en-US" altLang="zh-CN">
                        <a:latin typeface="Cambria Math" panose="02040503050406030204" pitchFamily="18" charset="0"/>
                      </a:rPr>
                      <m:t>1</m:t>
                    </m:r>
                    <m:r>
                      <a:rPr lang="en-US" altLang="zh-CN">
                        <a:latin typeface="Cambria Math" panose="02040503050406030204" pitchFamily="18" charset="0"/>
                      </a:rPr>
                      <m:t>,</m:t>
                    </m:r>
                    <m:r>
                      <a:rPr lang="en-US" altLang="zh-CN">
                        <a:latin typeface="Cambria Math" panose="02040503050406030204" pitchFamily="18" charset="0"/>
                      </a:rPr>
                      <m:t>0</m:t>
                    </m:r>
                    <m:r>
                      <a:rPr lang="en-US" altLang="zh-CN">
                        <a:latin typeface="Cambria Math" panose="02040503050406030204" pitchFamily="18" charset="0"/>
                      </a:rPr>
                      <m:t>,</m:t>
                    </m:r>
                    <m:r>
                      <a:rPr lang="en-US" altLang="zh-CN">
                        <a:latin typeface="Cambria Math" panose="02040503050406030204" pitchFamily="18" charset="0"/>
                      </a:rPr>
                      <m:t>0</m:t>
                    </m:r>
                    <m:r>
                      <a:rPr lang="en-US" altLang="zh-CN">
                        <a:latin typeface="Cambria Math" panose="02040503050406030204" pitchFamily="18" charset="0"/>
                      </a:rPr>
                      <m:t>)</m:t>
                    </m:r>
                  </m:oMath>
                </a14:m>
                <a:endParaRPr lang="en-US" altLang="zh-CN" dirty="0"/>
              </a:p>
              <a:p>
                <a:pPr lvl="1">
                  <a:lnSpc>
                    <a:spcPct val="130000"/>
                  </a:lnSpc>
                </a:pPr>
                <a:r>
                  <a:rPr lang="zh-CN" altLang="zh-CN" dirty="0"/>
                  <a:t>预测中间值 </a:t>
                </a:r>
                <a:r>
                  <a:rPr lang="en-US" altLang="zh-CN" dirty="0"/>
                  <a:t>(</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3</m:t>
                        </m:r>
                      </m:sub>
                    </m:sSub>
                  </m:oMath>
                </a14:m>
                <a:r>
                  <a:rPr lang="en-US" altLang="zh-CN" dirty="0"/>
                  <a:t>)</a:t>
                </a:r>
                <a:r>
                  <a:rPr lang="zh-CN" altLang="zh-CN" dirty="0"/>
                  <a:t> ，经过</a:t>
                </a:r>
                <a:r>
                  <a:rPr lang="en-US" altLang="zh-CN" dirty="0" err="1"/>
                  <a:t>Softmax</a:t>
                </a:r>
                <a:r>
                  <a:rPr lang="zh-CN" altLang="zh-CN" dirty="0"/>
                  <a:t>函数映射，得到预测的类别分布概率</a:t>
                </a:r>
                <a14:m>
                  <m:oMath xmlns:m="http://schemas.openxmlformats.org/officeDocument/2006/math">
                    <m:acc>
                      <m:accPr>
                        <m:ctrlPr>
                          <a:rPr lang="zh-CN" altLang="zh-CN" i="1">
                            <a:latin typeface="Cambria Math" panose="02040503050406030204" pitchFamily="18" charset="0"/>
                          </a:rPr>
                        </m:ctrlPr>
                      </m:accPr>
                      <m:e>
                        <m:r>
                          <a:rPr lang="en-US" altLang="zh-CN">
                            <a:latin typeface="Cambria Math" panose="02040503050406030204" pitchFamily="18" charset="0"/>
                          </a:rPr>
                          <m:t>𝑦</m:t>
                        </m:r>
                      </m:e>
                    </m:acc>
                    <m:r>
                      <a:rPr lang="en-US" altLang="zh-CN">
                        <a:latin typeface="Cambria Math" panose="02040503050406030204" pitchFamily="18" charset="0"/>
                      </a:rPr>
                      <m:t>=(</m:t>
                    </m:r>
                    <m:acc>
                      <m:accPr>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1</m:t>
                            </m:r>
                          </m:sub>
                        </m:sSub>
                      </m:e>
                    </m:acc>
                    <m:r>
                      <a:rPr lang="en-US" altLang="zh-CN">
                        <a:latin typeface="Cambria Math" panose="02040503050406030204" pitchFamily="18" charset="0"/>
                      </a:rPr>
                      <m:t>,</m:t>
                    </m:r>
                    <m:acc>
                      <m:accPr>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2</m:t>
                            </m:r>
                          </m:sub>
                        </m:sSub>
                      </m:e>
                    </m:acc>
                    <m:r>
                      <a:rPr lang="en-US" altLang="zh-CN">
                        <a:latin typeface="Cambria Math" panose="02040503050406030204" pitchFamily="18" charset="0"/>
                      </a:rPr>
                      <m:t>,</m:t>
                    </m:r>
                    <m:acc>
                      <m:accPr>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3</m:t>
                            </m:r>
                          </m:sub>
                        </m:sSub>
                      </m:e>
                    </m:acc>
                  </m:oMath>
                </a14:m>
                <a:r>
                  <a:rPr lang="en-US" altLang="zh-CN" dirty="0"/>
                  <a:t>)</a:t>
                </a:r>
                <a:r>
                  <a:rPr lang="zh-CN" altLang="zh-CN" dirty="0"/>
                  <a:t>。</a:t>
                </a: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7"/>
                </a:stretch>
              </a:blipFill>
            </p:spPr>
            <p:txBody>
              <a:bodyPr/>
              <a:lstStyle/>
              <a:p>
                <a:r>
                  <a:rPr lang="zh-CN" altLang="en-US">
                    <a:noFill/>
                  </a:rPr>
                  <a:t> </a:t>
                </a:r>
              </a:p>
            </p:txBody>
          </p:sp>
        </mc:Fallback>
      </mc:AlternateContent>
      <p:pic>
        <p:nvPicPr>
          <p:cNvPr id="4" name="图片 3"/>
          <p:cNvPicPr/>
          <p:nvPr/>
        </p:nvPicPr>
        <p:blipFill>
          <a:blip r:embed="rId2"/>
          <a:stretch>
            <a:fillRect/>
          </a:stretch>
        </p:blipFill>
        <p:spPr>
          <a:xfrm>
            <a:off x="2522923" y="3429000"/>
            <a:ext cx="6576253" cy="313316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常用的损失函数</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交叉熵损失函数：一个三个类别分类的例子</a:t>
                </a:r>
                <a:endParaRPr lang="zh-CN" altLang="en-US" dirty="0"/>
              </a:p>
              <a:p>
                <a:pPr lvl="1">
                  <a:lnSpc>
                    <a:spcPct val="130000"/>
                  </a:lnSpc>
                </a:pPr>
                <a:r>
                  <a:rPr lang="zh-CN" altLang="zh-CN" dirty="0"/>
                  <a:t>根据前面的介绍，</a:t>
                </a:r>
                <a14:m>
                  <m:oMath xmlns:m="http://schemas.openxmlformats.org/officeDocument/2006/math">
                    <m:acc>
                      <m:accPr>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1</m:t>
                            </m:r>
                          </m:sub>
                        </m:sSub>
                      </m:e>
                    </m:acc>
                  </m:oMath>
                </a14:m>
                <a:r>
                  <a:rPr lang="zh-CN" altLang="zh-CN" dirty="0"/>
                  <a:t>、</a:t>
                </a:r>
                <a14:m>
                  <m:oMath xmlns:m="http://schemas.openxmlformats.org/officeDocument/2006/math">
                    <m:acc>
                      <m:accPr>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2</m:t>
                            </m:r>
                          </m:sub>
                        </m:sSub>
                      </m:e>
                    </m:acc>
                  </m:oMath>
                </a14:m>
                <a:r>
                  <a:rPr lang="zh-CN" altLang="zh-CN" dirty="0"/>
                  <a:t>和</a:t>
                </a:r>
                <a14:m>
                  <m:oMath xmlns:m="http://schemas.openxmlformats.org/officeDocument/2006/math">
                    <m:acc>
                      <m:accPr>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3</m:t>
                            </m:r>
                          </m:sub>
                        </m:sSub>
                      </m:e>
                    </m:acc>
                  </m:oMath>
                </a14:m>
                <a:r>
                  <a:rPr lang="zh-CN" altLang="zh-CN" dirty="0"/>
                  <a:t>为</a:t>
                </a:r>
                <a:r>
                  <a:rPr lang="en-US" altLang="zh-CN" dirty="0"/>
                  <a:t>(</a:t>
                </a:r>
                <a14:m>
                  <m:oMath xmlns:m="http://schemas.openxmlformats.org/officeDocument/2006/math">
                    <m:r>
                      <a:rPr lang="en-US" altLang="zh-CN">
                        <a:latin typeface="Cambria Math" panose="02040503050406030204" pitchFamily="18" charset="0"/>
                      </a:rPr>
                      <m:t>0</m:t>
                    </m:r>
                    <m:r>
                      <a:rPr lang="en-US" altLang="zh-CN">
                        <a:latin typeface="Cambria Math" panose="02040503050406030204" pitchFamily="18" charset="0"/>
                      </a:rPr>
                      <m:t>,</m:t>
                    </m:r>
                    <m:r>
                      <a:rPr lang="en-US" altLang="zh-CN">
                        <a:latin typeface="Cambria Math" panose="02040503050406030204" pitchFamily="18" charset="0"/>
                      </a:rPr>
                      <m:t>1</m:t>
                    </m:r>
                  </m:oMath>
                </a14:m>
                <a:r>
                  <a:rPr lang="en-US" altLang="zh-CN" dirty="0"/>
                  <a:t>)</a:t>
                </a:r>
                <a:r>
                  <a:rPr lang="zh-CN" altLang="zh-CN" dirty="0"/>
                  <a:t>范围之间的一个概率值。由于样本</a:t>
                </a:r>
                <a14:m>
                  <m:oMath xmlns:m="http://schemas.openxmlformats.org/officeDocument/2006/math">
                    <m:r>
                      <a:rPr lang="en-US" altLang="zh-CN">
                        <a:latin typeface="Cambria Math" panose="02040503050406030204" pitchFamily="18" charset="0"/>
                      </a:rPr>
                      <m:t>𝑥</m:t>
                    </m:r>
                  </m:oMath>
                </a14:m>
                <a:r>
                  <a:rPr lang="zh-CN" altLang="zh-CN" dirty="0"/>
                  <a:t>属于第一个类别，因此希望神经网络所预测得到的</a:t>
                </a:r>
                <a14:m>
                  <m:oMath xmlns:m="http://schemas.openxmlformats.org/officeDocument/2006/math">
                    <m:acc>
                      <m:accPr>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1</m:t>
                            </m:r>
                          </m:sub>
                        </m:sSub>
                      </m:e>
                    </m:acc>
                  </m:oMath>
                </a14:m>
                <a:r>
                  <a:rPr lang="zh-CN" altLang="zh-CN" dirty="0"/>
                  <a:t>取值要远远大于</a:t>
                </a:r>
                <a14:m>
                  <m:oMath xmlns:m="http://schemas.openxmlformats.org/officeDocument/2006/math">
                    <m:acc>
                      <m:accPr>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2</m:t>
                            </m:r>
                          </m:sub>
                        </m:sSub>
                      </m:e>
                    </m:acc>
                  </m:oMath>
                </a14:m>
                <a:r>
                  <a:rPr lang="zh-CN" altLang="zh-CN" dirty="0"/>
                  <a:t>和</a:t>
                </a:r>
                <a14:m>
                  <m:oMath xmlns:m="http://schemas.openxmlformats.org/officeDocument/2006/math">
                    <m:acc>
                      <m:accPr>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3</m:t>
                            </m:r>
                          </m:sub>
                        </m:sSub>
                      </m:e>
                    </m:acc>
                  </m:oMath>
                </a14:m>
                <a:r>
                  <a:rPr lang="zh-CN" altLang="zh-CN" dirty="0"/>
                  <a:t>的取值。</a:t>
                </a: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7"/>
                </a:stretch>
              </a:blipFill>
            </p:spPr>
            <p:txBody>
              <a:bodyPr/>
              <a:lstStyle/>
              <a:p>
                <a:r>
                  <a:rPr lang="zh-CN" altLang="en-US">
                    <a:noFill/>
                  </a:rPr>
                  <a:t> </a:t>
                </a:r>
              </a:p>
            </p:txBody>
          </p:sp>
        </mc:Fallback>
      </mc:AlternateContent>
      <p:pic>
        <p:nvPicPr>
          <p:cNvPr id="4" name="图片 3"/>
          <p:cNvPicPr/>
          <p:nvPr/>
        </p:nvPicPr>
        <p:blipFill>
          <a:blip r:embed="rId2"/>
          <a:stretch>
            <a:fillRect/>
          </a:stretch>
        </p:blipFill>
        <p:spPr>
          <a:xfrm>
            <a:off x="2522923" y="3429000"/>
            <a:ext cx="6576253" cy="313316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常用的损失函数</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交叉熵损失函数</a:t>
                </a:r>
                <a:endParaRPr lang="en-US" altLang="zh-CN" dirty="0"/>
              </a:p>
              <a:p>
                <a:pPr lvl="1"/>
                <a:r>
                  <a:rPr lang="zh-CN" altLang="zh-CN" dirty="0"/>
                  <a:t>训练中可利用如下交叉熵损失函数来对模型参数进行优化：</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m:rPr>
                          <m:sty m:val="p"/>
                        </m:rPr>
                        <a:rPr lang="en-US" altLang="zh-CN" i="1" dirty="0">
                          <a:latin typeface="Cambria Math" panose="02040503050406030204" pitchFamily="18" charset="0"/>
                        </a:rPr>
                        <m:t>C</m:t>
                      </m:r>
                      <m:r>
                        <m:rPr>
                          <m:sty m:val="p"/>
                        </m:rPr>
                        <a:rPr lang="en-US" altLang="zh-CN">
                          <a:latin typeface="Cambria Math" panose="02040503050406030204" pitchFamily="18" charset="0"/>
                        </a:rPr>
                        <m:t>ross</m:t>
                      </m:r>
                      <m:r>
                        <m:rPr>
                          <m:sty m:val="p"/>
                        </m:rPr>
                        <a:rPr lang="en-US" altLang="zh-CN" b="0" i="0" smtClean="0">
                          <a:latin typeface="Cambria Math" panose="02040503050406030204" pitchFamily="18" charset="0"/>
                        </a:rPr>
                        <m:t>E</m:t>
                      </m:r>
                      <m:r>
                        <m:rPr>
                          <m:sty m:val="p"/>
                        </m:rPr>
                        <a:rPr lang="en-US" altLang="zh-CN">
                          <a:latin typeface="Cambria Math" panose="02040503050406030204" pitchFamily="18" charset="0"/>
                        </a:rPr>
                        <m:t>ntropy</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1</m:t>
                          </m:r>
                        </m:sub>
                      </m:sSub>
                      <m:r>
                        <a:rPr lang="en-US" altLang="zh-CN">
                          <a:latin typeface="Cambria Math" panose="02040503050406030204" pitchFamily="18" charset="0"/>
                        </a:rPr>
                        <m:t>×</m:t>
                      </m:r>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zh-CN" altLang="zh-CN" i="1">
                                  <a:latin typeface="Cambria Math" panose="02040503050406030204" pitchFamily="18" charset="0"/>
                                </a:rPr>
                              </m:ctrlPr>
                            </m:dPr>
                            <m:e>
                              <m:acc>
                                <m:accPr>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1</m:t>
                                      </m:r>
                                    </m:sub>
                                  </m:sSub>
                                </m:e>
                              </m:acc>
                            </m:e>
                          </m:d>
                        </m:e>
                      </m:func>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2</m:t>
                          </m:r>
                        </m:sub>
                      </m:sSub>
                      <m:r>
                        <a:rPr lang="en-US" altLang="zh-CN">
                          <a:latin typeface="Cambria Math" panose="02040503050406030204" pitchFamily="18" charset="0"/>
                        </a:rPr>
                        <m:t>×</m:t>
                      </m:r>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zh-CN" altLang="zh-CN" i="1">
                                  <a:latin typeface="Cambria Math" panose="02040503050406030204" pitchFamily="18" charset="0"/>
                                </a:rPr>
                              </m:ctrlPr>
                            </m:dPr>
                            <m:e>
                              <m:acc>
                                <m:accPr>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2</m:t>
                                      </m:r>
                                    </m:sub>
                                  </m:sSub>
                                </m:e>
                              </m:acc>
                            </m:e>
                          </m:d>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3</m:t>
                              </m:r>
                            </m:sub>
                          </m:sSub>
                          <m:r>
                            <a:rPr lang="en-US" altLang="zh-CN">
                              <a:latin typeface="Cambria Math" panose="02040503050406030204" pitchFamily="18" charset="0"/>
                            </a:rPr>
                            <m:t>×</m:t>
                          </m:r>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zh-CN" altLang="zh-CN" i="1">
                                      <a:latin typeface="Cambria Math" panose="02040503050406030204" pitchFamily="18" charset="0"/>
                                    </a:rPr>
                                  </m:ctrlPr>
                                </m:dPr>
                                <m:e>
                                  <m:acc>
                                    <m:accPr>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3</m:t>
                                          </m:r>
                                        </m:sub>
                                      </m:sSub>
                                    </m:e>
                                  </m:acc>
                                </m:e>
                              </m:d>
                            </m:e>
                          </m:func>
                          <m:r>
                            <a:rPr lang="en-US" altLang="zh-CN">
                              <a:latin typeface="Cambria Math" panose="02040503050406030204" pitchFamily="18" charset="0"/>
                            </a:rPr>
                            <m:t>)</m:t>
                          </m:r>
                        </m:e>
                      </m:func>
                    </m:oMath>
                  </m:oMathPara>
                </a14:m>
                <a:endParaRPr lang="zh-CN" altLang="zh-CN" dirty="0"/>
              </a:p>
              <a:p>
                <a:pPr lvl="1">
                  <a:spcAft>
                    <a:spcPts val="600"/>
                  </a:spcAft>
                </a:pPr>
                <a:r>
                  <a:rPr lang="zh-CN" altLang="zh-CN" dirty="0"/>
                  <a:t>在上式中，</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2</m:t>
                        </m:r>
                      </m:sub>
                    </m:sSub>
                  </m:oMath>
                </a14:m>
                <a:r>
                  <a:rPr lang="zh-CN" altLang="zh-CN" dirty="0"/>
                  <a:t>和</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3</m:t>
                        </m:r>
                      </m:sub>
                    </m:sSub>
                  </m:oMath>
                </a14:m>
                <a:r>
                  <a:rPr lang="zh-CN" altLang="zh-CN" dirty="0"/>
                  <a:t>均为</a:t>
                </a:r>
                <a:r>
                  <a:rPr lang="en-US" altLang="zh-CN" dirty="0"/>
                  <a:t>0</a:t>
                </a:r>
                <a:r>
                  <a:rPr lang="zh-CN" altLang="zh-CN" dirty="0"/>
                  <a:t>、</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1</m:t>
                        </m:r>
                      </m:sub>
                    </m:sSub>
                  </m:oMath>
                </a14:m>
                <a:r>
                  <a:rPr lang="zh-CN" altLang="zh-CN" dirty="0"/>
                  <a:t>为</a:t>
                </a:r>
                <a:r>
                  <a:rPr lang="en-US" altLang="zh-CN" dirty="0"/>
                  <a:t>1</a:t>
                </a:r>
                <a:r>
                  <a:rPr lang="zh-CN" altLang="zh-CN" dirty="0"/>
                  <a:t>，因此损失函数简化为：</a:t>
                </a:r>
                <a:endParaRPr lang="en-US" altLang="zh-CN" dirty="0"/>
              </a:p>
              <a:p>
                <a:pPr marL="457200" lvl="1" indent="0">
                  <a:spcAft>
                    <a:spcPts val="600"/>
                  </a:spcAft>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m:t>
                          </m:r>
                          <m:r>
                            <a:rPr lang="en-US" altLang="zh-CN">
                              <a:latin typeface="Cambria Math" panose="02040503050406030204" pitchFamily="18" charset="0"/>
                            </a:rPr>
                            <m:t>𝑦</m:t>
                          </m:r>
                        </m:e>
                        <m:sub>
                          <m:r>
                            <a:rPr lang="en-US" altLang="zh-CN">
                              <a:latin typeface="Cambria Math" panose="02040503050406030204" pitchFamily="18" charset="0"/>
                            </a:rPr>
                            <m:t>1</m:t>
                          </m:r>
                        </m:sub>
                      </m:sSub>
                      <m:r>
                        <a:rPr lang="en-US" altLang="zh-CN">
                          <a:latin typeface="Cambria Math" panose="02040503050406030204" pitchFamily="18" charset="0"/>
                        </a:rPr>
                        <m:t>×</m:t>
                      </m:r>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zh-CN" altLang="zh-CN" i="1">
                                  <a:latin typeface="Cambria Math" panose="02040503050406030204" pitchFamily="18" charset="0"/>
                                </a:rPr>
                              </m:ctrlPr>
                            </m:dPr>
                            <m:e>
                              <m:acc>
                                <m:accPr>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1</m:t>
                                      </m:r>
                                    </m:sub>
                                  </m:sSub>
                                </m:e>
                              </m:acc>
                            </m:e>
                          </m:d>
                        </m:e>
                      </m:func>
                      <m:r>
                        <a:rPr lang="en-US" altLang="zh-CN">
                          <a:latin typeface="Cambria Math" panose="02040503050406030204" pitchFamily="18" charset="0"/>
                        </a:rPr>
                        <m:t>=−</m:t>
                      </m:r>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zh-CN" altLang="zh-CN" i="1">
                                  <a:latin typeface="Cambria Math" panose="02040503050406030204" pitchFamily="18" charset="0"/>
                                </a:rPr>
                              </m:ctrlPr>
                            </m:dPr>
                            <m:e>
                              <m:acc>
                                <m:accPr>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1</m:t>
                                      </m:r>
                                    </m:sub>
                                  </m:sSub>
                                </m:e>
                              </m:acc>
                            </m:e>
                          </m:d>
                        </m:e>
                      </m:func>
                    </m:oMath>
                  </m:oMathPara>
                </a14:m>
                <a:endParaRPr lang="zh-CN" altLang="zh-CN" dirty="0"/>
              </a:p>
              <a:p>
                <a:pPr lvl="1">
                  <a:spcAft>
                    <a:spcPts val="600"/>
                  </a:spcAft>
                </a:pPr>
                <a:r>
                  <a:rPr lang="zh-CN" altLang="zh-CN" dirty="0"/>
                  <a:t>在神经网络训练中，要将输入数据实际的类别概率分布与模型预测的类别概率分布之间的误差（即损失）从输出端向输入端传递，以便优化模型参数</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3476"/>
                </a:stretch>
              </a:blipFill>
            </p:spPr>
            <p:txBody>
              <a:bodyPr/>
              <a:lstStyle/>
              <a:p>
                <a:r>
                  <a:rPr lang="zh-CN"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常用的损失函数</a:t>
            </a:r>
            <a:r>
              <a:rPr lang="en-US" altLang="zh-CN" dirty="0"/>
              <a:t>--</a:t>
            </a:r>
            <a:r>
              <a:rPr lang="zh-CN" altLang="en-US" dirty="0"/>
              <a:t>交叉熵损失函数</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lnSpcReduction="10000"/>
              </a:bodyPr>
              <a:lstStyle/>
              <a:p>
                <a:r>
                  <a:rPr lang="zh-CN" altLang="zh-CN" dirty="0"/>
                  <a:t>据交叉熵计算的误差从</a:t>
                </a:r>
                <a14:m>
                  <m:oMath xmlns:m="http://schemas.openxmlformats.org/officeDocument/2006/math">
                    <m:acc>
                      <m:accPr>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1</m:t>
                            </m:r>
                          </m:sub>
                        </m:sSub>
                      </m:e>
                    </m:acc>
                  </m:oMath>
                </a14:m>
                <a:r>
                  <a:rPr lang="zh-CN" altLang="zh-CN" dirty="0"/>
                  <a:t>传递给</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1</m:t>
                        </m:r>
                      </m:sub>
                    </m:sSub>
                  </m:oMath>
                </a14:m>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acc>
                            <m:acc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acc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1</m:t>
                                  </m:r>
                                </m:sub>
                              </m:sSub>
                            </m:e>
                          </m:acc>
                        </m:num>
                        <m:den>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𝑧</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1</m:t>
                              </m:r>
                            </m:sub>
                          </m:sSub>
                        </m:den>
                      </m:f>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num>
                        <m:den>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𝑧</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1</m:t>
                              </m:r>
                            </m:sub>
                          </m:sSub>
                        </m:den>
                      </m:f>
                      <m:d>
                        <m:d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dPr>
                        <m:e>
                          <m:f>
                            <m:f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fPr>
                            <m:num>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𝑒</m:t>
                                  </m:r>
                                </m:e>
                                <m: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𝑧</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1</m:t>
                                      </m:r>
                                    </m:sub>
                                  </m:sSub>
                                </m:sup>
                              </m:sSup>
                            </m:num>
                            <m:den>
                              <m:nary>
                                <m:naryPr>
                                  <m:chr m:val="∑"/>
                                  <m:limLoc m:val="subSup"/>
                                  <m:supHide m:val="on"/>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𝑘</m:t>
                                  </m:r>
                                </m:sub>
                                <m:sup/>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𝑒</m:t>
                                      </m:r>
                                    </m:e>
                                    <m: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𝑧</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𝑘</m:t>
                                          </m:r>
                                        </m:sub>
                                      </m:sSub>
                                    </m:sup>
                                  </m:sSup>
                                </m:e>
                              </m:nary>
                            </m:den>
                          </m:f>
                        </m:e>
                      </m:d>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fPr>
                        <m:num>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𝑒</m:t>
                                  </m:r>
                                </m:e>
                                <m: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𝑧</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1</m:t>
                                      </m:r>
                                    </m:sub>
                                  </m:sSub>
                                </m:sup>
                              </m:sSup>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e>
                            <m:sup>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sup>
                          </m:sSup>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nary>
                            <m:naryPr>
                              <m:chr m:val="∑"/>
                              <m:limLoc m:val="subSup"/>
                              <m:supHide m:val="on"/>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𝑘</m:t>
                              </m:r>
                            </m:sub>
                            <m:sup/>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𝑒</m:t>
                                  </m:r>
                                </m:e>
                                <m: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𝑧</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𝑘</m:t>
                                      </m:r>
                                    </m:sub>
                                  </m:sSub>
                                </m:sup>
                              </m:sSup>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𝑒</m:t>
                                  </m:r>
                                </m:e>
                                <m: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𝑧</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1</m:t>
                                      </m:r>
                                    </m:sub>
                                  </m:sSub>
                                </m:sup>
                              </m:sSup>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𝑒</m:t>
                                  </m:r>
                                </m:e>
                                <m: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𝑧</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1</m:t>
                                      </m:r>
                                    </m:sub>
                                  </m:sSub>
                                </m:sup>
                              </m:sSup>
                            </m:e>
                          </m:nary>
                        </m:num>
                        <m:den>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nary>
                                <m:naryPr>
                                  <m:chr m:val="∑"/>
                                  <m:limLoc m:val="subSup"/>
                                  <m:supHide m:val="on"/>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𝑘</m:t>
                                  </m:r>
                                </m:sub>
                                <m:sup/>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𝑒</m:t>
                                      </m:r>
                                    </m:e>
                                    <m: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𝑧</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𝑘</m:t>
                                          </m:r>
                                        </m:sub>
                                      </m:sSub>
                                    </m:sup>
                                  </m:sSup>
                                </m:e>
                              </m:nary>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e>
                            <m:sup>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2</m:t>
                              </m:r>
                            </m:sup>
                          </m:sSup>
                        </m:den>
                      </m:f>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fPr>
                        <m:num>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𝑒</m:t>
                              </m:r>
                            </m:e>
                            <m: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𝑧</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1</m:t>
                                  </m:r>
                                </m:sub>
                              </m:sSub>
                            </m:sup>
                          </m:sSup>
                        </m:num>
                        <m:den>
                          <m:nary>
                            <m:naryPr>
                              <m:chr m:val="∑"/>
                              <m:limLoc m:val="subSup"/>
                              <m:supHide m:val="on"/>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𝑘</m:t>
                              </m:r>
                            </m:sub>
                            <m:sup/>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𝑒</m:t>
                                  </m:r>
                                </m:e>
                                <m: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𝑧</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𝑘</m:t>
                                      </m:r>
                                    </m:sub>
                                  </m:sSub>
                                </m:sup>
                              </m:sSup>
                            </m:e>
                          </m:nary>
                        </m:den>
                      </m:f>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fPr>
                        <m:num>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𝑒</m:t>
                              </m:r>
                            </m:e>
                            <m: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𝑧</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1</m:t>
                                  </m:r>
                                </m:sub>
                              </m:sSub>
                            </m:sup>
                          </m:sSup>
                        </m:num>
                        <m:den>
                          <m:nary>
                            <m:naryPr>
                              <m:chr m:val="∑"/>
                              <m:limLoc m:val="subSup"/>
                              <m:supHide m:val="on"/>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𝑘</m:t>
                              </m:r>
                            </m:sub>
                            <m:sup/>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𝑒</m:t>
                                  </m:r>
                                </m:e>
                                <m: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𝑧</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𝑘</m:t>
                                      </m:r>
                                    </m:sub>
                                  </m:sSub>
                                </m:sup>
                              </m:sSup>
                            </m:e>
                          </m:nary>
                        </m:den>
                      </m:f>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fPr>
                        <m:num>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𝑒</m:t>
                              </m:r>
                            </m:e>
                            <m: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𝑧</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1</m:t>
                                  </m:r>
                                </m:sub>
                              </m:sSub>
                            </m:sup>
                          </m:sSup>
                        </m:num>
                        <m:den>
                          <m:nary>
                            <m:naryPr>
                              <m:chr m:val="∑"/>
                              <m:limLoc m:val="subSup"/>
                              <m:supHide m:val="on"/>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𝑘</m:t>
                              </m:r>
                            </m:sub>
                            <m:sup/>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𝑒</m:t>
                                  </m:r>
                                </m:e>
                                <m: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𝑧</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𝑘</m:t>
                                      </m:r>
                                    </m:sub>
                                  </m:sSub>
                                </m:sup>
                              </m:sSup>
                            </m:e>
                          </m:nary>
                        </m:den>
                      </m:f>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acc>
                        <m:acc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acc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1</m:t>
                              </m:r>
                            </m:sub>
                          </m:sSub>
                        </m:e>
                      </m:acc>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1</m:t>
                      </m:r>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acc>
                        <m:acc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acc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1</m:t>
                              </m:r>
                            </m:sub>
                          </m:sSub>
                        </m:e>
                      </m:acc>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oMath>
                  </m:oMathPara>
                </a14:m>
                <a:endParaRPr lang="en-US" altLang="zh-CN" dirty="0"/>
              </a:p>
              <a:p>
                <a:pPr lvl="1">
                  <a:spcAft>
                    <a:spcPts val="600"/>
                  </a:spcAft>
                </a:pPr>
                <a:r>
                  <a:rPr lang="zh-CN" altLang="zh-CN" dirty="0"/>
                  <a:t>注意：在推导中应用了</a:t>
                </a:r>
                <a14:m>
                  <m:oMath xmlns:m="http://schemas.openxmlformats.org/officeDocument/2006/math">
                    <m:sSup>
                      <m:sSupPr>
                        <m:ctrlPr>
                          <a:rPr lang="zh-CN" altLang="zh-CN" i="1">
                            <a:latin typeface="Cambria Math" panose="02040503050406030204" pitchFamily="18" charset="0"/>
                          </a:rPr>
                        </m:ctrlPr>
                      </m:sSupPr>
                      <m:e>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a:latin typeface="Cambria Math" panose="02040503050406030204" pitchFamily="18" charset="0"/>
                              </a:rPr>
                              <m:t>𝑒</m:t>
                            </m:r>
                          </m:e>
                          <m:sup>
                            <m:r>
                              <a:rPr lang="en-US" altLang="zh-CN">
                                <a:latin typeface="Cambria Math" panose="02040503050406030204" pitchFamily="18" charset="0"/>
                              </a:rPr>
                              <m:t>𝑥</m:t>
                            </m:r>
                          </m:sup>
                        </m:sSup>
                        <m:r>
                          <a:rPr lang="en-US" altLang="zh-CN">
                            <a:latin typeface="Cambria Math" panose="02040503050406030204" pitchFamily="18" charset="0"/>
                          </a:rPr>
                          <m:t>)</m:t>
                        </m:r>
                      </m:e>
                      <m:sup>
                        <m:r>
                          <a:rPr lang="en-US" altLang="zh-CN">
                            <a:latin typeface="Cambria Math" panose="02040503050406030204" pitchFamily="18" charset="0"/>
                          </a:rPr>
                          <m:t>′</m:t>
                        </m:r>
                      </m:sup>
                    </m:sSup>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a:latin typeface="Cambria Math" panose="02040503050406030204" pitchFamily="18" charset="0"/>
                          </a:rPr>
                          <m:t>𝑒</m:t>
                        </m:r>
                      </m:e>
                      <m:sup>
                        <m:r>
                          <a:rPr lang="en-US" altLang="zh-CN">
                            <a:latin typeface="Cambria Math" panose="02040503050406030204" pitchFamily="18" charset="0"/>
                          </a:rPr>
                          <m:t>𝑥</m:t>
                        </m:r>
                      </m:sup>
                    </m:sSup>
                    <m:r>
                      <a:rPr lang="zh-CN"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a:latin typeface="Cambria Math" panose="02040503050406030204" pitchFamily="18" charset="0"/>
                              </a:rPr>
                              <m:t>𝑣</m:t>
                            </m:r>
                          </m:num>
                          <m:den>
                            <m:r>
                              <a:rPr lang="en-US" altLang="zh-CN">
                                <a:latin typeface="Cambria Math" panose="02040503050406030204" pitchFamily="18" charset="0"/>
                              </a:rPr>
                              <m:t>𝑢</m:t>
                            </m:r>
                          </m:den>
                        </m:f>
                        <m:r>
                          <a:rPr lang="en-US" altLang="zh-CN">
                            <a:latin typeface="Cambria Math" panose="02040503050406030204" pitchFamily="18" charset="0"/>
                          </a:rPr>
                          <m:t>)</m:t>
                        </m:r>
                      </m:e>
                      <m:sup>
                        <m:r>
                          <a:rPr lang="en-US" altLang="zh-CN">
                            <a:latin typeface="Cambria Math" panose="02040503050406030204" pitchFamily="18" charset="0"/>
                          </a:rPr>
                          <m:t>′</m:t>
                        </m:r>
                      </m:sup>
                    </m:sSup>
                    <m:r>
                      <a:rPr lang="en-US" altLang="zh-CN">
                        <a:latin typeface="Cambria Math" panose="02040503050406030204" pitchFamily="18" charset="0"/>
                      </a:rPr>
                      <m:t>=</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a:latin typeface="Cambria Math" panose="02040503050406030204" pitchFamily="18" charset="0"/>
                              </a:rPr>
                              <m:t>𝑣</m:t>
                            </m:r>
                          </m:e>
                          <m:sup>
                            <m:r>
                              <a:rPr lang="en-US" altLang="zh-CN">
                                <a:latin typeface="Cambria Math" panose="02040503050406030204" pitchFamily="18" charset="0"/>
                              </a:rPr>
                              <m:t>′</m:t>
                            </m:r>
                          </m:sup>
                        </m:sSup>
                        <m:r>
                          <a:rPr lang="en-US" altLang="zh-CN">
                            <a:latin typeface="Cambria Math" panose="02040503050406030204" pitchFamily="18" charset="0"/>
                          </a:rPr>
                          <m:t>𝑢</m:t>
                        </m:r>
                        <m:r>
                          <a:rPr lang="en-US" altLang="zh-CN">
                            <a:latin typeface="Cambria Math" panose="02040503050406030204" pitchFamily="18" charset="0"/>
                          </a:rPr>
                          <m:t>−</m:t>
                        </m:r>
                        <m:r>
                          <a:rPr lang="en-US" altLang="zh-CN">
                            <a:latin typeface="Cambria Math" panose="02040503050406030204" pitchFamily="18" charset="0"/>
                          </a:rPr>
                          <m:t>𝑣</m:t>
                        </m:r>
                        <m:sSup>
                          <m:sSupPr>
                            <m:ctrlPr>
                              <a:rPr lang="zh-CN" altLang="zh-CN" i="1">
                                <a:latin typeface="Cambria Math" panose="02040503050406030204" pitchFamily="18" charset="0"/>
                              </a:rPr>
                            </m:ctrlPr>
                          </m:sSupPr>
                          <m:e>
                            <m:r>
                              <a:rPr lang="en-US" altLang="zh-CN">
                                <a:latin typeface="Cambria Math" panose="02040503050406030204" pitchFamily="18" charset="0"/>
                              </a:rPr>
                              <m:t>𝑢</m:t>
                            </m:r>
                          </m:e>
                          <m:sup>
                            <m:r>
                              <a:rPr lang="en-US" altLang="zh-CN">
                                <a:latin typeface="Cambria Math" panose="02040503050406030204" pitchFamily="18" charset="0"/>
                              </a:rPr>
                              <m:t>′</m:t>
                            </m:r>
                          </m:sup>
                        </m:sSup>
                      </m:num>
                      <m:den>
                        <m:sSup>
                          <m:sSupPr>
                            <m:ctrlPr>
                              <a:rPr lang="zh-CN" altLang="zh-CN" i="1">
                                <a:latin typeface="Cambria Math" panose="02040503050406030204" pitchFamily="18" charset="0"/>
                              </a:rPr>
                            </m:ctrlPr>
                          </m:sSupPr>
                          <m:e>
                            <m:r>
                              <a:rPr lang="en-US" altLang="zh-CN">
                                <a:latin typeface="Cambria Math" panose="02040503050406030204" pitchFamily="18" charset="0"/>
                              </a:rPr>
                              <m:t>𝑢</m:t>
                            </m:r>
                          </m:e>
                          <m:sup>
                            <m:r>
                              <a:rPr lang="en-US" altLang="zh-CN">
                                <a:latin typeface="Cambria Math" panose="02040503050406030204" pitchFamily="18" charset="0"/>
                              </a:rPr>
                              <m:t>2</m:t>
                            </m:r>
                          </m:sup>
                        </m:sSup>
                      </m:den>
                    </m:f>
                  </m:oMath>
                </a14:m>
                <a:r>
                  <a:rPr lang="zh-CN" altLang="zh-CN" dirty="0"/>
                  <a:t>等公式</a:t>
                </a:r>
                <a:endParaRPr lang="zh-CN" altLang="zh-CN" dirty="0"/>
              </a:p>
              <a:p>
                <a:pPr lvl="1">
                  <a:spcAft>
                    <a:spcPts val="600"/>
                  </a:spcAft>
                </a:pPr>
                <a:r>
                  <a:rPr lang="zh-CN" altLang="zh-CN" dirty="0"/>
                  <a:t>由于交叉熵损失函数</a:t>
                </a:r>
                <a14:m>
                  <m:oMath xmlns:m="http://schemas.openxmlformats.org/officeDocument/2006/math">
                    <m:r>
                      <a:rPr lang="en-US" altLang="zh-CN">
                        <a:latin typeface="Cambria Math" panose="02040503050406030204" pitchFamily="18" charset="0"/>
                      </a:rPr>
                      <m:t>−</m:t>
                    </m:r>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zh-CN" altLang="zh-CN" i="1">
                                <a:latin typeface="Cambria Math" panose="02040503050406030204" pitchFamily="18" charset="0"/>
                              </a:rPr>
                            </m:ctrlPr>
                          </m:dPr>
                          <m:e>
                            <m:acc>
                              <m:accPr>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1</m:t>
                                    </m:r>
                                  </m:sub>
                                </m:sSub>
                              </m:e>
                            </m:acc>
                          </m:e>
                        </m:d>
                      </m:e>
                    </m:func>
                  </m:oMath>
                </a14:m>
                <a:r>
                  <a:rPr lang="zh-CN" altLang="zh-CN" dirty="0"/>
                  <a:t>对</a:t>
                </a:r>
                <a14:m>
                  <m:oMath xmlns:m="http://schemas.openxmlformats.org/officeDocument/2006/math">
                    <m:acc>
                      <m:accPr>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1</m:t>
                            </m:r>
                          </m:sub>
                        </m:sSub>
                      </m:e>
                    </m:acc>
                  </m:oMath>
                </a14:m>
                <a:r>
                  <a:rPr lang="zh-CN" altLang="zh-CN" dirty="0"/>
                  <a:t>求导的结果为</a:t>
                </a:r>
                <a14:m>
                  <m:oMath xmlns:m="http://schemas.openxmlformats.org/officeDocument/2006/math">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a:latin typeface="Cambria Math" panose="02040503050406030204" pitchFamily="18" charset="0"/>
                          </a:rPr>
                          <m:t>1</m:t>
                        </m:r>
                      </m:num>
                      <m:den>
                        <m:acc>
                          <m:accPr>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1</m:t>
                                </m:r>
                              </m:sub>
                            </m:sSub>
                          </m:e>
                        </m:acc>
                      </m:den>
                    </m:f>
                  </m:oMath>
                </a14:m>
                <a:r>
                  <a:rPr lang="zh-CN" altLang="zh-CN" dirty="0"/>
                  <a:t>，</a:t>
                </a:r>
                <a14:m>
                  <m:oMath xmlns:m="http://schemas.openxmlformats.org/officeDocument/2006/math">
                    <m:acc>
                      <m:accPr>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1</m:t>
                            </m:r>
                          </m:sub>
                        </m:sSub>
                      </m:e>
                    </m:acc>
                    <m:r>
                      <a:rPr lang="en-US" altLang="zh-CN">
                        <a:latin typeface="Cambria Math" panose="02040503050406030204" pitchFamily="18" charset="0"/>
                      </a:rPr>
                      <m:t>(</m:t>
                    </m:r>
                    <m:r>
                      <a:rPr lang="en-US" altLang="zh-CN">
                        <a:latin typeface="Cambria Math" panose="02040503050406030204" pitchFamily="18" charset="0"/>
                      </a:rPr>
                      <m:t>1</m:t>
                    </m:r>
                    <m:r>
                      <a:rPr lang="en-US" altLang="zh-CN">
                        <a:latin typeface="Cambria Math" panose="02040503050406030204" pitchFamily="18" charset="0"/>
                      </a:rPr>
                      <m:t>−</m:t>
                    </m:r>
                    <m:acc>
                      <m:accPr>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1</m:t>
                            </m:r>
                          </m:sub>
                        </m:sSub>
                      </m:e>
                    </m:acc>
                    <m:r>
                      <a:rPr lang="en-US" altLang="zh-CN">
                        <a:latin typeface="Cambria Math" panose="02040503050406030204" pitchFamily="18" charset="0"/>
                      </a:rPr>
                      <m:t>)</m:t>
                    </m:r>
                  </m:oMath>
                </a14:m>
                <a:r>
                  <a:rPr lang="zh-CN" altLang="zh-CN" dirty="0"/>
                  <a:t>与</a:t>
                </a:r>
                <a14:m>
                  <m:oMath xmlns:m="http://schemas.openxmlformats.org/officeDocument/2006/math">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a:latin typeface="Cambria Math" panose="02040503050406030204" pitchFamily="18" charset="0"/>
                          </a:rPr>
                          <m:t>1</m:t>
                        </m:r>
                      </m:num>
                      <m:den>
                        <m:acc>
                          <m:accPr>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1</m:t>
                                </m:r>
                              </m:sub>
                            </m:sSub>
                          </m:e>
                        </m:acc>
                      </m:den>
                    </m:f>
                  </m:oMath>
                </a14:m>
                <a:r>
                  <a:rPr lang="zh-CN" altLang="zh-CN" dirty="0"/>
                  <a:t>相乘为</a:t>
                </a:r>
                <a14:m>
                  <m:oMath xmlns:m="http://schemas.openxmlformats.org/officeDocument/2006/math">
                    <m:acc>
                      <m:accPr>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1</m:t>
                            </m:r>
                          </m:sub>
                        </m:sSub>
                      </m:e>
                    </m:acc>
                    <m:r>
                      <a:rPr lang="en-US" altLang="zh-CN">
                        <a:latin typeface="Cambria Math" panose="02040503050406030204" pitchFamily="18" charset="0"/>
                      </a:rPr>
                      <m:t>−</m:t>
                    </m:r>
                    <m:r>
                      <a:rPr lang="en-US" altLang="zh-CN">
                        <a:latin typeface="Cambria Math" panose="02040503050406030204" pitchFamily="18" charset="0"/>
                      </a:rPr>
                      <m:t>1</m:t>
                    </m:r>
                  </m:oMath>
                </a14:m>
                <a:r>
                  <a:rPr lang="zh-CN" altLang="zh-CN" dirty="0"/>
                  <a:t>。这说明一旦得到模型预测输出</a:t>
                </a:r>
                <a14:m>
                  <m:oMath xmlns:m="http://schemas.openxmlformats.org/officeDocument/2006/math">
                    <m:acc>
                      <m:accPr>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1</m:t>
                            </m:r>
                          </m:sub>
                        </m:sSub>
                      </m:e>
                    </m:acc>
                  </m:oMath>
                </a14:m>
                <a:r>
                  <a:rPr lang="zh-CN" altLang="zh-CN" dirty="0"/>
                  <a:t>，将该输出减去</a:t>
                </a:r>
                <a:r>
                  <a:rPr lang="en-US" altLang="zh-CN" dirty="0"/>
                  <a:t>1</a:t>
                </a:r>
                <a:r>
                  <a:rPr lang="zh-CN" altLang="zh-CN" dirty="0"/>
                  <a:t>就是交叉损失函数相对于</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1</m:t>
                        </m:r>
                      </m:sub>
                    </m:sSub>
                  </m:oMath>
                </a14:m>
                <a:r>
                  <a:rPr lang="zh-CN" altLang="zh-CN" dirty="0"/>
                  <a:t>的偏导结果。</a:t>
                </a:r>
                <a:endParaRPr lang="zh-CN" altLang="zh-CN" dirty="0"/>
              </a:p>
              <a:p>
                <a:pPr lvl="1"/>
                <a:endParaRPr lang="en-US" altLang="zh-CN" dirty="0"/>
              </a:p>
              <a:p>
                <a:pPr lvl="1"/>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4160"/>
                </a:stretch>
              </a:blipFill>
            </p:spPr>
            <p:txBody>
              <a:bodyPr/>
              <a:lstStyle/>
              <a:p>
                <a:r>
                  <a:rPr lang="zh-CN" alt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custDataLst>
              <p:tags r:id="rId1"/>
            </p:custDataLst>
          </p:nvPr>
        </p:nvSpPr>
        <p:spPr>
          <a:xfrm>
            <a:off x="4381500" y="1202055"/>
            <a:ext cx="3397568" cy="69151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2.下面对相关性()和独立性()描述不正确的是(   )</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2"/>
            </p:custDataLst>
          </p:nvPr>
        </p:nvSpPr>
        <p:spPr>
          <a:xfrm>
            <a:off x="4810125" y="2773839"/>
            <a:ext cx="2818924" cy="623570"/>
          </a:xfrm>
          <a:prstGeom prst="rect">
            <a:avLst/>
          </a:prstGeom>
          <a:noFill/>
          <a:ln w="12700">
            <a:noFill/>
          </a:ln>
        </p:spPr>
        <p:txBody>
          <a:bodyPr wrap="square" rtlCol="0" anchor="ctr">
            <a:spAutoFit/>
          </a:bodyPr>
          <a:p>
            <a:pPr lvl="0" algn="l">
              <a:buNone/>
            </a:pPr>
            <a:r>
              <a:rPr lang="zh-CN" altLang="en-US" sz="1725">
                <a:solidFill>
                  <a:srgbClr val="000000"/>
                </a:solidFill>
                <a:latin typeface="微软雅黑" panose="020B0503020204020204" pitchFamily="34" charset="-122"/>
                <a:ea typeface="微软雅黑" panose="020B0503020204020204" pitchFamily="34" charset="-122"/>
              </a:rPr>
              <a:t>如果两维变量线性不相关,则皮尔逊相关系数等于0</a:t>
            </a:r>
            <a:endParaRPr lang="zh-CN" altLang="en-US" sz="1725">
              <a:solidFill>
                <a:srgbClr val="000000"/>
              </a:solidFill>
              <a:latin typeface="微软雅黑" panose="020B0503020204020204" pitchFamily="34" charset="-122"/>
              <a:ea typeface="微软雅黑" panose="020B0503020204020204" pitchFamily="34" charset="-122"/>
            </a:endParaRPr>
          </a:p>
        </p:txBody>
      </p:sp>
      <p:sp>
        <p:nvSpPr>
          <p:cNvPr id="10" name="椭圆 9"/>
          <p:cNvSpPr>
            <a:spLocks noChangeAspect="1"/>
          </p:cNvSpPr>
          <p:nvPr>
            <p:custDataLst>
              <p:tags r:id="rId3"/>
            </p:custDataLst>
          </p:nvPr>
        </p:nvSpPr>
        <p:spPr>
          <a:xfrm>
            <a:off x="4357211" y="2901315"/>
            <a:ext cx="411480" cy="41148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1" name="文本框 10"/>
          <p:cNvSpPr txBox="1"/>
          <p:nvPr>
            <p:custDataLst>
              <p:tags r:id="rId4"/>
            </p:custDataLst>
          </p:nvPr>
        </p:nvSpPr>
        <p:spPr>
          <a:xfrm>
            <a:off x="4810125" y="3631089"/>
            <a:ext cx="2818924" cy="623570"/>
          </a:xfrm>
          <a:prstGeom prst="rect">
            <a:avLst/>
          </a:prstGeom>
          <a:noFill/>
          <a:ln w="12700">
            <a:noFill/>
          </a:ln>
        </p:spPr>
        <p:txBody>
          <a:bodyPr wrap="square" rtlCol="0" anchor="ctr">
            <a:spAutoFit/>
          </a:bodyPr>
          <a:p>
            <a:pPr lvl="0" algn="l">
              <a:buNone/>
            </a:pPr>
            <a:r>
              <a:rPr lang="zh-CN" altLang="en-US" sz="1725">
                <a:solidFill>
                  <a:srgbClr val="000000"/>
                </a:solidFill>
                <a:latin typeface="微软雅黑" panose="020B0503020204020204" pitchFamily="34" charset="-122"/>
                <a:ea typeface="微软雅黑" panose="020B0503020204020204" pitchFamily="34" charset="-122"/>
              </a:rPr>
              <a:t>如果两维变量彼此独立,则皮尔逊相关系数等于0</a:t>
            </a:r>
            <a:endParaRPr lang="zh-CN" altLang="en-US" sz="1725">
              <a:solidFill>
                <a:srgbClr val="000000"/>
              </a:solidFill>
              <a:latin typeface="微软雅黑" panose="020B0503020204020204" pitchFamily="34" charset="-122"/>
              <a:ea typeface="微软雅黑" panose="020B0503020204020204" pitchFamily="34" charset="-122"/>
            </a:endParaRPr>
          </a:p>
        </p:txBody>
      </p:sp>
      <p:sp>
        <p:nvSpPr>
          <p:cNvPr id="12" name="椭圆 11"/>
          <p:cNvSpPr>
            <a:spLocks noChangeAspect="1"/>
          </p:cNvSpPr>
          <p:nvPr>
            <p:custDataLst>
              <p:tags r:id="rId5"/>
            </p:custDataLst>
          </p:nvPr>
        </p:nvSpPr>
        <p:spPr>
          <a:xfrm>
            <a:off x="4357211" y="375856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3" name="文本框 12"/>
          <p:cNvSpPr txBox="1"/>
          <p:nvPr>
            <p:custDataLst>
              <p:tags r:id="rId6"/>
            </p:custDataLst>
          </p:nvPr>
        </p:nvSpPr>
        <p:spPr>
          <a:xfrm>
            <a:off x="4810125" y="4430236"/>
            <a:ext cx="2849880" cy="783590"/>
          </a:xfrm>
          <a:prstGeom prst="rect">
            <a:avLst/>
          </a:prstGeom>
          <a:noFill/>
          <a:ln w="12700">
            <a:noFill/>
          </a:ln>
        </p:spPr>
        <p:txBody>
          <a:bodyPr wrap="square" rtlCol="0" anchor="ctr">
            <a:spAutoFit/>
          </a:bodyPr>
          <a:p>
            <a:pPr lvl="0" algn="l">
              <a:buNone/>
            </a:pPr>
            <a:r>
              <a:rPr lang="zh-CN" altLang="en-US" sz="1500">
                <a:solidFill>
                  <a:srgbClr val="000000"/>
                </a:solidFill>
                <a:latin typeface="微软雅黑" panose="020B0503020204020204" pitchFamily="34" charset="-122"/>
                <a:ea typeface="微软雅黑" panose="020B0503020204020204" pitchFamily="34" charset="-122"/>
              </a:rPr>
              <a:t>“不相关”是一个比“独立”要强的概念,即不相关一定相互独立</a:t>
            </a:r>
            <a:endParaRPr lang="zh-CN" altLang="en-US" sz="1500">
              <a:solidFill>
                <a:srgbClr val="000000"/>
              </a:solidFill>
              <a:latin typeface="微软雅黑" panose="020B0503020204020204" pitchFamily="34" charset="-122"/>
              <a:ea typeface="微软雅黑" panose="020B0503020204020204" pitchFamily="34" charset="-122"/>
            </a:endParaRPr>
          </a:p>
        </p:txBody>
      </p:sp>
      <p:sp>
        <p:nvSpPr>
          <p:cNvPr id="14" name="椭圆 13"/>
          <p:cNvSpPr>
            <a:spLocks noChangeAspect="1"/>
          </p:cNvSpPr>
          <p:nvPr>
            <p:custDataLst>
              <p:tags r:id="rId7"/>
            </p:custDataLst>
          </p:nvPr>
        </p:nvSpPr>
        <p:spPr>
          <a:xfrm>
            <a:off x="4357211" y="4615815"/>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5" name="文本框 14"/>
          <p:cNvSpPr txBox="1"/>
          <p:nvPr>
            <p:custDataLst>
              <p:tags r:id="rId8"/>
            </p:custDataLst>
          </p:nvPr>
        </p:nvSpPr>
        <p:spPr>
          <a:xfrm>
            <a:off x="4810125" y="5345589"/>
            <a:ext cx="2766060" cy="623570"/>
          </a:xfrm>
          <a:prstGeom prst="rect">
            <a:avLst/>
          </a:prstGeom>
          <a:noFill/>
          <a:ln w="12700">
            <a:noFill/>
          </a:ln>
        </p:spPr>
        <p:txBody>
          <a:bodyPr wrap="square" rtlCol="0" anchor="ctr">
            <a:spAutoFit/>
          </a:bodyPr>
          <a:p>
            <a:pPr lvl="0" algn="l">
              <a:buNone/>
            </a:pPr>
            <a:r>
              <a:rPr lang="zh-CN" altLang="en-US" sz="1725">
                <a:solidFill>
                  <a:srgbClr val="000000"/>
                </a:solidFill>
                <a:latin typeface="微软雅黑" panose="020B0503020204020204" pitchFamily="34" charset="-122"/>
                <a:ea typeface="微软雅黑" panose="020B0503020204020204" pitchFamily="34" charset="-122"/>
              </a:rPr>
              <a:t>独立指两个变量彼此之间不相互影响</a:t>
            </a:r>
            <a:endParaRPr lang="zh-CN" altLang="en-US" sz="1725">
              <a:solidFill>
                <a:srgbClr val="000000"/>
              </a:solidFill>
              <a:latin typeface="微软雅黑" panose="020B0503020204020204" pitchFamily="34" charset="-122"/>
              <a:ea typeface="微软雅黑" panose="020B0503020204020204" pitchFamily="34" charset="-122"/>
            </a:endParaRPr>
          </a:p>
        </p:txBody>
      </p:sp>
      <p:sp>
        <p:nvSpPr>
          <p:cNvPr id="16" name="椭圆 15"/>
          <p:cNvSpPr>
            <a:spLocks noChangeAspect="1"/>
          </p:cNvSpPr>
          <p:nvPr>
            <p:custDataLst>
              <p:tags r:id="rId9"/>
            </p:custDataLst>
          </p:nvPr>
        </p:nvSpPr>
        <p:spPr>
          <a:xfrm>
            <a:off x="4357211" y="5473541"/>
            <a:ext cx="411480" cy="41148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6" name="圆角矩形 5"/>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18" name="组合 17"/>
          <p:cNvGrpSpPr/>
          <p:nvPr>
            <p:custDataLst>
              <p:tags r:id="rId11"/>
            </p:custDataLst>
          </p:nvPr>
        </p:nvGrpSpPr>
        <p:grpSpPr>
          <a:xfrm>
            <a:off x="0" y="0"/>
            <a:ext cx="4286250" cy="490061"/>
            <a:chOff x="-8300" y="0"/>
            <a:chExt cx="9000" cy="1029"/>
          </a:xfrm>
        </p:grpSpPr>
        <p:sp>
          <p:nvSpPr>
            <p:cNvPr id="3" name="TitleBackground"/>
            <p:cNvSpPr/>
            <p:nvPr>
              <p:custDataLst>
                <p:tags r:id="rId12"/>
              </p:custDataLst>
            </p:nvPr>
          </p:nvSpPr>
          <p:spPr>
            <a:xfrm>
              <a:off x="-830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 name="ColorBlock"/>
            <p:cNvSpPr/>
            <p:nvPr>
              <p:custDataLst>
                <p:tags r:id="rId13"/>
              </p:custDataLst>
            </p:nvPr>
          </p:nvSpPr>
          <p:spPr>
            <a:xfrm>
              <a:off x="-830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TypeText"/>
            <p:cNvSpPr txBox="1"/>
            <p:nvPr>
              <p:custDataLst>
                <p:tags r:id="rId14"/>
              </p:custDataLst>
            </p:nvPr>
          </p:nvSpPr>
          <p:spPr>
            <a:xfrm>
              <a:off x="-7767"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7" name="TipText"/>
            <p:cNvSpPr txBox="1"/>
            <p:nvPr>
              <p:custDataLst>
                <p:tags r:id="rId15"/>
              </p:custDataLst>
            </p:nvPr>
          </p:nvSpPr>
          <p:spPr>
            <a:xfrm>
              <a:off x="-5823" y="229"/>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1分</a:t>
              </a:r>
              <a:endPar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7" name="图片 6" descr="tmpEABC"/>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常用的损失函数</a:t>
            </a:r>
            <a:r>
              <a:rPr lang="en-US" altLang="zh-CN" dirty="0"/>
              <a:t>--</a:t>
            </a:r>
            <a:r>
              <a:rPr lang="zh-CN" altLang="en-US" dirty="0"/>
              <a:t>交叉熵损失函数</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zh-CN" dirty="0"/>
                  <a:t>据交叉熵计算的误差从</a:t>
                </a:r>
                <a14:m>
                  <m:oMath xmlns:m="http://schemas.openxmlformats.org/officeDocument/2006/math">
                    <m:acc>
                      <m:accPr>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1</m:t>
                            </m:r>
                          </m:sub>
                        </m:sSub>
                      </m:e>
                    </m:acc>
                  </m:oMath>
                </a14:m>
                <a:r>
                  <a:rPr lang="zh-CN" altLang="zh-CN" dirty="0"/>
                  <a:t>传递给</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2</m:t>
                        </m:r>
                      </m:sub>
                    </m:sSub>
                  </m:oMath>
                </a14:m>
                <a:r>
                  <a:rPr lang="zh-CN" altLang="zh-CN" dirty="0"/>
                  <a:t>（</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3</m:t>
                        </m:r>
                      </m:sub>
                    </m:sSub>
                  </m:oMath>
                </a14:m>
                <a:r>
                  <a:rPr lang="zh-CN" altLang="zh-CN" dirty="0"/>
                  <a:t>的推导</a:t>
                </a:r>
                <a:r>
                  <a:rPr lang="zh-CN" altLang="en-US" dirty="0"/>
                  <a:t>同</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2</m:t>
                        </m:r>
                      </m:sub>
                    </m:sSub>
                  </m:oMath>
                </a14:m>
                <a:r>
                  <a:rPr lang="zh-CN" altLang="zh-CN" dirty="0"/>
                  <a:t>）</a:t>
                </a:r>
                <a:endParaRPr lang="en-US" altLang="zh-CN" dirty="0"/>
              </a:p>
              <a:p>
                <a:pPr marL="457200" lvl="1" indent="0" algn="ctr">
                  <a:buNone/>
                </a:pPr>
                <a14:m>
                  <m:oMathPara xmlns:m="http://schemas.openxmlformats.org/officeDocument/2006/math">
                    <m:oMathParaPr>
                      <m:jc m:val="centerGroup"/>
                    </m:oMathParaPr>
                    <m:oMath xmlns:m="http://schemas.openxmlformats.org/officeDocument/2006/math">
                      <m:f>
                        <m:f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400" i="1" kern="100">
                              <a:latin typeface="Cambria Math" panose="02040503050406030204" pitchFamily="18" charset="0"/>
                              <a:cs typeface="Times New Roman" panose="02020603050405020304" pitchFamily="16" charset="0"/>
                            </a:rPr>
                            <m:t>𝜕</m:t>
                          </m:r>
                          <m:acc>
                            <m:acc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accPr>
                            <m:e>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latin typeface="Cambria Math" panose="02040503050406030204" pitchFamily="18" charset="0"/>
                                      <a:cs typeface="Times New Roman" panose="02020603050405020304" pitchFamily="16" charset="0"/>
                                    </a:rPr>
                                    <m:t>𝑦</m:t>
                                  </m:r>
                                </m:e>
                                <m:sub>
                                  <m:r>
                                    <a:rPr lang="en-US" altLang="zh-CN" sz="2400" i="1" kern="100">
                                      <a:latin typeface="Cambria Math" panose="02040503050406030204" pitchFamily="18" charset="0"/>
                                      <a:cs typeface="Times New Roman" panose="02020603050405020304" pitchFamily="16" charset="0"/>
                                    </a:rPr>
                                    <m:t>1</m:t>
                                  </m:r>
                                </m:sub>
                              </m:sSub>
                            </m:e>
                          </m:acc>
                        </m:num>
                        <m:den>
                          <m:r>
                            <a:rPr lang="en-US" altLang="zh-CN" sz="2400" i="1" kern="100">
                              <a:latin typeface="Cambria Math" panose="02040503050406030204" pitchFamily="18" charset="0"/>
                              <a:cs typeface="Times New Roman" panose="02020603050405020304" pitchFamily="16" charset="0"/>
                            </a:rPr>
                            <m:t>𝜕</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latin typeface="Cambria Math" panose="02040503050406030204" pitchFamily="18" charset="0"/>
                                  <a:cs typeface="Times New Roman" panose="02020603050405020304" pitchFamily="16" charset="0"/>
                                </a:rPr>
                                <m:t>𝑧</m:t>
                              </m:r>
                            </m:e>
                            <m:sub>
                              <m:r>
                                <a:rPr lang="en-US" altLang="zh-CN" sz="2400" i="1" kern="100">
                                  <a:latin typeface="Cambria Math" panose="02040503050406030204" pitchFamily="18" charset="0"/>
                                  <a:cs typeface="Times New Roman" panose="02020603050405020304" pitchFamily="16" charset="0"/>
                                </a:rPr>
                                <m:t>2</m:t>
                              </m:r>
                            </m:sub>
                          </m:sSub>
                        </m:den>
                      </m:f>
                      <m:r>
                        <a:rPr lang="en-US" altLang="zh-CN" sz="2400" i="1" kern="100">
                          <a:latin typeface="Cambria Math" panose="02040503050406030204" pitchFamily="18" charset="0"/>
                          <a:cs typeface="Times New Roman" panose="02020603050405020304" pitchFamily="16" charset="0"/>
                        </a:rPr>
                        <m:t>=</m:t>
                      </m:r>
                      <m:f>
                        <m:f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400" i="1" kern="100">
                              <a:latin typeface="Cambria Math" panose="02040503050406030204" pitchFamily="18" charset="0"/>
                              <a:cs typeface="Times New Roman" panose="02020603050405020304" pitchFamily="16" charset="0"/>
                            </a:rPr>
                            <m:t>𝜕</m:t>
                          </m:r>
                        </m:num>
                        <m:den>
                          <m:r>
                            <a:rPr lang="en-US" altLang="zh-CN" sz="2400" i="1" kern="100">
                              <a:latin typeface="Cambria Math" panose="02040503050406030204" pitchFamily="18" charset="0"/>
                              <a:cs typeface="Times New Roman" panose="02020603050405020304" pitchFamily="16" charset="0"/>
                            </a:rPr>
                            <m:t>𝜕</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latin typeface="Cambria Math" panose="02040503050406030204" pitchFamily="18" charset="0"/>
                                  <a:cs typeface="Times New Roman" panose="02020603050405020304" pitchFamily="16" charset="0"/>
                                </a:rPr>
                                <m:t>𝑧</m:t>
                              </m:r>
                            </m:e>
                            <m:sub>
                              <m:r>
                                <a:rPr lang="en-US" altLang="zh-CN" sz="2400" i="1" kern="100">
                                  <a:latin typeface="Cambria Math" panose="02040503050406030204" pitchFamily="18" charset="0"/>
                                  <a:cs typeface="Times New Roman" panose="02020603050405020304" pitchFamily="16" charset="0"/>
                                </a:rPr>
                                <m:t>2</m:t>
                              </m:r>
                            </m:sub>
                          </m:sSub>
                        </m:den>
                      </m:f>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dPr>
                        <m:e>
                          <m:f>
                            <m:f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fPr>
                            <m:num>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400" i="1" kern="100">
                                      <a:latin typeface="Cambria Math" panose="02040503050406030204" pitchFamily="18" charset="0"/>
                                      <a:cs typeface="Times New Roman" panose="02020603050405020304" pitchFamily="16" charset="0"/>
                                    </a:rPr>
                                    <m:t>𝑒</m:t>
                                  </m:r>
                                </m:e>
                                <m:sup>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latin typeface="Cambria Math" panose="02040503050406030204" pitchFamily="18" charset="0"/>
                                          <a:cs typeface="Times New Roman" panose="02020603050405020304" pitchFamily="16" charset="0"/>
                                        </a:rPr>
                                        <m:t>𝑧</m:t>
                                      </m:r>
                                    </m:e>
                                    <m:sub>
                                      <m:r>
                                        <a:rPr lang="en-US" altLang="zh-CN" sz="2400" i="1" kern="100">
                                          <a:latin typeface="Cambria Math" panose="02040503050406030204" pitchFamily="18" charset="0"/>
                                          <a:cs typeface="Times New Roman" panose="02020603050405020304" pitchFamily="16" charset="0"/>
                                        </a:rPr>
                                        <m:t>1</m:t>
                                      </m:r>
                                    </m:sub>
                                  </m:sSub>
                                </m:sup>
                              </m:sSup>
                            </m:num>
                            <m:den>
                              <m:nary>
                                <m:naryPr>
                                  <m:chr m:val="∑"/>
                                  <m:limLoc m:val="subSup"/>
                                  <m:supHide m:val="on"/>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400" i="1" kern="100">
                                      <a:latin typeface="Cambria Math" panose="02040503050406030204" pitchFamily="18" charset="0"/>
                                      <a:cs typeface="Times New Roman" panose="02020603050405020304" pitchFamily="16" charset="0"/>
                                    </a:rPr>
                                    <m:t>𝑘</m:t>
                                  </m:r>
                                </m:sub>
                                <m:sup/>
                                <m:e>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400" i="1" kern="100">
                                          <a:latin typeface="Cambria Math" panose="02040503050406030204" pitchFamily="18" charset="0"/>
                                          <a:cs typeface="Times New Roman" panose="02020603050405020304" pitchFamily="16" charset="0"/>
                                        </a:rPr>
                                        <m:t>𝑒</m:t>
                                      </m:r>
                                    </m:e>
                                    <m:sup>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latin typeface="Cambria Math" panose="02040503050406030204" pitchFamily="18" charset="0"/>
                                              <a:cs typeface="Times New Roman" panose="02020603050405020304" pitchFamily="16" charset="0"/>
                                            </a:rPr>
                                            <m:t>𝑧</m:t>
                                          </m:r>
                                        </m:e>
                                        <m:sub>
                                          <m:r>
                                            <a:rPr lang="en-US" altLang="zh-CN" sz="2400" i="1" kern="100">
                                              <a:latin typeface="Cambria Math" panose="02040503050406030204" pitchFamily="18" charset="0"/>
                                              <a:cs typeface="Times New Roman" panose="02020603050405020304" pitchFamily="16" charset="0"/>
                                            </a:rPr>
                                            <m:t>𝑘</m:t>
                                          </m:r>
                                        </m:sub>
                                      </m:sSub>
                                    </m:sup>
                                  </m:sSup>
                                </m:e>
                              </m:nary>
                            </m:den>
                          </m:f>
                        </m:e>
                      </m:d>
                      <m:r>
                        <a:rPr lang="en-US" altLang="zh-CN" sz="2400" i="1" kern="100">
                          <a:latin typeface="Cambria Math" panose="02040503050406030204" pitchFamily="18" charset="0"/>
                          <a:cs typeface="Times New Roman" panose="02020603050405020304" pitchFamily="16" charset="0"/>
                        </a:rPr>
                        <m:t>=</m:t>
                      </m:r>
                      <m:f>
                        <m:f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400" i="1" kern="100">
                              <a:latin typeface="Cambria Math" panose="02040503050406030204" pitchFamily="18" charset="0"/>
                              <a:cs typeface="Times New Roman" panose="02020603050405020304" pitchFamily="16" charset="0"/>
                            </a:rPr>
                            <m:t>0</m:t>
                          </m:r>
                          <m:r>
                            <a:rPr lang="en-US" altLang="zh-CN" sz="2400" i="1" kern="100">
                              <a:latin typeface="Cambria Math" panose="02040503050406030204" pitchFamily="18" charset="0"/>
                              <a:cs typeface="Times New Roman" panose="02020603050405020304" pitchFamily="16" charset="0"/>
                            </a:rPr>
                            <m:t>×</m:t>
                          </m:r>
                          <m:nary>
                            <m:naryPr>
                              <m:chr m:val="∑"/>
                              <m:limLoc m:val="subSup"/>
                              <m:supHide m:val="on"/>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400" i="1" kern="100">
                                  <a:latin typeface="Cambria Math" panose="02040503050406030204" pitchFamily="18" charset="0"/>
                                  <a:cs typeface="Times New Roman" panose="02020603050405020304" pitchFamily="16" charset="0"/>
                                </a:rPr>
                                <m:t>𝑘</m:t>
                              </m:r>
                            </m:sub>
                            <m:sup/>
                            <m:e>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400" i="1" kern="100">
                                      <a:latin typeface="Cambria Math" panose="02040503050406030204" pitchFamily="18" charset="0"/>
                                      <a:cs typeface="Times New Roman" panose="02020603050405020304" pitchFamily="16" charset="0"/>
                                    </a:rPr>
                                    <m:t>𝑒</m:t>
                                  </m:r>
                                </m:e>
                                <m:sup>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latin typeface="Cambria Math" panose="02040503050406030204" pitchFamily="18" charset="0"/>
                                          <a:cs typeface="Times New Roman" panose="02020603050405020304" pitchFamily="16" charset="0"/>
                                        </a:rPr>
                                        <m:t>𝑧</m:t>
                                      </m:r>
                                    </m:e>
                                    <m:sub>
                                      <m:r>
                                        <a:rPr lang="en-US" altLang="zh-CN" sz="2400" i="1" kern="100">
                                          <a:latin typeface="Cambria Math" panose="02040503050406030204" pitchFamily="18" charset="0"/>
                                          <a:cs typeface="Times New Roman" panose="02020603050405020304" pitchFamily="16" charset="0"/>
                                        </a:rPr>
                                        <m:t>𝑘</m:t>
                                      </m:r>
                                    </m:sub>
                                  </m:sSub>
                                </m:sup>
                              </m:sSup>
                              <m:r>
                                <a:rPr lang="en-US" altLang="zh-CN" sz="2400" i="1" kern="100">
                                  <a:latin typeface="Cambria Math" panose="02040503050406030204" pitchFamily="18" charset="0"/>
                                  <a:cs typeface="Times New Roman" panose="02020603050405020304" pitchFamily="16" charset="0"/>
                                </a:rPr>
                                <m:t>−</m:t>
                              </m:r>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400" i="1" kern="100">
                                      <a:latin typeface="Cambria Math" panose="02040503050406030204" pitchFamily="18" charset="0"/>
                                      <a:cs typeface="Times New Roman" panose="02020603050405020304" pitchFamily="16" charset="0"/>
                                    </a:rPr>
                                    <m:t>𝑒</m:t>
                                  </m:r>
                                </m:e>
                                <m:sup>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latin typeface="Cambria Math" panose="02040503050406030204" pitchFamily="18" charset="0"/>
                                          <a:cs typeface="Times New Roman" panose="02020603050405020304" pitchFamily="16" charset="0"/>
                                        </a:rPr>
                                        <m:t>𝑧</m:t>
                                      </m:r>
                                    </m:e>
                                    <m:sub>
                                      <m:r>
                                        <a:rPr lang="en-US" altLang="zh-CN" sz="2400" i="1" kern="100">
                                          <a:latin typeface="Cambria Math" panose="02040503050406030204" pitchFamily="18" charset="0"/>
                                          <a:cs typeface="Times New Roman" panose="02020603050405020304" pitchFamily="16" charset="0"/>
                                        </a:rPr>
                                        <m:t>1</m:t>
                                      </m:r>
                                    </m:sub>
                                  </m:sSub>
                                </m:sup>
                              </m:sSup>
                              <m:r>
                                <a:rPr lang="en-US" altLang="zh-CN" sz="2400" i="1" kern="100">
                                  <a:latin typeface="Cambria Math" panose="02040503050406030204" pitchFamily="18" charset="0"/>
                                  <a:cs typeface="Times New Roman" panose="02020603050405020304" pitchFamily="16" charset="0"/>
                                </a:rPr>
                                <m:t>×</m:t>
                              </m:r>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400" i="1" kern="100">
                                      <a:latin typeface="Cambria Math" panose="02040503050406030204" pitchFamily="18" charset="0"/>
                                      <a:cs typeface="Times New Roman" panose="02020603050405020304" pitchFamily="16" charset="0"/>
                                    </a:rPr>
                                    <m:t>𝑒</m:t>
                                  </m:r>
                                </m:e>
                                <m:sup>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latin typeface="Cambria Math" panose="02040503050406030204" pitchFamily="18" charset="0"/>
                                          <a:cs typeface="Times New Roman" panose="02020603050405020304" pitchFamily="16" charset="0"/>
                                        </a:rPr>
                                        <m:t>𝑧</m:t>
                                      </m:r>
                                    </m:e>
                                    <m:sub>
                                      <m:r>
                                        <a:rPr lang="en-US" altLang="zh-CN" sz="2400" i="1" kern="100">
                                          <a:latin typeface="Cambria Math" panose="02040503050406030204" pitchFamily="18" charset="0"/>
                                          <a:cs typeface="Times New Roman" panose="02020603050405020304" pitchFamily="16" charset="0"/>
                                        </a:rPr>
                                        <m:t>2</m:t>
                                      </m:r>
                                    </m:sub>
                                  </m:sSub>
                                </m:sup>
                              </m:sSup>
                            </m:e>
                          </m:nary>
                        </m:num>
                        <m:den>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400" i="1" kern="100">
                                  <a:latin typeface="Cambria Math" panose="02040503050406030204" pitchFamily="18" charset="0"/>
                                  <a:cs typeface="Times New Roman" panose="02020603050405020304" pitchFamily="16" charset="0"/>
                                </a:rPr>
                                <m:t>(</m:t>
                              </m:r>
                              <m:nary>
                                <m:naryPr>
                                  <m:chr m:val="∑"/>
                                  <m:limLoc m:val="subSup"/>
                                  <m:supHide m:val="on"/>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400" i="1" kern="100">
                                      <a:latin typeface="Cambria Math" panose="02040503050406030204" pitchFamily="18" charset="0"/>
                                      <a:cs typeface="Times New Roman" panose="02020603050405020304" pitchFamily="16" charset="0"/>
                                    </a:rPr>
                                    <m:t>𝑘</m:t>
                                  </m:r>
                                </m:sub>
                                <m:sup/>
                                <m:e>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400" i="1" kern="100">
                                          <a:latin typeface="Cambria Math" panose="02040503050406030204" pitchFamily="18" charset="0"/>
                                          <a:cs typeface="Times New Roman" panose="02020603050405020304" pitchFamily="16" charset="0"/>
                                        </a:rPr>
                                        <m:t>𝑒</m:t>
                                      </m:r>
                                    </m:e>
                                    <m:sup>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latin typeface="Cambria Math" panose="02040503050406030204" pitchFamily="18" charset="0"/>
                                              <a:cs typeface="Times New Roman" panose="02020603050405020304" pitchFamily="16" charset="0"/>
                                            </a:rPr>
                                            <m:t>𝑧</m:t>
                                          </m:r>
                                        </m:e>
                                        <m:sub>
                                          <m:r>
                                            <a:rPr lang="en-US" altLang="zh-CN" sz="2400" i="1" kern="100">
                                              <a:latin typeface="Cambria Math" panose="02040503050406030204" pitchFamily="18" charset="0"/>
                                              <a:cs typeface="Times New Roman" panose="02020603050405020304" pitchFamily="16" charset="0"/>
                                            </a:rPr>
                                            <m:t>𝑘</m:t>
                                          </m:r>
                                        </m:sub>
                                      </m:sSub>
                                    </m:sup>
                                  </m:sSup>
                                </m:e>
                              </m:nary>
                              <m:r>
                                <a:rPr lang="en-US" altLang="zh-CN" sz="2400" i="1" kern="100">
                                  <a:latin typeface="Cambria Math" panose="02040503050406030204" pitchFamily="18" charset="0"/>
                                  <a:cs typeface="Times New Roman" panose="02020603050405020304" pitchFamily="16" charset="0"/>
                                </a:rPr>
                                <m:t>)</m:t>
                              </m:r>
                            </m:e>
                            <m:sup>
                              <m:r>
                                <a:rPr lang="en-US" altLang="zh-CN" sz="2400" i="1" kern="100">
                                  <a:latin typeface="Cambria Math" panose="02040503050406030204" pitchFamily="18" charset="0"/>
                                  <a:cs typeface="Times New Roman" panose="02020603050405020304" pitchFamily="16" charset="0"/>
                                </a:rPr>
                                <m:t>2</m:t>
                              </m:r>
                            </m:sup>
                          </m:sSup>
                        </m:den>
                      </m:f>
                      <m:r>
                        <a:rPr lang="en-US" altLang="zh-CN" sz="2400" i="1" kern="100">
                          <a:latin typeface="Cambria Math" panose="02040503050406030204" pitchFamily="18" charset="0"/>
                          <a:cs typeface="Times New Roman" panose="02020603050405020304" pitchFamily="16" charset="0"/>
                        </a:rPr>
                        <m:t>=−</m:t>
                      </m:r>
                      <m:f>
                        <m:f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fPr>
                        <m:num>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400" i="1" kern="100">
                                  <a:latin typeface="Cambria Math" panose="02040503050406030204" pitchFamily="18" charset="0"/>
                                  <a:cs typeface="Times New Roman" panose="02020603050405020304" pitchFamily="16" charset="0"/>
                                </a:rPr>
                                <m:t>𝑒</m:t>
                              </m:r>
                            </m:e>
                            <m:sup>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latin typeface="Cambria Math" panose="02040503050406030204" pitchFamily="18" charset="0"/>
                                      <a:cs typeface="Times New Roman" panose="02020603050405020304" pitchFamily="16" charset="0"/>
                                    </a:rPr>
                                    <m:t>𝑧</m:t>
                                  </m:r>
                                </m:e>
                                <m:sub>
                                  <m:r>
                                    <a:rPr lang="en-US" altLang="zh-CN" sz="2400" i="1" kern="100">
                                      <a:latin typeface="Cambria Math" panose="02040503050406030204" pitchFamily="18" charset="0"/>
                                      <a:cs typeface="Times New Roman" panose="02020603050405020304" pitchFamily="16" charset="0"/>
                                    </a:rPr>
                                    <m:t>1</m:t>
                                  </m:r>
                                </m:sub>
                              </m:sSub>
                            </m:sup>
                          </m:sSup>
                        </m:num>
                        <m:den>
                          <m:nary>
                            <m:naryPr>
                              <m:chr m:val="∑"/>
                              <m:limLoc m:val="subSup"/>
                              <m:supHide m:val="on"/>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400" i="1" kern="100">
                                  <a:latin typeface="Cambria Math" panose="02040503050406030204" pitchFamily="18" charset="0"/>
                                  <a:cs typeface="Times New Roman" panose="02020603050405020304" pitchFamily="16" charset="0"/>
                                </a:rPr>
                                <m:t>𝑘</m:t>
                              </m:r>
                            </m:sub>
                            <m:sup/>
                            <m:e>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400" i="1" kern="100">
                                      <a:latin typeface="Cambria Math" panose="02040503050406030204" pitchFamily="18" charset="0"/>
                                      <a:cs typeface="Times New Roman" panose="02020603050405020304" pitchFamily="16" charset="0"/>
                                    </a:rPr>
                                    <m:t>𝑒</m:t>
                                  </m:r>
                                </m:e>
                                <m:sup>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latin typeface="Cambria Math" panose="02040503050406030204" pitchFamily="18" charset="0"/>
                                          <a:cs typeface="Times New Roman" panose="02020603050405020304" pitchFamily="16" charset="0"/>
                                        </a:rPr>
                                        <m:t>𝑧</m:t>
                                      </m:r>
                                    </m:e>
                                    <m:sub>
                                      <m:r>
                                        <a:rPr lang="en-US" altLang="zh-CN" sz="2400" i="1" kern="100">
                                          <a:latin typeface="Cambria Math" panose="02040503050406030204" pitchFamily="18" charset="0"/>
                                          <a:cs typeface="Times New Roman" panose="02020603050405020304" pitchFamily="16" charset="0"/>
                                        </a:rPr>
                                        <m:t>𝑘</m:t>
                                      </m:r>
                                    </m:sub>
                                  </m:sSub>
                                </m:sup>
                              </m:sSup>
                            </m:e>
                          </m:nary>
                        </m:den>
                      </m:f>
                      <m:r>
                        <a:rPr lang="en-US" altLang="zh-CN" sz="2400" i="1" kern="100">
                          <a:latin typeface="Cambria Math" panose="02040503050406030204" pitchFamily="18" charset="0"/>
                          <a:cs typeface="Times New Roman" panose="02020603050405020304" pitchFamily="16" charset="0"/>
                        </a:rPr>
                        <m:t>×</m:t>
                      </m:r>
                      <m:f>
                        <m:f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fPr>
                        <m:num>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400" i="1" kern="100">
                                  <a:latin typeface="Cambria Math" panose="02040503050406030204" pitchFamily="18" charset="0"/>
                                  <a:cs typeface="Times New Roman" panose="02020603050405020304" pitchFamily="16" charset="0"/>
                                </a:rPr>
                                <m:t>𝑒</m:t>
                              </m:r>
                            </m:e>
                            <m:sup>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latin typeface="Cambria Math" panose="02040503050406030204" pitchFamily="18" charset="0"/>
                                      <a:cs typeface="Times New Roman" panose="02020603050405020304" pitchFamily="16" charset="0"/>
                                    </a:rPr>
                                    <m:t>𝑧</m:t>
                                  </m:r>
                                </m:e>
                                <m:sub>
                                  <m:r>
                                    <a:rPr lang="en-US" altLang="zh-CN" sz="2400" i="1" kern="100">
                                      <a:latin typeface="Cambria Math" panose="02040503050406030204" pitchFamily="18" charset="0"/>
                                      <a:cs typeface="Times New Roman" panose="02020603050405020304" pitchFamily="16" charset="0"/>
                                    </a:rPr>
                                    <m:t>2</m:t>
                                  </m:r>
                                </m:sub>
                              </m:sSub>
                            </m:sup>
                          </m:sSup>
                        </m:num>
                        <m:den>
                          <m:nary>
                            <m:naryPr>
                              <m:chr m:val="∑"/>
                              <m:limLoc m:val="subSup"/>
                              <m:supHide m:val="on"/>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400" i="1" kern="100">
                                  <a:latin typeface="Cambria Math" panose="02040503050406030204" pitchFamily="18" charset="0"/>
                                  <a:cs typeface="Times New Roman" panose="02020603050405020304" pitchFamily="16" charset="0"/>
                                </a:rPr>
                                <m:t>𝑘</m:t>
                              </m:r>
                            </m:sub>
                            <m:sup/>
                            <m:e>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400" i="1" kern="100">
                                      <a:latin typeface="Cambria Math" panose="02040503050406030204" pitchFamily="18" charset="0"/>
                                      <a:cs typeface="Times New Roman" panose="02020603050405020304" pitchFamily="16" charset="0"/>
                                    </a:rPr>
                                    <m:t>𝑒</m:t>
                                  </m:r>
                                </m:e>
                                <m:sup>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latin typeface="Cambria Math" panose="02040503050406030204" pitchFamily="18" charset="0"/>
                                          <a:cs typeface="Times New Roman" panose="02020603050405020304" pitchFamily="16" charset="0"/>
                                        </a:rPr>
                                        <m:t>𝑧</m:t>
                                      </m:r>
                                    </m:e>
                                    <m:sub>
                                      <m:r>
                                        <a:rPr lang="en-US" altLang="zh-CN" sz="2400" i="1" kern="100">
                                          <a:latin typeface="Cambria Math" panose="02040503050406030204" pitchFamily="18" charset="0"/>
                                          <a:cs typeface="Times New Roman" panose="02020603050405020304" pitchFamily="16" charset="0"/>
                                        </a:rPr>
                                        <m:t>𝑘</m:t>
                                      </m:r>
                                    </m:sub>
                                  </m:sSub>
                                </m:sup>
                              </m:sSup>
                            </m:e>
                          </m:nary>
                        </m:den>
                      </m:f>
                      <m:r>
                        <a:rPr lang="en-US" altLang="zh-CN" sz="2400" i="1" kern="100">
                          <a:latin typeface="Cambria Math" panose="02040503050406030204" pitchFamily="18" charset="0"/>
                          <a:cs typeface="Times New Roman" panose="02020603050405020304" pitchFamily="16" charset="0"/>
                        </a:rPr>
                        <m:t>=−</m:t>
                      </m:r>
                      <m:acc>
                        <m:acc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accPr>
                        <m:e>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latin typeface="Cambria Math" panose="02040503050406030204" pitchFamily="18" charset="0"/>
                                  <a:cs typeface="Times New Roman" panose="02020603050405020304" pitchFamily="16" charset="0"/>
                                </a:rPr>
                                <m:t>𝑦</m:t>
                              </m:r>
                            </m:e>
                            <m:sub>
                              <m:r>
                                <a:rPr lang="en-US" altLang="zh-CN" sz="2400" i="1" kern="100">
                                  <a:latin typeface="Cambria Math" panose="02040503050406030204" pitchFamily="18" charset="0"/>
                                  <a:cs typeface="Times New Roman" panose="02020603050405020304" pitchFamily="16" charset="0"/>
                                </a:rPr>
                                <m:t>1</m:t>
                              </m:r>
                            </m:sub>
                          </m:sSub>
                        </m:e>
                      </m:acc>
                      <m:acc>
                        <m:acc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accPr>
                        <m:e>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latin typeface="Cambria Math" panose="02040503050406030204" pitchFamily="18" charset="0"/>
                                  <a:cs typeface="Times New Roman" panose="02020603050405020304" pitchFamily="16" charset="0"/>
                                </a:rPr>
                                <m:t>𝑦</m:t>
                              </m:r>
                            </m:e>
                            <m:sub>
                              <m:r>
                                <a:rPr lang="en-US" altLang="zh-CN" sz="2400" i="1" kern="100">
                                  <a:latin typeface="Cambria Math" panose="02040503050406030204" pitchFamily="18" charset="0"/>
                                  <a:cs typeface="Times New Roman" panose="02020603050405020304" pitchFamily="16" charset="0"/>
                                </a:rPr>
                                <m:t>2</m:t>
                              </m:r>
                            </m:sub>
                          </m:sSub>
                        </m:e>
                      </m:acc>
                    </m:oMath>
                  </m:oMathPara>
                </a14:m>
                <a:endParaRPr lang="en-US" altLang="zh-CN" sz="2400" dirty="0"/>
              </a:p>
              <a:p>
                <a:pPr lvl="1">
                  <a:spcAft>
                    <a:spcPts val="600"/>
                  </a:spcAft>
                </a:pPr>
                <a:r>
                  <a:rPr lang="zh-CN" altLang="zh-CN" dirty="0"/>
                  <a:t>注意：在推导中应用了</a:t>
                </a:r>
                <a14:m>
                  <m:oMath xmlns:m="http://schemas.openxmlformats.org/officeDocument/2006/math">
                    <m:sSup>
                      <m:sSupPr>
                        <m:ctrlPr>
                          <a:rPr lang="zh-CN" altLang="zh-CN" i="1">
                            <a:latin typeface="Cambria Math" panose="02040503050406030204" pitchFamily="18" charset="0"/>
                          </a:rPr>
                        </m:ctrlPr>
                      </m:sSupPr>
                      <m:e>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a:latin typeface="Cambria Math" panose="02040503050406030204" pitchFamily="18" charset="0"/>
                              </a:rPr>
                              <m:t>𝑒</m:t>
                            </m:r>
                          </m:e>
                          <m:sup>
                            <m:r>
                              <a:rPr lang="en-US" altLang="zh-CN">
                                <a:latin typeface="Cambria Math" panose="02040503050406030204" pitchFamily="18" charset="0"/>
                              </a:rPr>
                              <m:t>𝑥</m:t>
                            </m:r>
                          </m:sup>
                        </m:sSup>
                        <m:r>
                          <a:rPr lang="en-US" altLang="zh-CN">
                            <a:latin typeface="Cambria Math" panose="02040503050406030204" pitchFamily="18" charset="0"/>
                          </a:rPr>
                          <m:t>)</m:t>
                        </m:r>
                      </m:e>
                      <m:sup>
                        <m:r>
                          <a:rPr lang="en-US" altLang="zh-CN">
                            <a:latin typeface="Cambria Math" panose="02040503050406030204" pitchFamily="18" charset="0"/>
                          </a:rPr>
                          <m:t>′</m:t>
                        </m:r>
                      </m:sup>
                    </m:sSup>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a:latin typeface="Cambria Math" panose="02040503050406030204" pitchFamily="18" charset="0"/>
                          </a:rPr>
                          <m:t>𝑒</m:t>
                        </m:r>
                      </m:e>
                      <m:sup>
                        <m:r>
                          <a:rPr lang="en-US" altLang="zh-CN">
                            <a:latin typeface="Cambria Math" panose="02040503050406030204" pitchFamily="18" charset="0"/>
                          </a:rPr>
                          <m:t>𝑥</m:t>
                        </m:r>
                      </m:sup>
                    </m:sSup>
                    <m:r>
                      <a:rPr lang="zh-CN"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a:latin typeface="Cambria Math" panose="02040503050406030204" pitchFamily="18" charset="0"/>
                              </a:rPr>
                              <m:t>𝑣</m:t>
                            </m:r>
                          </m:num>
                          <m:den>
                            <m:r>
                              <a:rPr lang="en-US" altLang="zh-CN">
                                <a:latin typeface="Cambria Math" panose="02040503050406030204" pitchFamily="18" charset="0"/>
                              </a:rPr>
                              <m:t>𝑢</m:t>
                            </m:r>
                          </m:den>
                        </m:f>
                        <m:r>
                          <a:rPr lang="en-US" altLang="zh-CN">
                            <a:latin typeface="Cambria Math" panose="02040503050406030204" pitchFamily="18" charset="0"/>
                          </a:rPr>
                          <m:t>)</m:t>
                        </m:r>
                      </m:e>
                      <m:sup>
                        <m:r>
                          <a:rPr lang="en-US" altLang="zh-CN">
                            <a:latin typeface="Cambria Math" panose="02040503050406030204" pitchFamily="18" charset="0"/>
                          </a:rPr>
                          <m:t>′</m:t>
                        </m:r>
                      </m:sup>
                    </m:sSup>
                    <m:r>
                      <a:rPr lang="en-US" altLang="zh-CN">
                        <a:latin typeface="Cambria Math" panose="02040503050406030204" pitchFamily="18" charset="0"/>
                      </a:rPr>
                      <m:t>=</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a:latin typeface="Cambria Math" panose="02040503050406030204" pitchFamily="18" charset="0"/>
                              </a:rPr>
                              <m:t>𝑣</m:t>
                            </m:r>
                          </m:e>
                          <m:sup>
                            <m:r>
                              <a:rPr lang="en-US" altLang="zh-CN">
                                <a:latin typeface="Cambria Math" panose="02040503050406030204" pitchFamily="18" charset="0"/>
                              </a:rPr>
                              <m:t>′</m:t>
                            </m:r>
                          </m:sup>
                        </m:sSup>
                        <m:r>
                          <a:rPr lang="en-US" altLang="zh-CN">
                            <a:latin typeface="Cambria Math" panose="02040503050406030204" pitchFamily="18" charset="0"/>
                          </a:rPr>
                          <m:t>𝑢</m:t>
                        </m:r>
                        <m:r>
                          <a:rPr lang="en-US" altLang="zh-CN">
                            <a:latin typeface="Cambria Math" panose="02040503050406030204" pitchFamily="18" charset="0"/>
                          </a:rPr>
                          <m:t>−</m:t>
                        </m:r>
                        <m:r>
                          <a:rPr lang="en-US" altLang="zh-CN">
                            <a:latin typeface="Cambria Math" panose="02040503050406030204" pitchFamily="18" charset="0"/>
                          </a:rPr>
                          <m:t>𝑣</m:t>
                        </m:r>
                        <m:sSup>
                          <m:sSupPr>
                            <m:ctrlPr>
                              <a:rPr lang="zh-CN" altLang="zh-CN" i="1">
                                <a:latin typeface="Cambria Math" panose="02040503050406030204" pitchFamily="18" charset="0"/>
                              </a:rPr>
                            </m:ctrlPr>
                          </m:sSupPr>
                          <m:e>
                            <m:r>
                              <a:rPr lang="en-US" altLang="zh-CN">
                                <a:latin typeface="Cambria Math" panose="02040503050406030204" pitchFamily="18" charset="0"/>
                              </a:rPr>
                              <m:t>𝑢</m:t>
                            </m:r>
                          </m:e>
                          <m:sup>
                            <m:r>
                              <a:rPr lang="en-US" altLang="zh-CN">
                                <a:latin typeface="Cambria Math" panose="02040503050406030204" pitchFamily="18" charset="0"/>
                              </a:rPr>
                              <m:t>′</m:t>
                            </m:r>
                          </m:sup>
                        </m:sSup>
                      </m:num>
                      <m:den>
                        <m:sSup>
                          <m:sSupPr>
                            <m:ctrlPr>
                              <a:rPr lang="zh-CN" altLang="zh-CN" i="1">
                                <a:latin typeface="Cambria Math" panose="02040503050406030204" pitchFamily="18" charset="0"/>
                              </a:rPr>
                            </m:ctrlPr>
                          </m:sSupPr>
                          <m:e>
                            <m:r>
                              <a:rPr lang="en-US" altLang="zh-CN">
                                <a:latin typeface="Cambria Math" panose="02040503050406030204" pitchFamily="18" charset="0"/>
                              </a:rPr>
                              <m:t>𝑢</m:t>
                            </m:r>
                          </m:e>
                          <m:sup>
                            <m:r>
                              <a:rPr lang="en-US" altLang="zh-CN">
                                <a:latin typeface="Cambria Math" panose="02040503050406030204" pitchFamily="18" charset="0"/>
                              </a:rPr>
                              <m:t>2</m:t>
                            </m:r>
                          </m:sup>
                        </m:sSup>
                      </m:den>
                    </m:f>
                  </m:oMath>
                </a14:m>
                <a:r>
                  <a:rPr lang="zh-CN" altLang="zh-CN" dirty="0"/>
                  <a:t>等公式</a:t>
                </a:r>
                <a:endParaRPr lang="en-US" altLang="zh-CN" dirty="0"/>
              </a:p>
              <a:p>
                <a:pPr lvl="1">
                  <a:spcAft>
                    <a:spcPts val="600"/>
                  </a:spcAft>
                </a:pPr>
                <a:r>
                  <a:rPr lang="zh-CN" altLang="zh-CN" dirty="0"/>
                  <a:t>交叉熵损失函数导数为</a:t>
                </a:r>
                <a14:m>
                  <m:oMath xmlns:m="http://schemas.openxmlformats.org/officeDocument/2006/math">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a:latin typeface="Cambria Math" panose="02040503050406030204" pitchFamily="18" charset="0"/>
                          </a:rPr>
                          <m:t>1</m:t>
                        </m:r>
                      </m:num>
                      <m:den>
                        <m:acc>
                          <m:accPr>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1</m:t>
                                </m:r>
                              </m:sub>
                            </m:sSub>
                          </m:e>
                        </m:acc>
                      </m:den>
                    </m:f>
                  </m:oMath>
                </a14:m>
                <a:r>
                  <a:rPr lang="zh-CN" altLang="zh-CN" dirty="0"/>
                  <a:t>，相乘结果为</a:t>
                </a:r>
                <a14:m>
                  <m:oMath xmlns:m="http://schemas.openxmlformats.org/officeDocument/2006/math">
                    <m:acc>
                      <m:accPr>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2</m:t>
                            </m:r>
                          </m:sub>
                        </m:sSub>
                      </m:e>
                    </m:acc>
                  </m:oMath>
                </a14:m>
                <a:r>
                  <a:rPr lang="zh-CN" altLang="zh-CN" dirty="0"/>
                  <a:t>。这意味对于除第一个输出节点以外的节点进行偏导，模型预测输出就是交叉损失函数相对于其他节点的偏导。在</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1</m:t>
                        </m:r>
                      </m:sub>
                    </m:sSub>
                  </m:oMath>
                </a14:m>
                <a:r>
                  <a:rPr lang="zh-CN" altLang="zh-CN" dirty="0"/>
                  <a:t>、</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2</m:t>
                        </m:r>
                      </m:sub>
                    </m:sSub>
                  </m:oMath>
                </a14:m>
                <a:r>
                  <a:rPr lang="zh-CN" altLang="zh-CN" dirty="0"/>
                  <a:t>和</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3</m:t>
                        </m:r>
                      </m:sub>
                    </m:sSub>
                  </m:oMath>
                </a14:m>
                <a:r>
                  <a:rPr lang="zh-CN" altLang="zh-CN" dirty="0"/>
                  <a:t>得到偏导结果后，再通过链式法则（后续介绍）将损失误差继续往输入端传递</a:t>
                </a:r>
                <a:endParaRPr lang="zh-CN"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154" b="7"/>
                </a:stretch>
              </a:blipFill>
            </p:spPr>
            <p:txBody>
              <a:bodyPr/>
              <a:lstStyle/>
              <a:p>
                <a:r>
                  <a:rPr lang="zh-CN" alt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常用的损失函数</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交叉熵损失函数</a:t>
                </a:r>
                <a:endParaRPr lang="en-US" altLang="zh-CN" dirty="0"/>
              </a:p>
              <a:p>
                <a:pPr lvl="1"/>
                <a:r>
                  <a:rPr lang="zh-CN" altLang="zh-CN" dirty="0"/>
                  <a:t>上面的例子中，假设预测中间值</a:t>
                </a:r>
                <a:r>
                  <a:rPr lang="en-US" altLang="zh-CN" dirty="0"/>
                  <a:t>(</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3</m:t>
                        </m:r>
                      </m:sub>
                    </m:sSub>
                  </m:oMath>
                </a14:m>
                <a:r>
                  <a:rPr lang="en-US" altLang="zh-CN" dirty="0"/>
                  <a:t>)</a:t>
                </a:r>
                <a:r>
                  <a:rPr lang="zh-CN" altLang="zh-CN" dirty="0"/>
                  <a:t>经过</a:t>
                </a:r>
                <a:r>
                  <a:rPr lang="en-US" altLang="zh-CN" dirty="0" err="1"/>
                  <a:t>Softmax</a:t>
                </a:r>
                <a:r>
                  <a:rPr lang="zh-CN" altLang="zh-CN" dirty="0"/>
                  <a:t>映射后为</a:t>
                </a:r>
                <a:r>
                  <a:rPr lang="en-US" altLang="zh-CN" dirty="0"/>
                  <a:t>(</a:t>
                </a:r>
                <a14:m>
                  <m:oMath xmlns:m="http://schemas.openxmlformats.org/officeDocument/2006/math">
                    <m:r>
                      <a:rPr lang="en-US" altLang="zh-CN">
                        <a:latin typeface="Cambria Math" panose="02040503050406030204" pitchFamily="18" charset="0"/>
                      </a:rPr>
                      <m:t>0</m:t>
                    </m:r>
                    <m:r>
                      <a:rPr lang="en-US" altLang="zh-CN">
                        <a:latin typeface="Cambria Math" panose="02040503050406030204" pitchFamily="18" charset="0"/>
                      </a:rPr>
                      <m:t>.</m:t>
                    </m:r>
                    <m:r>
                      <a:rPr lang="en-US" altLang="zh-CN">
                        <a:latin typeface="Cambria Math" panose="02040503050406030204" pitchFamily="18" charset="0"/>
                      </a:rPr>
                      <m:t>34</m:t>
                    </m:r>
                    <m:r>
                      <a:rPr lang="en-US" altLang="zh-CN">
                        <a:latin typeface="Cambria Math" panose="02040503050406030204" pitchFamily="18" charset="0"/>
                      </a:rPr>
                      <m:t>,</m:t>
                    </m:r>
                    <m:r>
                      <a:rPr lang="en-US" altLang="zh-CN">
                        <a:latin typeface="Cambria Math" panose="02040503050406030204" pitchFamily="18" charset="0"/>
                      </a:rPr>
                      <m:t>0</m:t>
                    </m:r>
                    <m:r>
                      <a:rPr lang="en-US" altLang="zh-CN">
                        <a:latin typeface="Cambria Math" panose="02040503050406030204" pitchFamily="18" charset="0"/>
                      </a:rPr>
                      <m:t>.</m:t>
                    </m:r>
                    <m:r>
                      <a:rPr lang="en-US" altLang="zh-CN">
                        <a:latin typeface="Cambria Math" panose="02040503050406030204" pitchFamily="18" charset="0"/>
                      </a:rPr>
                      <m:t>46</m:t>
                    </m:r>
                    <m:r>
                      <a:rPr lang="en-US" altLang="zh-CN">
                        <a:latin typeface="Cambria Math" panose="02040503050406030204" pitchFamily="18" charset="0"/>
                      </a:rPr>
                      <m:t>,</m:t>
                    </m:r>
                    <m:r>
                      <a:rPr lang="en-US" altLang="zh-CN">
                        <a:latin typeface="Cambria Math" panose="02040503050406030204" pitchFamily="18" charset="0"/>
                      </a:rPr>
                      <m:t>0</m:t>
                    </m:r>
                    <m:r>
                      <a:rPr lang="en-US" altLang="zh-CN">
                        <a:latin typeface="Cambria Math" panose="02040503050406030204" pitchFamily="18" charset="0"/>
                      </a:rPr>
                      <m:t>.</m:t>
                    </m:r>
                    <m:r>
                      <a:rPr lang="en-US" altLang="zh-CN">
                        <a:latin typeface="Cambria Math" panose="02040503050406030204" pitchFamily="18" charset="0"/>
                      </a:rPr>
                      <m:t>20</m:t>
                    </m:r>
                  </m:oMath>
                </a14:m>
                <a:r>
                  <a:rPr lang="en-US" altLang="zh-CN" dirty="0"/>
                  <a:t>)</a:t>
                </a:r>
                <a:r>
                  <a:rPr lang="zh-CN" altLang="zh-CN" dirty="0"/>
                  <a:t>。由于输入数据</a:t>
                </a:r>
                <a14:m>
                  <m:oMath xmlns:m="http://schemas.openxmlformats.org/officeDocument/2006/math">
                    <m:r>
                      <a:rPr lang="en-US" altLang="zh-CN">
                        <a:latin typeface="Cambria Math" panose="02040503050406030204" pitchFamily="18" charset="0"/>
                      </a:rPr>
                      <m:t>𝑥</m:t>
                    </m:r>
                  </m:oMath>
                </a14:m>
                <a:r>
                  <a:rPr lang="zh-CN" altLang="zh-CN" dirty="0"/>
                  <a:t>属于第一类，显然这个输出不理想而需要对模型参数进行优化。如果选择交叉熵损失函数来优化模型，则</a:t>
                </a:r>
                <a:r>
                  <a:rPr lang="en-US" altLang="zh-CN" dirty="0"/>
                  <a:t> (</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a:latin typeface="Cambria Math" panose="02040503050406030204" pitchFamily="18" charset="0"/>
                          </a:rPr>
                          <m:t>𝑧</m:t>
                        </m:r>
                      </m:e>
                      <m:sub>
                        <m:r>
                          <a:rPr lang="en-US" altLang="zh-CN">
                            <a:latin typeface="Cambria Math" panose="02040503050406030204" pitchFamily="18" charset="0"/>
                          </a:rPr>
                          <m:t>3</m:t>
                        </m:r>
                      </m:sub>
                    </m:sSub>
                  </m:oMath>
                </a14:m>
                <a:r>
                  <a:rPr lang="en-US" altLang="zh-CN" dirty="0"/>
                  <a:t>)</a:t>
                </a:r>
                <a:r>
                  <a:rPr lang="zh-CN" altLang="zh-CN" dirty="0"/>
                  <a:t>这一层的偏导为 </a:t>
                </a:r>
                <a:r>
                  <a:rPr lang="en-US" altLang="zh-CN" dirty="0"/>
                  <a:t>(</a:t>
                </a:r>
                <a14:m>
                  <m:oMath xmlns:m="http://schemas.openxmlformats.org/officeDocument/2006/math">
                    <m:r>
                      <a:rPr lang="en-US" altLang="zh-CN">
                        <a:latin typeface="Cambria Math" panose="02040503050406030204" pitchFamily="18" charset="0"/>
                      </a:rPr>
                      <m:t>0</m:t>
                    </m:r>
                    <m:r>
                      <a:rPr lang="en-US" altLang="zh-CN">
                        <a:latin typeface="Cambria Math" panose="02040503050406030204" pitchFamily="18" charset="0"/>
                      </a:rPr>
                      <m:t>.</m:t>
                    </m:r>
                    <m:r>
                      <a:rPr lang="en-US" altLang="zh-CN">
                        <a:latin typeface="Cambria Math" panose="02040503050406030204" pitchFamily="18" charset="0"/>
                      </a:rPr>
                      <m:t>34</m:t>
                    </m:r>
                    <m:r>
                      <a:rPr lang="en-US" altLang="zh-CN">
                        <a:latin typeface="Cambria Math" panose="02040503050406030204" pitchFamily="18" charset="0"/>
                      </a:rPr>
                      <m:t>−</m:t>
                    </m:r>
                    <m:r>
                      <a:rPr lang="en-US" altLang="zh-CN">
                        <a:latin typeface="Cambria Math" panose="02040503050406030204" pitchFamily="18" charset="0"/>
                      </a:rPr>
                      <m:t>1</m:t>
                    </m:r>
                    <m:r>
                      <a:rPr lang="en-US" altLang="zh-CN">
                        <a:latin typeface="Cambria Math" panose="02040503050406030204" pitchFamily="18" charset="0"/>
                      </a:rPr>
                      <m:t>,</m:t>
                    </m:r>
                    <m:r>
                      <a:rPr lang="en-US" altLang="zh-CN">
                        <a:latin typeface="Cambria Math" panose="02040503050406030204" pitchFamily="18" charset="0"/>
                      </a:rPr>
                      <m:t>0</m:t>
                    </m:r>
                    <m:r>
                      <a:rPr lang="en-US" altLang="zh-CN">
                        <a:latin typeface="Cambria Math" panose="02040503050406030204" pitchFamily="18" charset="0"/>
                      </a:rPr>
                      <m:t>.</m:t>
                    </m:r>
                    <m:r>
                      <a:rPr lang="en-US" altLang="zh-CN">
                        <a:latin typeface="Cambria Math" panose="02040503050406030204" pitchFamily="18" charset="0"/>
                      </a:rPr>
                      <m:t>46</m:t>
                    </m:r>
                    <m:r>
                      <a:rPr lang="en-US" altLang="zh-CN">
                        <a:latin typeface="Cambria Math" panose="02040503050406030204" pitchFamily="18" charset="0"/>
                      </a:rPr>
                      <m:t>,</m:t>
                    </m:r>
                    <m:r>
                      <a:rPr lang="en-US" altLang="zh-CN">
                        <a:latin typeface="Cambria Math" panose="02040503050406030204" pitchFamily="18" charset="0"/>
                      </a:rPr>
                      <m:t>0</m:t>
                    </m:r>
                    <m:r>
                      <a:rPr lang="en-US" altLang="zh-CN">
                        <a:latin typeface="Cambria Math" panose="02040503050406030204" pitchFamily="18" charset="0"/>
                      </a:rPr>
                      <m:t>.</m:t>
                    </m:r>
                    <m:r>
                      <a:rPr lang="en-US" altLang="zh-CN">
                        <a:latin typeface="Cambria Math" panose="02040503050406030204" pitchFamily="18" charset="0"/>
                      </a:rPr>
                      <m:t>20</m:t>
                    </m:r>
                  </m:oMath>
                </a14:m>
                <a:r>
                  <a:rPr lang="en-US" altLang="zh-CN" dirty="0"/>
                  <a:t>) </a:t>
                </a:r>
                <a:r>
                  <a:rPr lang="zh-CN" altLang="zh-CN" dirty="0"/>
                  <a:t>。</a:t>
                </a:r>
                <a:endParaRPr lang="zh-CN" altLang="zh-CN" dirty="0"/>
              </a:p>
              <a:p>
                <a:pPr lvl="1"/>
                <a:r>
                  <a:rPr lang="en-US" altLang="zh-CN" dirty="0" err="1"/>
                  <a:t>Softmax</a:t>
                </a:r>
                <a:r>
                  <a:rPr lang="zh-CN" altLang="zh-CN" dirty="0"/>
                  <a:t>和交叉熵损失函数相互结合，为偏导计算带来了极大便利。偏导计算使得损失误差从输出端向输入端传递，来对模型进行优化。交叉熵与</a:t>
                </a:r>
                <a:r>
                  <a:rPr lang="en-US" altLang="zh-CN" dirty="0" err="1"/>
                  <a:t>Softmax</a:t>
                </a:r>
                <a:r>
                  <a:rPr lang="zh-CN" altLang="zh-CN" dirty="0"/>
                  <a:t>函数结合在一起，因此也叫</a:t>
                </a:r>
                <a:r>
                  <a:rPr lang="en-US" altLang="zh-CN" dirty="0" err="1"/>
                  <a:t>Softmax</a:t>
                </a:r>
                <a:r>
                  <a:rPr lang="en-US" altLang="zh-CN" dirty="0"/>
                  <a:t> with cross-entropy loss</a:t>
                </a:r>
                <a:endParaRPr lang="en-US" altLang="zh-CN" dirty="0"/>
              </a:p>
              <a:p>
                <a:pPr lvl="1"/>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7"/>
                </a:stretch>
              </a:blipFill>
            </p:spPr>
            <p:txBody>
              <a:bodyPr/>
              <a:lstStyle/>
              <a:p>
                <a:r>
                  <a:rPr lang="zh-CN" alt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前馈神经网络（</a:t>
            </a:r>
            <a:r>
              <a:rPr lang="en-US" altLang="zh-CN" dirty="0"/>
              <a:t>feedforward neural network</a:t>
            </a:r>
            <a:r>
              <a:rPr lang="zh-CN" altLang="en-US" dirty="0"/>
              <a:t>）</a:t>
            </a:r>
            <a:endParaRPr lang="zh-CN" altLang="en-US" dirty="0"/>
          </a:p>
        </p:txBody>
      </p:sp>
      <p:sp>
        <p:nvSpPr>
          <p:cNvPr id="3" name="内容占位符 2"/>
          <p:cNvSpPr>
            <a:spLocks noGrp="1"/>
          </p:cNvSpPr>
          <p:nvPr>
            <p:ph idx="1"/>
          </p:nvPr>
        </p:nvSpPr>
        <p:spPr/>
        <p:txBody>
          <a:bodyPr/>
          <a:lstStyle/>
          <a:p>
            <a:r>
              <a:rPr lang="zh-CN" altLang="en-US" dirty="0"/>
              <a:t>各神经元接受前一级输入并输出到下一级，模型中没有反馈</a:t>
            </a:r>
            <a:endParaRPr lang="zh-CN" altLang="en-US" dirty="0"/>
          </a:p>
          <a:p>
            <a:r>
              <a:rPr lang="zh-CN" altLang="en-US" dirty="0"/>
              <a:t>层间“全连接”，即两个相邻层之间的神经元完全成对连接，但层内的神经元不相互连接。</a:t>
            </a:r>
            <a:endParaRPr lang="en-US" altLang="zh-CN" dirty="0"/>
          </a:p>
          <a:p>
            <a:pPr lvl="1"/>
            <a:endParaRPr lang="zh-CN" altLang="en-US" dirty="0"/>
          </a:p>
        </p:txBody>
      </p:sp>
      <p:sp>
        <p:nvSpPr>
          <p:cNvPr id="4" name="文本框 3"/>
          <p:cNvSpPr txBox="1"/>
          <p:nvPr/>
        </p:nvSpPr>
        <p:spPr>
          <a:xfrm>
            <a:off x="2038650" y="5606626"/>
            <a:ext cx="1463040" cy="584775"/>
          </a:xfrm>
          <a:prstGeom prst="rect">
            <a:avLst/>
          </a:prstGeom>
          <a:noFill/>
        </p:spPr>
        <p:txBody>
          <a:bodyPr wrap="square" rtlCol="0">
            <a:spAutoFit/>
          </a:bodyPr>
          <a:lstStyle/>
          <a:p>
            <a:pPr algn="ctr"/>
            <a:r>
              <a:rPr lang="zh-CN" altLang="en-US" sz="3200" dirty="0">
                <a:latin typeface="黑体" panose="02010609060101010101" pitchFamily="49" charset="-122"/>
                <a:ea typeface="黑体" panose="02010609060101010101" pitchFamily="49" charset="-122"/>
              </a:rPr>
              <a:t>输入层</a:t>
            </a:r>
            <a:endParaRPr lang="zh-CN" altLang="en-US" sz="3200" dirty="0">
              <a:latin typeface="黑体" panose="02010609060101010101" pitchFamily="49" charset="-122"/>
              <a:ea typeface="黑体" panose="02010609060101010101" pitchFamily="49" charset="-122"/>
            </a:endParaRPr>
          </a:p>
        </p:txBody>
      </p:sp>
      <p:grpSp>
        <p:nvGrpSpPr>
          <p:cNvPr id="5" name="组合 4"/>
          <p:cNvGrpSpPr/>
          <p:nvPr/>
        </p:nvGrpSpPr>
        <p:grpSpPr>
          <a:xfrm>
            <a:off x="2038650" y="2815390"/>
            <a:ext cx="7505166" cy="2692788"/>
            <a:chOff x="2042154" y="2583029"/>
            <a:chExt cx="5050498" cy="1806474"/>
          </a:xfrm>
        </p:grpSpPr>
        <p:sp>
          <p:nvSpPr>
            <p:cNvPr id="6" name="矩形 5"/>
            <p:cNvSpPr/>
            <p:nvPr/>
          </p:nvSpPr>
          <p:spPr>
            <a:xfrm>
              <a:off x="4991966" y="2807311"/>
              <a:ext cx="240030" cy="1125857"/>
            </a:xfrm>
            <a:prstGeom prst="rect">
              <a:avLst/>
            </a:prstGeom>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en-US" altLang="zh-CN" sz="3200" dirty="0"/>
                <a:t>···</a:t>
              </a:r>
              <a:endParaRPr lang="zh-CN" altLang="en-US" sz="3200" dirty="0">
                <a:ea typeface="黑体" panose="02010609060101010101" pitchFamily="49" charset="-122"/>
              </a:endParaRPr>
            </a:p>
          </p:txBody>
        </p:sp>
        <p:sp>
          <p:nvSpPr>
            <p:cNvPr id="7" name="矩形 6"/>
            <p:cNvSpPr/>
            <p:nvPr/>
          </p:nvSpPr>
          <p:spPr>
            <a:xfrm>
              <a:off x="3947154" y="2857711"/>
              <a:ext cx="240030" cy="1125857"/>
            </a:xfrm>
            <a:prstGeom prst="rect">
              <a:avLst/>
            </a:prstGeom>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en-US" altLang="zh-CN" sz="3200" dirty="0"/>
                <a:t>···</a:t>
              </a:r>
              <a:endParaRPr lang="zh-CN" altLang="en-US" sz="3200" dirty="0">
                <a:ea typeface="黑体" panose="02010609060101010101" pitchFamily="49" charset="-122"/>
              </a:endParaRPr>
            </a:p>
          </p:txBody>
        </p:sp>
        <p:sp>
          <p:nvSpPr>
            <p:cNvPr id="8" name="矩形 7"/>
            <p:cNvSpPr/>
            <p:nvPr/>
          </p:nvSpPr>
          <p:spPr>
            <a:xfrm>
              <a:off x="2042154" y="2784975"/>
              <a:ext cx="403860" cy="1242060"/>
            </a:xfrm>
            <a:prstGeom prst="rect">
              <a:avLst/>
            </a:prstGeom>
            <a:solidFill>
              <a:schemeClr val="bg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sp>
          <p:nvSpPr>
            <p:cNvPr id="9" name="椭圆 8"/>
            <p:cNvSpPr/>
            <p:nvPr/>
          </p:nvSpPr>
          <p:spPr>
            <a:xfrm>
              <a:off x="2087874" y="2928730"/>
              <a:ext cx="312420" cy="290585"/>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sp>
          <p:nvSpPr>
            <p:cNvPr id="10" name="椭圆 9"/>
            <p:cNvSpPr/>
            <p:nvPr/>
          </p:nvSpPr>
          <p:spPr>
            <a:xfrm>
              <a:off x="2087874" y="3288920"/>
              <a:ext cx="312420" cy="290585"/>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sp>
          <p:nvSpPr>
            <p:cNvPr id="11" name="椭圆 10"/>
            <p:cNvSpPr/>
            <p:nvPr/>
          </p:nvSpPr>
          <p:spPr>
            <a:xfrm>
              <a:off x="2087874" y="3649110"/>
              <a:ext cx="312420" cy="290585"/>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sp>
          <p:nvSpPr>
            <p:cNvPr id="12" name="矩形 11"/>
            <p:cNvSpPr/>
            <p:nvPr/>
          </p:nvSpPr>
          <p:spPr>
            <a:xfrm>
              <a:off x="3413754" y="2585786"/>
              <a:ext cx="403860" cy="1648013"/>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sp>
          <p:nvSpPr>
            <p:cNvPr id="13" name="椭圆 12"/>
            <p:cNvSpPr/>
            <p:nvPr/>
          </p:nvSpPr>
          <p:spPr>
            <a:xfrm>
              <a:off x="3459474" y="2729542"/>
              <a:ext cx="312420" cy="290585"/>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sp>
          <p:nvSpPr>
            <p:cNvPr id="14" name="椭圆 13"/>
            <p:cNvSpPr/>
            <p:nvPr/>
          </p:nvSpPr>
          <p:spPr>
            <a:xfrm>
              <a:off x="3459474" y="3089732"/>
              <a:ext cx="312420" cy="290585"/>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sp>
          <p:nvSpPr>
            <p:cNvPr id="15" name="椭圆 14"/>
            <p:cNvSpPr/>
            <p:nvPr/>
          </p:nvSpPr>
          <p:spPr>
            <a:xfrm>
              <a:off x="3459474" y="3449922"/>
              <a:ext cx="312420" cy="290585"/>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sp>
          <p:nvSpPr>
            <p:cNvPr id="16" name="椭圆 15"/>
            <p:cNvSpPr/>
            <p:nvPr/>
          </p:nvSpPr>
          <p:spPr>
            <a:xfrm>
              <a:off x="3459474" y="3810058"/>
              <a:ext cx="312420" cy="290585"/>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cxnSp>
          <p:nvCxnSpPr>
            <p:cNvPr id="17" name="直接箭头连接符 16"/>
            <p:cNvCxnSpPr>
              <a:endCxn id="13" idx="2"/>
            </p:cNvCxnSpPr>
            <p:nvPr/>
          </p:nvCxnSpPr>
          <p:spPr>
            <a:xfrm flipV="1">
              <a:off x="2407914" y="2874835"/>
              <a:ext cx="1051560" cy="2148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0" idx="6"/>
              <a:endCxn id="13" idx="2"/>
            </p:cNvCxnSpPr>
            <p:nvPr/>
          </p:nvCxnSpPr>
          <p:spPr>
            <a:xfrm flipV="1">
              <a:off x="2400294" y="2874835"/>
              <a:ext cx="1059180" cy="5593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1" idx="6"/>
              <a:endCxn id="13" idx="2"/>
            </p:cNvCxnSpPr>
            <p:nvPr/>
          </p:nvCxnSpPr>
          <p:spPr>
            <a:xfrm flipV="1">
              <a:off x="2400294" y="2874835"/>
              <a:ext cx="1059180" cy="919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9" idx="6"/>
              <a:endCxn id="14" idx="2"/>
            </p:cNvCxnSpPr>
            <p:nvPr/>
          </p:nvCxnSpPr>
          <p:spPr>
            <a:xfrm>
              <a:off x="2400294" y="3074023"/>
              <a:ext cx="1059180" cy="1610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9" idx="6"/>
              <a:endCxn id="15" idx="2"/>
            </p:cNvCxnSpPr>
            <p:nvPr/>
          </p:nvCxnSpPr>
          <p:spPr>
            <a:xfrm>
              <a:off x="2400294" y="3074023"/>
              <a:ext cx="1059180" cy="521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9" idx="6"/>
              <a:endCxn id="16" idx="2"/>
            </p:cNvCxnSpPr>
            <p:nvPr/>
          </p:nvCxnSpPr>
          <p:spPr>
            <a:xfrm>
              <a:off x="2400294" y="3074023"/>
              <a:ext cx="1059180" cy="881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0" idx="6"/>
              <a:endCxn id="14" idx="2"/>
            </p:cNvCxnSpPr>
            <p:nvPr/>
          </p:nvCxnSpPr>
          <p:spPr>
            <a:xfrm flipV="1">
              <a:off x="2400294" y="3235025"/>
              <a:ext cx="1059180" cy="1991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0" idx="6"/>
              <a:endCxn id="15" idx="2"/>
            </p:cNvCxnSpPr>
            <p:nvPr/>
          </p:nvCxnSpPr>
          <p:spPr>
            <a:xfrm>
              <a:off x="2400294" y="3434213"/>
              <a:ext cx="1059180" cy="1610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0" idx="6"/>
              <a:endCxn id="16" idx="2"/>
            </p:cNvCxnSpPr>
            <p:nvPr/>
          </p:nvCxnSpPr>
          <p:spPr>
            <a:xfrm>
              <a:off x="2400294" y="3434213"/>
              <a:ext cx="1059180" cy="5211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endCxn id="14" idx="2"/>
            </p:cNvCxnSpPr>
            <p:nvPr/>
          </p:nvCxnSpPr>
          <p:spPr>
            <a:xfrm flipV="1">
              <a:off x="2407914" y="3235025"/>
              <a:ext cx="1051560" cy="551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1" idx="6"/>
              <a:endCxn id="15" idx="2"/>
            </p:cNvCxnSpPr>
            <p:nvPr/>
          </p:nvCxnSpPr>
          <p:spPr>
            <a:xfrm flipV="1">
              <a:off x="2400294" y="3595215"/>
              <a:ext cx="1059180" cy="1991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1" idx="6"/>
              <a:endCxn id="16" idx="2"/>
            </p:cNvCxnSpPr>
            <p:nvPr/>
          </p:nvCxnSpPr>
          <p:spPr>
            <a:xfrm>
              <a:off x="2400294" y="3794403"/>
              <a:ext cx="1059180" cy="1609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3821332" y="2702644"/>
              <a:ext cx="689605" cy="1249596"/>
              <a:chOff x="3117856" y="3037657"/>
              <a:chExt cx="1062998" cy="1249596"/>
            </a:xfrm>
          </p:grpSpPr>
          <p:cxnSp>
            <p:nvCxnSpPr>
              <p:cNvPr id="68" name="直接箭头连接符 67"/>
              <p:cNvCxnSpPr>
                <a:stCxn id="13" idx="6"/>
              </p:cNvCxnSpPr>
              <p:nvPr/>
            </p:nvCxnSpPr>
            <p:spPr>
              <a:xfrm flipV="1">
                <a:off x="3117858" y="3037657"/>
                <a:ext cx="1062996" cy="20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13" idx="6"/>
              </p:cNvCxnSpPr>
              <p:nvPr/>
            </p:nvCxnSpPr>
            <p:spPr>
              <a:xfrm>
                <a:off x="3117856" y="3057715"/>
                <a:ext cx="1062993" cy="340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13" idx="6"/>
              </p:cNvCxnSpPr>
              <p:nvPr/>
            </p:nvCxnSpPr>
            <p:spPr>
              <a:xfrm>
                <a:off x="3117856" y="3057715"/>
                <a:ext cx="1062996" cy="700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stCxn id="13" idx="6"/>
              </p:cNvCxnSpPr>
              <p:nvPr/>
            </p:nvCxnSpPr>
            <p:spPr>
              <a:xfrm>
                <a:off x="3117856" y="3057715"/>
                <a:ext cx="1062996" cy="1060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14" idx="6"/>
              </p:cNvCxnSpPr>
              <p:nvPr/>
            </p:nvCxnSpPr>
            <p:spPr>
              <a:xfrm flipV="1">
                <a:off x="3117856" y="3037657"/>
                <a:ext cx="1062996" cy="380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14" idx="6"/>
              </p:cNvCxnSpPr>
              <p:nvPr/>
            </p:nvCxnSpPr>
            <p:spPr>
              <a:xfrm flipV="1">
                <a:off x="3117856" y="3397847"/>
                <a:ext cx="1062996" cy="20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stCxn id="14" idx="6"/>
              </p:cNvCxnSpPr>
              <p:nvPr/>
            </p:nvCxnSpPr>
            <p:spPr>
              <a:xfrm>
                <a:off x="3117856" y="3417905"/>
                <a:ext cx="1062996" cy="340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14" idx="6"/>
              </p:cNvCxnSpPr>
              <p:nvPr/>
            </p:nvCxnSpPr>
            <p:spPr>
              <a:xfrm>
                <a:off x="3117856" y="3417905"/>
                <a:ext cx="1062996" cy="700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15" idx="6"/>
              </p:cNvCxnSpPr>
              <p:nvPr/>
            </p:nvCxnSpPr>
            <p:spPr>
              <a:xfrm flipV="1">
                <a:off x="3117856" y="3037657"/>
                <a:ext cx="1062996" cy="740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15" idx="6"/>
              </p:cNvCxnSpPr>
              <p:nvPr/>
            </p:nvCxnSpPr>
            <p:spPr>
              <a:xfrm flipV="1">
                <a:off x="3117856" y="3397847"/>
                <a:ext cx="1062996" cy="380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15" idx="6"/>
              </p:cNvCxnSpPr>
              <p:nvPr/>
            </p:nvCxnSpPr>
            <p:spPr>
              <a:xfrm flipV="1">
                <a:off x="3117856" y="3758037"/>
                <a:ext cx="1062996" cy="20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15" idx="6"/>
              </p:cNvCxnSpPr>
              <p:nvPr/>
            </p:nvCxnSpPr>
            <p:spPr>
              <a:xfrm>
                <a:off x="3117856" y="3778095"/>
                <a:ext cx="1062996" cy="340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16" idx="6"/>
              </p:cNvCxnSpPr>
              <p:nvPr/>
            </p:nvCxnSpPr>
            <p:spPr>
              <a:xfrm flipV="1">
                <a:off x="3117856" y="3037657"/>
                <a:ext cx="1062996" cy="1100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16" idx="6"/>
              </p:cNvCxnSpPr>
              <p:nvPr/>
            </p:nvCxnSpPr>
            <p:spPr>
              <a:xfrm flipV="1">
                <a:off x="3117856" y="3397847"/>
                <a:ext cx="1062996" cy="740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16" idx="6"/>
              </p:cNvCxnSpPr>
              <p:nvPr/>
            </p:nvCxnSpPr>
            <p:spPr>
              <a:xfrm flipV="1">
                <a:off x="3117856" y="4118173"/>
                <a:ext cx="1062996" cy="20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6" idx="6"/>
              </p:cNvCxnSpPr>
              <p:nvPr/>
            </p:nvCxnSpPr>
            <p:spPr>
              <a:xfrm>
                <a:off x="3117856" y="4138231"/>
                <a:ext cx="1013461" cy="149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0" name="矩形 29"/>
            <p:cNvSpPr/>
            <p:nvPr/>
          </p:nvSpPr>
          <p:spPr>
            <a:xfrm rot="16200000">
              <a:off x="4525324" y="3112296"/>
              <a:ext cx="226522" cy="483702"/>
            </a:xfrm>
            <a:prstGeom prst="rect">
              <a:avLst/>
            </a:prstGeom>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en-US" altLang="zh-CN" sz="3200" dirty="0"/>
                <a:t>···</a:t>
              </a:r>
              <a:endParaRPr lang="zh-CN" altLang="en-US" sz="3200" dirty="0">
                <a:ea typeface="黑体" panose="02010609060101010101" pitchFamily="49" charset="-122"/>
              </a:endParaRPr>
            </a:p>
          </p:txBody>
        </p:sp>
        <p:sp>
          <p:nvSpPr>
            <p:cNvPr id="31" name="矩形 30"/>
            <p:cNvSpPr/>
            <p:nvPr/>
          </p:nvSpPr>
          <p:spPr>
            <a:xfrm>
              <a:off x="5426558" y="2583029"/>
              <a:ext cx="403860" cy="1648013"/>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sp>
          <p:nvSpPr>
            <p:cNvPr id="32" name="椭圆 31"/>
            <p:cNvSpPr/>
            <p:nvPr/>
          </p:nvSpPr>
          <p:spPr>
            <a:xfrm>
              <a:off x="5472278" y="2726785"/>
              <a:ext cx="312420" cy="290585"/>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sp>
          <p:nvSpPr>
            <p:cNvPr id="33" name="椭圆 32"/>
            <p:cNvSpPr/>
            <p:nvPr/>
          </p:nvSpPr>
          <p:spPr>
            <a:xfrm>
              <a:off x="5472278" y="3086975"/>
              <a:ext cx="312420" cy="290585"/>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sp>
          <p:nvSpPr>
            <p:cNvPr id="34" name="椭圆 33"/>
            <p:cNvSpPr/>
            <p:nvPr/>
          </p:nvSpPr>
          <p:spPr>
            <a:xfrm>
              <a:off x="5472278" y="3447165"/>
              <a:ext cx="312420" cy="290585"/>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sp>
          <p:nvSpPr>
            <p:cNvPr id="35" name="椭圆 34"/>
            <p:cNvSpPr/>
            <p:nvPr/>
          </p:nvSpPr>
          <p:spPr>
            <a:xfrm>
              <a:off x="5472278" y="3807301"/>
              <a:ext cx="312420" cy="290585"/>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cxnSp>
          <p:nvCxnSpPr>
            <p:cNvPr id="36" name="直接箭头连接符 35"/>
            <p:cNvCxnSpPr>
              <a:endCxn id="32" idx="2"/>
            </p:cNvCxnSpPr>
            <p:nvPr/>
          </p:nvCxnSpPr>
          <p:spPr>
            <a:xfrm>
              <a:off x="4777566" y="2675646"/>
              <a:ext cx="694712" cy="196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33" idx="2"/>
            </p:cNvCxnSpPr>
            <p:nvPr/>
          </p:nvCxnSpPr>
          <p:spPr>
            <a:xfrm>
              <a:off x="4762494" y="2669300"/>
              <a:ext cx="709784" cy="562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endCxn id="34" idx="2"/>
            </p:cNvCxnSpPr>
            <p:nvPr/>
          </p:nvCxnSpPr>
          <p:spPr>
            <a:xfrm>
              <a:off x="4747170" y="2655522"/>
              <a:ext cx="725108" cy="936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35" idx="2"/>
            </p:cNvCxnSpPr>
            <p:nvPr/>
          </p:nvCxnSpPr>
          <p:spPr>
            <a:xfrm>
              <a:off x="4754874" y="2648633"/>
              <a:ext cx="717404" cy="1303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endCxn id="33" idx="2"/>
            </p:cNvCxnSpPr>
            <p:nvPr/>
          </p:nvCxnSpPr>
          <p:spPr>
            <a:xfrm>
              <a:off x="4751064" y="3074023"/>
              <a:ext cx="721214" cy="158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endCxn id="32" idx="2"/>
            </p:cNvCxnSpPr>
            <p:nvPr/>
          </p:nvCxnSpPr>
          <p:spPr>
            <a:xfrm flipV="1">
              <a:off x="4762410" y="2872078"/>
              <a:ext cx="709868" cy="196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endCxn id="34" idx="2"/>
            </p:cNvCxnSpPr>
            <p:nvPr/>
          </p:nvCxnSpPr>
          <p:spPr>
            <a:xfrm>
              <a:off x="4762410" y="3058378"/>
              <a:ext cx="709868" cy="53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endCxn id="35" idx="2"/>
            </p:cNvCxnSpPr>
            <p:nvPr/>
          </p:nvCxnSpPr>
          <p:spPr>
            <a:xfrm>
              <a:off x="4754874" y="3063444"/>
              <a:ext cx="717404" cy="889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30" idx="2"/>
              <a:endCxn id="32" idx="2"/>
            </p:cNvCxnSpPr>
            <p:nvPr/>
          </p:nvCxnSpPr>
          <p:spPr>
            <a:xfrm flipV="1">
              <a:off x="4880436" y="2872078"/>
              <a:ext cx="591842" cy="482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30" idx="2"/>
              <a:endCxn id="33" idx="2"/>
            </p:cNvCxnSpPr>
            <p:nvPr/>
          </p:nvCxnSpPr>
          <p:spPr>
            <a:xfrm flipV="1">
              <a:off x="4880436" y="3232268"/>
              <a:ext cx="591842" cy="121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30" idx="2"/>
              <a:endCxn id="34" idx="2"/>
            </p:cNvCxnSpPr>
            <p:nvPr/>
          </p:nvCxnSpPr>
          <p:spPr>
            <a:xfrm>
              <a:off x="4880436" y="3354147"/>
              <a:ext cx="591842" cy="238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30" idx="2"/>
              <a:endCxn id="35" idx="2"/>
            </p:cNvCxnSpPr>
            <p:nvPr/>
          </p:nvCxnSpPr>
          <p:spPr>
            <a:xfrm>
              <a:off x="4880436" y="3354147"/>
              <a:ext cx="591842" cy="598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endCxn id="32" idx="2"/>
            </p:cNvCxnSpPr>
            <p:nvPr/>
          </p:nvCxnSpPr>
          <p:spPr>
            <a:xfrm flipV="1">
              <a:off x="4785186" y="2872078"/>
              <a:ext cx="687092" cy="796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V="1">
              <a:off x="4788996" y="3223618"/>
              <a:ext cx="683282" cy="446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endCxn id="34" idx="2"/>
            </p:cNvCxnSpPr>
            <p:nvPr/>
          </p:nvCxnSpPr>
          <p:spPr>
            <a:xfrm flipV="1">
              <a:off x="4777566" y="3592458"/>
              <a:ext cx="694712" cy="76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endCxn id="35" idx="2"/>
            </p:cNvCxnSpPr>
            <p:nvPr/>
          </p:nvCxnSpPr>
          <p:spPr>
            <a:xfrm>
              <a:off x="4777566" y="3675676"/>
              <a:ext cx="694712" cy="276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endCxn id="32" idx="2"/>
            </p:cNvCxnSpPr>
            <p:nvPr/>
          </p:nvCxnSpPr>
          <p:spPr>
            <a:xfrm flipV="1">
              <a:off x="4777566" y="2872078"/>
              <a:ext cx="694712" cy="1160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endCxn id="33" idx="2"/>
            </p:cNvCxnSpPr>
            <p:nvPr/>
          </p:nvCxnSpPr>
          <p:spPr>
            <a:xfrm flipV="1">
              <a:off x="4777566" y="3232268"/>
              <a:ext cx="694712" cy="79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34" idx="2"/>
            </p:cNvCxnSpPr>
            <p:nvPr/>
          </p:nvCxnSpPr>
          <p:spPr>
            <a:xfrm flipV="1">
              <a:off x="4777566" y="3592458"/>
              <a:ext cx="694712" cy="438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endCxn id="35" idx="2"/>
            </p:cNvCxnSpPr>
            <p:nvPr/>
          </p:nvCxnSpPr>
          <p:spPr>
            <a:xfrm flipV="1">
              <a:off x="4777566" y="3952594"/>
              <a:ext cx="694712" cy="87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6688792" y="2961200"/>
              <a:ext cx="403860" cy="946025"/>
            </a:xfrm>
            <a:prstGeom prst="rect">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sp>
          <p:nvSpPr>
            <p:cNvPr id="57" name="椭圆 56"/>
            <p:cNvSpPr/>
            <p:nvPr/>
          </p:nvSpPr>
          <p:spPr>
            <a:xfrm>
              <a:off x="6734512" y="3104955"/>
              <a:ext cx="312420" cy="290585"/>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sp>
          <p:nvSpPr>
            <p:cNvPr id="58" name="椭圆 57"/>
            <p:cNvSpPr/>
            <p:nvPr/>
          </p:nvSpPr>
          <p:spPr>
            <a:xfrm>
              <a:off x="6734512" y="3465145"/>
              <a:ext cx="312420" cy="290585"/>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sp>
          <p:nvSpPr>
            <p:cNvPr id="59" name="左大括号 58"/>
            <p:cNvSpPr/>
            <p:nvPr/>
          </p:nvSpPr>
          <p:spPr>
            <a:xfrm rot="16200000">
              <a:off x="4524285" y="3322703"/>
              <a:ext cx="144780" cy="19888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p>
          </p:txBody>
        </p:sp>
        <p:cxnSp>
          <p:nvCxnSpPr>
            <p:cNvPr id="60" name="直接箭头连接符 59"/>
            <p:cNvCxnSpPr>
              <a:stCxn id="32" idx="6"/>
              <a:endCxn id="57" idx="2"/>
            </p:cNvCxnSpPr>
            <p:nvPr/>
          </p:nvCxnSpPr>
          <p:spPr>
            <a:xfrm>
              <a:off x="5784698" y="2872078"/>
              <a:ext cx="949814" cy="378170"/>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33" idx="6"/>
              <a:endCxn id="57" idx="2"/>
            </p:cNvCxnSpPr>
            <p:nvPr/>
          </p:nvCxnSpPr>
          <p:spPr>
            <a:xfrm>
              <a:off x="5784698" y="3232268"/>
              <a:ext cx="949814" cy="17980"/>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stCxn id="34" idx="6"/>
              <a:endCxn id="57" idx="2"/>
            </p:cNvCxnSpPr>
            <p:nvPr/>
          </p:nvCxnSpPr>
          <p:spPr>
            <a:xfrm flipV="1">
              <a:off x="5784698" y="3250248"/>
              <a:ext cx="949814" cy="342210"/>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stCxn id="35" idx="6"/>
              <a:endCxn id="57" idx="2"/>
            </p:cNvCxnSpPr>
            <p:nvPr/>
          </p:nvCxnSpPr>
          <p:spPr>
            <a:xfrm flipV="1">
              <a:off x="5784698" y="3250248"/>
              <a:ext cx="949814" cy="702346"/>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35" idx="6"/>
              <a:endCxn id="58" idx="2"/>
            </p:cNvCxnSpPr>
            <p:nvPr/>
          </p:nvCxnSpPr>
          <p:spPr>
            <a:xfrm flipV="1">
              <a:off x="5784698" y="3610438"/>
              <a:ext cx="949814" cy="342156"/>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34" idx="6"/>
              <a:endCxn id="58" idx="2"/>
            </p:cNvCxnSpPr>
            <p:nvPr/>
          </p:nvCxnSpPr>
          <p:spPr>
            <a:xfrm>
              <a:off x="5784698" y="3592458"/>
              <a:ext cx="949814" cy="17980"/>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endCxn id="58" idx="2"/>
            </p:cNvCxnSpPr>
            <p:nvPr/>
          </p:nvCxnSpPr>
          <p:spPr>
            <a:xfrm>
              <a:off x="5796128" y="3223618"/>
              <a:ext cx="938384" cy="386820"/>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endCxn id="58" idx="2"/>
            </p:cNvCxnSpPr>
            <p:nvPr/>
          </p:nvCxnSpPr>
          <p:spPr>
            <a:xfrm>
              <a:off x="5796128" y="2872078"/>
              <a:ext cx="938384" cy="738360"/>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grpSp>
      <p:sp>
        <p:nvSpPr>
          <p:cNvPr id="86" name="文本框 85"/>
          <p:cNvSpPr txBox="1"/>
          <p:nvPr/>
        </p:nvSpPr>
        <p:spPr>
          <a:xfrm>
            <a:off x="5148247" y="5603360"/>
            <a:ext cx="1463040" cy="584775"/>
          </a:xfrm>
          <a:prstGeom prst="rect">
            <a:avLst/>
          </a:prstGeom>
          <a:noFill/>
        </p:spPr>
        <p:txBody>
          <a:bodyPr wrap="square" rtlCol="0">
            <a:spAutoFit/>
          </a:bodyPr>
          <a:lstStyle/>
          <a:p>
            <a:pPr algn="ctr"/>
            <a:r>
              <a:rPr lang="zh-CN" altLang="en-US" sz="3200" dirty="0">
                <a:latin typeface="黑体" panose="02010609060101010101" pitchFamily="49" charset="-122"/>
                <a:ea typeface="黑体" panose="02010609060101010101" pitchFamily="49" charset="-122"/>
              </a:rPr>
              <a:t>隐藏层</a:t>
            </a:r>
            <a:endParaRPr lang="zh-CN" altLang="en-US" sz="3200" dirty="0">
              <a:latin typeface="黑体" panose="02010609060101010101" pitchFamily="49" charset="-122"/>
              <a:ea typeface="黑体" panose="02010609060101010101" pitchFamily="49" charset="-122"/>
            </a:endParaRPr>
          </a:p>
        </p:txBody>
      </p:sp>
      <p:sp>
        <p:nvSpPr>
          <p:cNvPr id="87" name="文本框 86"/>
          <p:cNvSpPr txBox="1"/>
          <p:nvPr/>
        </p:nvSpPr>
        <p:spPr>
          <a:xfrm>
            <a:off x="8257844" y="5653525"/>
            <a:ext cx="1463040" cy="584775"/>
          </a:xfrm>
          <a:prstGeom prst="rect">
            <a:avLst/>
          </a:prstGeom>
          <a:noFill/>
        </p:spPr>
        <p:txBody>
          <a:bodyPr wrap="square" rtlCol="0">
            <a:spAutoFit/>
          </a:bodyPr>
          <a:lstStyle/>
          <a:p>
            <a:pPr algn="ctr"/>
            <a:r>
              <a:rPr lang="zh-CN" altLang="en-US" sz="3200" dirty="0">
                <a:latin typeface="黑体" panose="02010609060101010101" pitchFamily="49" charset="-122"/>
                <a:ea typeface="黑体" panose="02010609060101010101" pitchFamily="49" charset="-122"/>
              </a:rPr>
              <a:t>输出层</a:t>
            </a:r>
            <a:endParaRPr lang="zh-CN" altLang="en-US" sz="3200" dirty="0">
              <a:latin typeface="黑体" panose="02010609060101010101" pitchFamily="49" charset="-122"/>
              <a:ea typeface="黑体" panose="02010609060101010101" pitchFamily="49"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前馈神经网络（</a:t>
            </a:r>
            <a:r>
              <a:rPr lang="en-US" altLang="zh-CN" dirty="0"/>
              <a:t>feedforward neural network</a:t>
            </a:r>
            <a:r>
              <a:rPr lang="zh-CN" altLang="en-US" dirty="0"/>
              <a:t>）</a:t>
            </a:r>
            <a:endParaRPr lang="zh-CN" altLang="en-US" dirty="0"/>
          </a:p>
        </p:txBody>
      </p:sp>
      <p:sp>
        <p:nvSpPr>
          <p:cNvPr id="3" name="内容占位符 2"/>
          <p:cNvSpPr>
            <a:spLocks noGrp="1"/>
          </p:cNvSpPr>
          <p:nvPr>
            <p:ph idx="1"/>
          </p:nvPr>
        </p:nvSpPr>
        <p:spPr/>
        <p:txBody>
          <a:bodyPr/>
          <a:lstStyle/>
          <a:p>
            <a:r>
              <a:rPr lang="zh-CN" altLang="en-US" dirty="0"/>
              <a:t>感知机网络</a:t>
            </a:r>
            <a:r>
              <a:rPr lang="en-US" altLang="zh-CN" dirty="0"/>
              <a:t>(Perceptron Networks)</a:t>
            </a:r>
            <a:r>
              <a:rPr lang="zh-CN" altLang="en-US" dirty="0"/>
              <a:t>是一种特殊的前馈神经网络</a:t>
            </a:r>
            <a:endParaRPr lang="zh-CN" altLang="en-US" dirty="0"/>
          </a:p>
          <a:p>
            <a:pPr lvl="1"/>
            <a:r>
              <a:rPr lang="zh-CN" altLang="en-US" dirty="0"/>
              <a:t>无隐藏层，只有输入层</a:t>
            </a:r>
            <a:r>
              <a:rPr lang="en-US" altLang="zh-CN" dirty="0"/>
              <a:t>/</a:t>
            </a:r>
            <a:r>
              <a:rPr lang="zh-CN" altLang="en-US" dirty="0"/>
              <a:t>输出层</a:t>
            </a:r>
            <a:endParaRPr lang="zh-CN" altLang="en-US" dirty="0"/>
          </a:p>
          <a:p>
            <a:pPr lvl="1"/>
            <a:r>
              <a:rPr lang="zh-CN" altLang="en-US" dirty="0"/>
              <a:t>无法拟合复杂的数据</a:t>
            </a:r>
            <a:endParaRPr lang="zh-CN" altLang="en-US" dirty="0"/>
          </a:p>
          <a:p>
            <a:endParaRPr lang="zh-CN" altLang="en-US" dirty="0"/>
          </a:p>
          <a:p>
            <a:pPr lvl="1"/>
            <a:endParaRPr lang="en-US" altLang="zh-CN" dirty="0"/>
          </a:p>
          <a:p>
            <a:pPr lvl="1"/>
            <a:endParaRPr lang="zh-CN" altLang="en-US" dirty="0"/>
          </a:p>
        </p:txBody>
      </p:sp>
      <p:grpSp>
        <p:nvGrpSpPr>
          <p:cNvPr id="31" name="组合 30"/>
          <p:cNvGrpSpPr/>
          <p:nvPr/>
        </p:nvGrpSpPr>
        <p:grpSpPr>
          <a:xfrm>
            <a:off x="3402657" y="2804166"/>
            <a:ext cx="4007280" cy="2526884"/>
            <a:chOff x="6980358" y="1747721"/>
            <a:chExt cx="4007280" cy="2526884"/>
          </a:xfrm>
        </p:grpSpPr>
        <mc:AlternateContent xmlns:mc="http://schemas.openxmlformats.org/markup-compatibility/2006">
          <mc:Choice xmlns:a14="http://schemas.microsoft.com/office/drawing/2010/main" Requires="a14">
            <p:sp>
              <p:nvSpPr>
                <p:cNvPr id="4" name="矩形 3"/>
                <p:cNvSpPr/>
                <p:nvPr/>
              </p:nvSpPr>
              <p:spPr>
                <a:xfrm>
                  <a:off x="6980358" y="1747721"/>
                  <a:ext cx="396240" cy="39161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𝑥</m:t>
                            </m:r>
                          </m:e>
                          <m:sub>
                            <m:r>
                              <a:rPr lang="en-US" altLang="zh-CN" sz="2400" i="1">
                                <a:latin typeface="Cambria Math" panose="02040503050406030204" pitchFamily="18" charset="0"/>
                                <a:ea typeface="黑体" panose="02010609060101010101" pitchFamily="49" charset="-122"/>
                              </a:rPr>
                              <m:t>1</m:t>
                            </m:r>
                          </m:sub>
                        </m:sSub>
                      </m:oMath>
                    </m:oMathPara>
                  </a14:m>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4" name="矩形 3"/>
                <p:cNvSpPr>
                  <a:spLocks noRot="1" noChangeAspect="1" noMove="1" noResize="1" noEditPoints="1" noAdjustHandles="1" noChangeArrowheads="1" noChangeShapeType="1" noTextEdit="1"/>
                </p:cNvSpPr>
                <p:nvPr/>
              </p:nvSpPr>
              <p:spPr>
                <a:xfrm>
                  <a:off x="6980358" y="1747721"/>
                  <a:ext cx="396240" cy="391619"/>
                </a:xfrm>
                <a:prstGeom prst="rect">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6980358" y="2341158"/>
                  <a:ext cx="396240" cy="39161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𝑥</m:t>
                            </m:r>
                          </m:e>
                          <m:sub>
                            <m:r>
                              <a:rPr lang="en-US" altLang="zh-CN" sz="2400" i="1">
                                <a:latin typeface="Cambria Math" panose="02040503050406030204" pitchFamily="18" charset="0"/>
                                <a:ea typeface="黑体" panose="02010609060101010101" pitchFamily="49" charset="-122"/>
                              </a:rPr>
                              <m:t>2</m:t>
                            </m:r>
                          </m:sub>
                        </m:sSub>
                      </m:oMath>
                    </m:oMathPara>
                  </a14:m>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5" name="矩形 4"/>
                <p:cNvSpPr>
                  <a:spLocks noRot="1" noChangeAspect="1" noMove="1" noResize="1" noEditPoints="1" noAdjustHandles="1" noChangeArrowheads="1" noChangeShapeType="1" noTextEdit="1"/>
                </p:cNvSpPr>
                <p:nvPr/>
              </p:nvSpPr>
              <p:spPr>
                <a:xfrm>
                  <a:off x="6980358" y="2341158"/>
                  <a:ext cx="396240" cy="391619"/>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6980358" y="2934595"/>
                  <a:ext cx="396240" cy="39161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𝑥</m:t>
                            </m:r>
                          </m:e>
                          <m:sub>
                            <m:r>
                              <a:rPr lang="en-US" altLang="zh-CN" sz="2400" i="1">
                                <a:latin typeface="Cambria Math" panose="02040503050406030204" pitchFamily="18" charset="0"/>
                                <a:ea typeface="黑体" panose="02010609060101010101" pitchFamily="49" charset="-122"/>
                              </a:rPr>
                              <m:t>3</m:t>
                            </m:r>
                          </m:sub>
                        </m:sSub>
                      </m:oMath>
                    </m:oMathPara>
                  </a14:m>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6" name="矩形 5"/>
                <p:cNvSpPr>
                  <a:spLocks noRot="1" noChangeAspect="1" noMove="1" noResize="1" noEditPoints="1" noAdjustHandles="1" noChangeArrowheads="1" noChangeShapeType="1" noTextEdit="1"/>
                </p:cNvSpPr>
                <p:nvPr/>
              </p:nvSpPr>
              <p:spPr>
                <a:xfrm>
                  <a:off x="6980358" y="2934595"/>
                  <a:ext cx="396240" cy="391619"/>
                </a:xfrm>
                <a:prstGeom prst="rect">
                  <a:avLst/>
                </a:prstGeom>
                <a:blipFill rotWithShape="1">
                  <a:blip r:embed="rId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
          <p:nvSpPr>
            <p:cNvPr id="7" name="矩形 6"/>
            <p:cNvSpPr/>
            <p:nvPr/>
          </p:nvSpPr>
          <p:spPr>
            <a:xfrm>
              <a:off x="7066718" y="3299170"/>
              <a:ext cx="223520" cy="615880"/>
            </a:xfrm>
            <a:prstGeom prst="rect">
              <a:avLst/>
            </a:prstGeom>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en-US" altLang="zh-CN" sz="3200" dirty="0">
                  <a:latin typeface="Times New Roman" panose="02020603050405020304" pitchFamily="16" charset="0"/>
                  <a:cs typeface="Times New Roman" panose="02020603050405020304" pitchFamily="16" charset="0"/>
                </a:rPr>
                <a:t>···</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8" name="矩形 7"/>
                <p:cNvSpPr/>
                <p:nvPr/>
              </p:nvSpPr>
              <p:spPr>
                <a:xfrm>
                  <a:off x="6980358" y="3882986"/>
                  <a:ext cx="396240" cy="39161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𝑥</m:t>
                            </m:r>
                          </m:e>
                          <m:sub>
                            <m:r>
                              <a:rPr lang="en-US" altLang="zh-CN" sz="2400" i="1">
                                <a:latin typeface="Cambria Math" panose="02040503050406030204" pitchFamily="18" charset="0"/>
                                <a:ea typeface="黑体" panose="02010609060101010101" pitchFamily="49" charset="-122"/>
                              </a:rPr>
                              <m:t>𝑛</m:t>
                            </m:r>
                          </m:sub>
                        </m:sSub>
                      </m:oMath>
                    </m:oMathPara>
                  </a14:m>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8" name="矩形 7"/>
                <p:cNvSpPr>
                  <a:spLocks noRot="1" noChangeAspect="1" noMove="1" noResize="1" noEditPoints="1" noAdjustHandles="1" noChangeArrowheads="1" noChangeShapeType="1" noTextEdit="1"/>
                </p:cNvSpPr>
                <p:nvPr/>
              </p:nvSpPr>
              <p:spPr>
                <a:xfrm>
                  <a:off x="6980358" y="3882986"/>
                  <a:ext cx="396240" cy="391619"/>
                </a:xfrm>
                <a:prstGeom prst="rect">
                  <a:avLst/>
                </a:prstGeom>
                <a:blipFill rotWithShape="1">
                  <a:blip r:embed="rId4"/>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
          <p:nvSpPr>
            <p:cNvPr id="9" name="椭圆 8"/>
            <p:cNvSpPr/>
            <p:nvPr/>
          </p:nvSpPr>
          <p:spPr>
            <a:xfrm>
              <a:off x="8663958" y="2209605"/>
              <a:ext cx="396240" cy="391619"/>
            </a:xfrm>
            <a:prstGeom prst="ellipse">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10" name="直接箭头连接符 9"/>
            <p:cNvCxnSpPr>
              <a:stCxn id="4" idx="3"/>
              <a:endCxn id="9" idx="2"/>
            </p:cNvCxnSpPr>
            <p:nvPr/>
          </p:nvCxnSpPr>
          <p:spPr>
            <a:xfrm>
              <a:off x="7376598" y="1943531"/>
              <a:ext cx="1287360" cy="46188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5" idx="3"/>
              <a:endCxn id="9" idx="2"/>
            </p:cNvCxnSpPr>
            <p:nvPr/>
          </p:nvCxnSpPr>
          <p:spPr>
            <a:xfrm flipV="1">
              <a:off x="7376598" y="2405415"/>
              <a:ext cx="1287360" cy="13155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6" idx="3"/>
              <a:endCxn id="9" idx="2"/>
            </p:cNvCxnSpPr>
            <p:nvPr/>
          </p:nvCxnSpPr>
          <p:spPr>
            <a:xfrm flipV="1">
              <a:off x="7376598" y="2405415"/>
              <a:ext cx="1287360" cy="72499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8" idx="3"/>
              <a:endCxn id="9" idx="2"/>
            </p:cNvCxnSpPr>
            <p:nvPr/>
          </p:nvCxnSpPr>
          <p:spPr>
            <a:xfrm flipV="1">
              <a:off x="7376598" y="2405414"/>
              <a:ext cx="1287360" cy="167338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文本框 13"/>
                <p:cNvSpPr txBox="1"/>
                <p:nvPr/>
              </p:nvSpPr>
              <p:spPr>
                <a:xfrm>
                  <a:off x="7784478" y="1867225"/>
                  <a:ext cx="624000"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i="1">
                                <a:solidFill>
                                  <a:srgbClr val="C00000"/>
                                </a:solidFill>
                                <a:latin typeface="Cambria Math" panose="02040503050406030204" pitchFamily="18" charset="0"/>
                                <a:ea typeface="黑体" panose="02010609060101010101" pitchFamily="49" charset="-122"/>
                              </a:rPr>
                            </m:ctrlPr>
                          </m:sSubPr>
                          <m:e>
                            <m:r>
                              <a:rPr lang="en-US" altLang="zh-CN" sz="1600" i="1">
                                <a:solidFill>
                                  <a:srgbClr val="C00000"/>
                                </a:solidFill>
                                <a:latin typeface="Cambria Math" panose="02040503050406030204" pitchFamily="18" charset="0"/>
                                <a:ea typeface="黑体" panose="02010609060101010101" pitchFamily="49" charset="-122"/>
                              </a:rPr>
                              <m:t>𝑤</m:t>
                            </m:r>
                          </m:e>
                          <m:sub>
                            <m:r>
                              <a:rPr lang="en-US" altLang="zh-CN" sz="1600" i="1">
                                <a:solidFill>
                                  <a:srgbClr val="C00000"/>
                                </a:solidFill>
                                <a:latin typeface="Cambria Math" panose="02040503050406030204" pitchFamily="18" charset="0"/>
                                <a:ea typeface="黑体" panose="02010609060101010101" pitchFamily="49" charset="-122"/>
                              </a:rPr>
                              <m:t>11</m:t>
                            </m:r>
                          </m:sub>
                        </m:sSub>
                      </m:oMath>
                    </m:oMathPara>
                  </a14:m>
                  <a:endParaRPr lang="zh-CN" altLang="en-US" sz="24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4" name="文本框 13"/>
                <p:cNvSpPr txBox="1">
                  <a:spLocks noRot="1" noChangeAspect="1" noMove="1" noResize="1" noEditPoints="1" noAdjustHandles="1" noChangeArrowheads="1" noChangeShapeType="1" noTextEdit="1"/>
                </p:cNvSpPr>
                <p:nvPr/>
              </p:nvSpPr>
              <p:spPr>
                <a:xfrm>
                  <a:off x="7784478" y="1867225"/>
                  <a:ext cx="624000" cy="338554"/>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7344738" y="2182268"/>
                  <a:ext cx="624000"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i="1">
                                <a:solidFill>
                                  <a:srgbClr val="C00000"/>
                                </a:solidFill>
                                <a:latin typeface="Cambria Math" panose="02040503050406030204" pitchFamily="18" charset="0"/>
                                <a:ea typeface="黑体" panose="02010609060101010101" pitchFamily="49" charset="-122"/>
                              </a:rPr>
                            </m:ctrlPr>
                          </m:sSubPr>
                          <m:e>
                            <m:r>
                              <a:rPr lang="en-US" altLang="zh-CN" sz="1600" i="1">
                                <a:solidFill>
                                  <a:srgbClr val="C00000"/>
                                </a:solidFill>
                                <a:latin typeface="Cambria Math" panose="02040503050406030204" pitchFamily="18" charset="0"/>
                                <a:ea typeface="黑体" panose="02010609060101010101" pitchFamily="49" charset="-122"/>
                              </a:rPr>
                              <m:t>𝑤</m:t>
                            </m:r>
                          </m:e>
                          <m:sub>
                            <m:r>
                              <a:rPr lang="en-US" altLang="zh-CN" sz="1600" i="1">
                                <a:solidFill>
                                  <a:srgbClr val="C00000"/>
                                </a:solidFill>
                                <a:latin typeface="Cambria Math" panose="02040503050406030204" pitchFamily="18" charset="0"/>
                                <a:ea typeface="黑体" panose="02010609060101010101" pitchFamily="49" charset="-122"/>
                              </a:rPr>
                              <m:t>21</m:t>
                            </m:r>
                          </m:sub>
                        </m:sSub>
                      </m:oMath>
                    </m:oMathPara>
                  </a14:m>
                  <a:endParaRPr lang="zh-CN" altLang="en-US" sz="24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7344738" y="2182268"/>
                  <a:ext cx="624000" cy="338554"/>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7398187" y="3082137"/>
                  <a:ext cx="624000"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i="1">
                                <a:solidFill>
                                  <a:srgbClr val="7030A0"/>
                                </a:solidFill>
                                <a:latin typeface="Cambria Math" panose="02040503050406030204" pitchFamily="18" charset="0"/>
                                <a:ea typeface="黑体" panose="02010609060101010101" pitchFamily="49" charset="-122"/>
                              </a:rPr>
                            </m:ctrlPr>
                          </m:sSubPr>
                          <m:e>
                            <m:r>
                              <a:rPr lang="en-US" altLang="zh-CN" sz="1600" i="1">
                                <a:solidFill>
                                  <a:srgbClr val="7030A0"/>
                                </a:solidFill>
                                <a:latin typeface="Cambria Math" panose="02040503050406030204" pitchFamily="18" charset="0"/>
                                <a:ea typeface="黑体" panose="02010609060101010101" pitchFamily="49" charset="-122"/>
                              </a:rPr>
                              <m:t>𝑤</m:t>
                            </m:r>
                          </m:e>
                          <m:sub>
                            <m:r>
                              <a:rPr lang="en-US" altLang="zh-CN" sz="1600" i="1">
                                <a:solidFill>
                                  <a:srgbClr val="7030A0"/>
                                </a:solidFill>
                                <a:latin typeface="Cambria Math" panose="02040503050406030204" pitchFamily="18" charset="0"/>
                                <a:ea typeface="黑体" panose="02010609060101010101" pitchFamily="49" charset="-122"/>
                              </a:rPr>
                              <m:t>32</m:t>
                            </m:r>
                          </m:sub>
                        </m:sSub>
                      </m:oMath>
                    </m:oMathPara>
                  </a14:m>
                  <a:endParaRPr lang="zh-CN" altLang="en-US" sz="240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6" name="文本框 15"/>
                <p:cNvSpPr txBox="1">
                  <a:spLocks noRot="1" noChangeAspect="1" noMove="1" noResize="1" noEditPoints="1" noAdjustHandles="1" noChangeArrowheads="1" noChangeShapeType="1" noTextEdit="1"/>
                </p:cNvSpPr>
                <p:nvPr/>
              </p:nvSpPr>
              <p:spPr>
                <a:xfrm>
                  <a:off x="7398187" y="3082137"/>
                  <a:ext cx="624000" cy="338554"/>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7594298" y="3753712"/>
                  <a:ext cx="624000"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i="1">
                                <a:solidFill>
                                  <a:srgbClr val="7030A0"/>
                                </a:solidFill>
                                <a:latin typeface="Cambria Math" panose="02040503050406030204" pitchFamily="18" charset="0"/>
                                <a:ea typeface="黑体" panose="02010609060101010101" pitchFamily="49" charset="-122"/>
                              </a:rPr>
                            </m:ctrlPr>
                          </m:sSubPr>
                          <m:e>
                            <m:r>
                              <a:rPr lang="en-US" altLang="zh-CN" sz="1600" i="1">
                                <a:solidFill>
                                  <a:srgbClr val="7030A0"/>
                                </a:solidFill>
                                <a:latin typeface="Cambria Math" panose="02040503050406030204" pitchFamily="18" charset="0"/>
                                <a:ea typeface="黑体" panose="02010609060101010101" pitchFamily="49" charset="-122"/>
                              </a:rPr>
                              <m:t>𝑤</m:t>
                            </m:r>
                          </m:e>
                          <m:sub>
                            <m:r>
                              <a:rPr lang="en-US" altLang="zh-CN" sz="1600" i="1">
                                <a:solidFill>
                                  <a:srgbClr val="7030A0"/>
                                </a:solidFill>
                                <a:latin typeface="Cambria Math" panose="02040503050406030204" pitchFamily="18" charset="0"/>
                                <a:ea typeface="黑体" panose="02010609060101010101" pitchFamily="49" charset="-122"/>
                              </a:rPr>
                              <m:t>𝑛</m:t>
                            </m:r>
                            <m:r>
                              <a:rPr lang="en-US" altLang="zh-CN" sz="1600" i="1">
                                <a:solidFill>
                                  <a:srgbClr val="7030A0"/>
                                </a:solidFill>
                                <a:latin typeface="Cambria Math" panose="02040503050406030204" pitchFamily="18" charset="0"/>
                                <a:ea typeface="黑体" panose="02010609060101010101" pitchFamily="49" charset="-122"/>
                              </a:rPr>
                              <m:t>2</m:t>
                            </m:r>
                          </m:sub>
                        </m:sSub>
                      </m:oMath>
                    </m:oMathPara>
                  </a14:m>
                  <a:endParaRPr lang="zh-CN" altLang="en-US" sz="240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7" name="文本框 16"/>
                <p:cNvSpPr txBox="1">
                  <a:spLocks noRot="1" noChangeAspect="1" noMove="1" noResize="1" noEditPoints="1" noAdjustHandles="1" noChangeArrowheads="1" noChangeShapeType="1" noTextEdit="1"/>
                </p:cNvSpPr>
                <p:nvPr/>
              </p:nvSpPr>
              <p:spPr>
                <a:xfrm>
                  <a:off x="7594298" y="3753712"/>
                  <a:ext cx="624000" cy="338554"/>
                </a:xfrm>
                <a:prstGeom prst="rect">
                  <a:avLst/>
                </a:prstGeom>
                <a:blipFill rotWithShape="1">
                  <a:blip r:embed="rId8"/>
                </a:blipFill>
              </p:spPr>
              <p:txBody>
                <a:bodyPr/>
                <a:lstStyle/>
                <a:p>
                  <a:r>
                    <a:rPr lang="zh-CN" altLang="en-US">
                      <a:noFill/>
                    </a:rPr>
                    <a:t> </a:t>
                  </a:r>
                </a:p>
              </p:txBody>
            </p:sp>
          </mc:Fallback>
        </mc:AlternateContent>
        <p:sp>
          <p:nvSpPr>
            <p:cNvPr id="18" name="矩形 17"/>
            <p:cNvSpPr/>
            <p:nvPr/>
          </p:nvSpPr>
          <p:spPr>
            <a:xfrm>
              <a:off x="9916597" y="2217874"/>
              <a:ext cx="1071041" cy="38334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Output1</a:t>
              </a:r>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19" name="直接箭头连接符 18"/>
            <p:cNvCxnSpPr>
              <a:stCxn id="9" idx="6"/>
              <a:endCxn id="18" idx="1"/>
            </p:cNvCxnSpPr>
            <p:nvPr/>
          </p:nvCxnSpPr>
          <p:spPr>
            <a:xfrm>
              <a:off x="9060198" y="2405415"/>
              <a:ext cx="856399" cy="413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8661195" y="3112038"/>
              <a:ext cx="396240" cy="391619"/>
            </a:xfrm>
            <a:prstGeom prst="ellipse">
              <a:avLst/>
            </a:prstGeom>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 name="矩形 20"/>
            <p:cNvSpPr/>
            <p:nvPr/>
          </p:nvSpPr>
          <p:spPr>
            <a:xfrm>
              <a:off x="9908337" y="3134540"/>
              <a:ext cx="1071041" cy="38334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Output2</a:t>
              </a:r>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22" name="直接箭头连接符 21"/>
            <p:cNvCxnSpPr>
              <a:endCxn id="21" idx="1"/>
            </p:cNvCxnSpPr>
            <p:nvPr/>
          </p:nvCxnSpPr>
          <p:spPr>
            <a:xfrm>
              <a:off x="9051938" y="3322080"/>
              <a:ext cx="856399" cy="413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4" idx="3"/>
              <a:endCxn id="20" idx="2"/>
            </p:cNvCxnSpPr>
            <p:nvPr/>
          </p:nvCxnSpPr>
          <p:spPr>
            <a:xfrm>
              <a:off x="7376598" y="1943530"/>
              <a:ext cx="1284597" cy="136431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 idx="3"/>
              <a:endCxn id="20" idx="2"/>
            </p:cNvCxnSpPr>
            <p:nvPr/>
          </p:nvCxnSpPr>
          <p:spPr>
            <a:xfrm>
              <a:off x="7376598" y="2536967"/>
              <a:ext cx="1284597" cy="77088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6" idx="3"/>
              <a:endCxn id="20" idx="2"/>
            </p:cNvCxnSpPr>
            <p:nvPr/>
          </p:nvCxnSpPr>
          <p:spPr>
            <a:xfrm>
              <a:off x="7376598" y="3130405"/>
              <a:ext cx="1284597" cy="17744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8" idx="3"/>
              <a:endCxn id="20" idx="2"/>
            </p:cNvCxnSpPr>
            <p:nvPr/>
          </p:nvCxnSpPr>
          <p:spPr>
            <a:xfrm flipV="1">
              <a:off x="7376598" y="3307848"/>
              <a:ext cx="1284597" cy="77094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文本框 26"/>
                <p:cNvSpPr txBox="1"/>
                <p:nvPr/>
              </p:nvSpPr>
              <p:spPr>
                <a:xfrm>
                  <a:off x="7268261" y="3406632"/>
                  <a:ext cx="624000"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i="1">
                                <a:solidFill>
                                  <a:srgbClr val="C00000"/>
                                </a:solidFill>
                                <a:latin typeface="Cambria Math" panose="02040503050406030204" pitchFamily="18" charset="0"/>
                                <a:ea typeface="黑体" panose="02010609060101010101" pitchFamily="49" charset="-122"/>
                              </a:rPr>
                            </m:ctrlPr>
                          </m:sSubPr>
                          <m:e>
                            <m:r>
                              <a:rPr lang="en-US" altLang="zh-CN" sz="1600" i="1">
                                <a:solidFill>
                                  <a:srgbClr val="C00000"/>
                                </a:solidFill>
                                <a:latin typeface="Cambria Math" panose="02040503050406030204" pitchFamily="18" charset="0"/>
                                <a:ea typeface="黑体" panose="02010609060101010101" pitchFamily="49" charset="-122"/>
                              </a:rPr>
                              <m:t>𝑤</m:t>
                            </m:r>
                          </m:e>
                          <m:sub>
                            <m:r>
                              <a:rPr lang="en-US" altLang="zh-CN" sz="1600" i="1">
                                <a:solidFill>
                                  <a:srgbClr val="C00000"/>
                                </a:solidFill>
                                <a:latin typeface="Cambria Math" panose="02040503050406030204" pitchFamily="18" charset="0"/>
                                <a:ea typeface="黑体" panose="02010609060101010101" pitchFamily="49" charset="-122"/>
                              </a:rPr>
                              <m:t>𝑛</m:t>
                            </m:r>
                            <m:r>
                              <a:rPr lang="en-US" altLang="zh-CN" sz="1600" i="1">
                                <a:solidFill>
                                  <a:srgbClr val="C00000"/>
                                </a:solidFill>
                                <a:latin typeface="Cambria Math" panose="02040503050406030204" pitchFamily="18" charset="0"/>
                                <a:ea typeface="黑体" panose="02010609060101010101" pitchFamily="49" charset="-122"/>
                              </a:rPr>
                              <m:t>1</m:t>
                            </m:r>
                          </m:sub>
                        </m:sSub>
                      </m:oMath>
                    </m:oMathPara>
                  </a14:m>
                  <a:endParaRPr lang="zh-CN" altLang="en-US" sz="24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7" name="文本框 26"/>
                <p:cNvSpPr txBox="1">
                  <a:spLocks noRot="1" noChangeAspect="1" noMove="1" noResize="1" noEditPoints="1" noAdjustHandles="1" noChangeArrowheads="1" noChangeShapeType="1" noTextEdit="1"/>
                </p:cNvSpPr>
                <p:nvPr/>
              </p:nvSpPr>
              <p:spPr>
                <a:xfrm>
                  <a:off x="7268261" y="3406632"/>
                  <a:ext cx="624000" cy="338554"/>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文本框 27"/>
                <p:cNvSpPr txBox="1"/>
                <p:nvPr/>
              </p:nvSpPr>
              <p:spPr>
                <a:xfrm>
                  <a:off x="7290238" y="2624886"/>
                  <a:ext cx="624000"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i="1">
                                <a:solidFill>
                                  <a:srgbClr val="C00000"/>
                                </a:solidFill>
                                <a:latin typeface="Cambria Math" panose="02040503050406030204" pitchFamily="18" charset="0"/>
                                <a:ea typeface="黑体" panose="02010609060101010101" pitchFamily="49" charset="-122"/>
                              </a:rPr>
                            </m:ctrlPr>
                          </m:sSubPr>
                          <m:e>
                            <m:r>
                              <a:rPr lang="en-US" altLang="zh-CN" sz="1600" i="1">
                                <a:solidFill>
                                  <a:srgbClr val="C00000"/>
                                </a:solidFill>
                                <a:latin typeface="Cambria Math" panose="02040503050406030204" pitchFamily="18" charset="0"/>
                                <a:ea typeface="黑体" panose="02010609060101010101" pitchFamily="49" charset="-122"/>
                              </a:rPr>
                              <m:t>𝑤</m:t>
                            </m:r>
                          </m:e>
                          <m:sub>
                            <m:r>
                              <a:rPr lang="en-US" altLang="zh-CN" sz="1600" i="1">
                                <a:solidFill>
                                  <a:srgbClr val="C00000"/>
                                </a:solidFill>
                                <a:latin typeface="Cambria Math" panose="02040503050406030204" pitchFamily="18" charset="0"/>
                                <a:ea typeface="黑体" panose="02010609060101010101" pitchFamily="49" charset="-122"/>
                              </a:rPr>
                              <m:t>31</m:t>
                            </m:r>
                          </m:sub>
                        </m:sSub>
                      </m:oMath>
                    </m:oMathPara>
                  </a14:m>
                  <a:endParaRPr lang="zh-CN" altLang="en-US" sz="24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8" name="文本框 27"/>
                <p:cNvSpPr txBox="1">
                  <a:spLocks noRot="1" noChangeAspect="1" noMove="1" noResize="1" noEditPoints="1" noAdjustHandles="1" noChangeArrowheads="1" noChangeShapeType="1" noTextEdit="1"/>
                </p:cNvSpPr>
                <p:nvPr/>
              </p:nvSpPr>
              <p:spPr>
                <a:xfrm>
                  <a:off x="7290238" y="2624886"/>
                  <a:ext cx="624000" cy="338554"/>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本框 28"/>
                <p:cNvSpPr txBox="1"/>
                <p:nvPr/>
              </p:nvSpPr>
              <p:spPr>
                <a:xfrm>
                  <a:off x="7632288" y="2122622"/>
                  <a:ext cx="624000"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i="1">
                                <a:solidFill>
                                  <a:srgbClr val="7030A0"/>
                                </a:solidFill>
                                <a:latin typeface="Cambria Math" panose="02040503050406030204" pitchFamily="18" charset="0"/>
                                <a:ea typeface="黑体" panose="02010609060101010101" pitchFamily="49" charset="-122"/>
                              </a:rPr>
                            </m:ctrlPr>
                          </m:sSubPr>
                          <m:e>
                            <m:r>
                              <a:rPr lang="en-US" altLang="zh-CN" sz="1600" i="1">
                                <a:solidFill>
                                  <a:srgbClr val="7030A0"/>
                                </a:solidFill>
                                <a:latin typeface="Cambria Math" panose="02040503050406030204" pitchFamily="18" charset="0"/>
                                <a:ea typeface="黑体" panose="02010609060101010101" pitchFamily="49" charset="-122"/>
                              </a:rPr>
                              <m:t>𝑤</m:t>
                            </m:r>
                          </m:e>
                          <m:sub>
                            <m:r>
                              <a:rPr lang="en-US" altLang="zh-CN" sz="1600" i="1">
                                <a:solidFill>
                                  <a:srgbClr val="7030A0"/>
                                </a:solidFill>
                                <a:latin typeface="Cambria Math" panose="02040503050406030204" pitchFamily="18" charset="0"/>
                                <a:ea typeface="黑体" panose="02010609060101010101" pitchFamily="49" charset="-122"/>
                              </a:rPr>
                              <m:t>12</m:t>
                            </m:r>
                          </m:sub>
                        </m:sSub>
                      </m:oMath>
                    </m:oMathPara>
                  </a14:m>
                  <a:endParaRPr lang="zh-CN" altLang="en-US" sz="240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9" name="文本框 28"/>
                <p:cNvSpPr txBox="1">
                  <a:spLocks noRot="1" noChangeAspect="1" noMove="1" noResize="1" noEditPoints="1" noAdjustHandles="1" noChangeArrowheads="1" noChangeShapeType="1" noTextEdit="1"/>
                </p:cNvSpPr>
                <p:nvPr/>
              </p:nvSpPr>
              <p:spPr>
                <a:xfrm>
                  <a:off x="7632288" y="2122622"/>
                  <a:ext cx="624000" cy="338554"/>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29"/>
                <p:cNvSpPr txBox="1"/>
                <p:nvPr/>
              </p:nvSpPr>
              <p:spPr>
                <a:xfrm>
                  <a:off x="7640955" y="2803242"/>
                  <a:ext cx="624000"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i="1">
                                <a:solidFill>
                                  <a:srgbClr val="7030A0"/>
                                </a:solidFill>
                                <a:latin typeface="Cambria Math" panose="02040503050406030204" pitchFamily="18" charset="0"/>
                                <a:ea typeface="黑体" panose="02010609060101010101" pitchFamily="49" charset="-122"/>
                              </a:rPr>
                            </m:ctrlPr>
                          </m:sSubPr>
                          <m:e>
                            <m:r>
                              <a:rPr lang="en-US" altLang="zh-CN" sz="1600" i="1">
                                <a:solidFill>
                                  <a:srgbClr val="7030A0"/>
                                </a:solidFill>
                                <a:latin typeface="Cambria Math" panose="02040503050406030204" pitchFamily="18" charset="0"/>
                                <a:ea typeface="黑体" panose="02010609060101010101" pitchFamily="49" charset="-122"/>
                              </a:rPr>
                              <m:t>𝑤</m:t>
                            </m:r>
                          </m:e>
                          <m:sub>
                            <m:r>
                              <a:rPr lang="en-US" altLang="zh-CN" sz="1600" i="1">
                                <a:solidFill>
                                  <a:srgbClr val="7030A0"/>
                                </a:solidFill>
                                <a:latin typeface="Cambria Math" panose="02040503050406030204" pitchFamily="18" charset="0"/>
                                <a:ea typeface="黑体" panose="02010609060101010101" pitchFamily="49" charset="-122"/>
                              </a:rPr>
                              <m:t>22</m:t>
                            </m:r>
                          </m:sub>
                        </m:sSub>
                      </m:oMath>
                    </m:oMathPara>
                  </a14:m>
                  <a:endParaRPr lang="zh-CN" altLang="en-US" sz="240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30" name="文本框 29"/>
                <p:cNvSpPr txBox="1">
                  <a:spLocks noRot="1" noChangeAspect="1" noMove="1" noResize="1" noEditPoints="1" noAdjustHandles="1" noChangeArrowheads="1" noChangeShapeType="1" noTextEdit="1"/>
                </p:cNvSpPr>
                <p:nvPr/>
              </p:nvSpPr>
              <p:spPr>
                <a:xfrm>
                  <a:off x="7640955" y="2803242"/>
                  <a:ext cx="624000" cy="338554"/>
                </a:xfrm>
                <a:prstGeom prst="rect">
                  <a:avLst/>
                </a:prstGeom>
                <a:blipFill rotWithShape="1">
                  <a:blip r:embed="rId12"/>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32" name="圆角矩形 65"/>
              <p:cNvSpPr/>
              <p:nvPr/>
            </p:nvSpPr>
            <p:spPr bwMode="auto">
              <a:xfrm>
                <a:off x="1875870" y="5596408"/>
                <a:ext cx="8392447" cy="669764"/>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lvl="0" algn="ctr" fontAlgn="base">
                  <a:spcBef>
                    <a:spcPct val="0"/>
                  </a:spcBef>
                  <a:spcAft>
                    <a:spcPct val="0"/>
                  </a:spcAft>
                  <a:defRPr/>
                </a:pPr>
                <a14:m>
                  <m:oMath xmlns:m="http://schemas.openxmlformats.org/officeDocument/2006/math">
                    <m:sSub>
                      <m:sSubPr>
                        <m:ctrlPr>
                          <a:rPr lang="en-US" altLang="zh-CN" sz="2665" i="1">
                            <a:solidFill>
                              <a:srgbClr val="C00000"/>
                            </a:solidFill>
                            <a:latin typeface="Cambria Math" panose="02040503050406030204" pitchFamily="18" charset="0"/>
                            <a:ea typeface="黑体" panose="02010609060101010101" pitchFamily="49" charset="-122"/>
                          </a:rPr>
                        </m:ctrlPr>
                      </m:sSubPr>
                      <m:e>
                        <m:r>
                          <a:rPr lang="en-US" altLang="zh-CN" sz="2665" i="1">
                            <a:solidFill>
                              <a:srgbClr val="C00000"/>
                            </a:solidFill>
                            <a:latin typeface="Cambria Math" panose="02040503050406030204" pitchFamily="18" charset="0"/>
                            <a:ea typeface="黑体" panose="02010609060101010101" pitchFamily="49" charset="-122"/>
                          </a:rPr>
                          <m:t>𝑤</m:t>
                        </m:r>
                      </m:e>
                      <m:sub>
                        <m:r>
                          <a:rPr lang="en-US" altLang="zh-CN" sz="2665" i="1">
                            <a:solidFill>
                              <a:srgbClr val="C00000"/>
                            </a:solidFill>
                            <a:latin typeface="Cambria Math" panose="02040503050406030204"/>
                            <a:ea typeface="黑体" panose="02010609060101010101" pitchFamily="49" charset="-122"/>
                          </a:rPr>
                          <m:t>𝑖𝑗</m:t>
                        </m:r>
                      </m:sub>
                    </m:sSub>
                    <m:r>
                      <a:rPr lang="en-US" altLang="zh-CN" sz="2665" i="1">
                        <a:solidFill>
                          <a:srgbClr val="C00000"/>
                        </a:solidFill>
                        <a:latin typeface="Cambria Math" panose="02040503050406030204"/>
                        <a:ea typeface="黑体" panose="02010609060101010101" pitchFamily="49" charset="-122"/>
                      </a:rPr>
                      <m:t>(</m:t>
                    </m:r>
                    <m:r>
                      <a:rPr lang="en-US" altLang="zh-CN" sz="2665" i="1">
                        <a:solidFill>
                          <a:srgbClr val="C00000"/>
                        </a:solidFill>
                        <a:latin typeface="Cambria Math" panose="02040503050406030204"/>
                        <a:ea typeface="黑体" panose="02010609060101010101" pitchFamily="49" charset="-122"/>
                      </a:rPr>
                      <m:t>1</m:t>
                    </m:r>
                    <m:r>
                      <a:rPr lang="en-US" altLang="zh-CN" sz="2665" i="1">
                        <a:solidFill>
                          <a:srgbClr val="C00000"/>
                        </a:solidFill>
                        <a:latin typeface="Cambria Math" panose="02040503050406030204"/>
                        <a:ea typeface="Cambria Math" panose="02040503050406030204"/>
                      </a:rPr>
                      <m:t>≤</m:t>
                    </m:r>
                    <m:r>
                      <a:rPr lang="en-US" altLang="zh-CN" sz="2665" i="1">
                        <a:solidFill>
                          <a:srgbClr val="C00000"/>
                        </a:solidFill>
                        <a:latin typeface="Cambria Math" panose="02040503050406030204"/>
                        <a:ea typeface="Cambria Math" panose="02040503050406030204"/>
                      </a:rPr>
                      <m:t>𝑖</m:t>
                    </m:r>
                    <m:r>
                      <a:rPr lang="en-US" altLang="zh-CN" sz="2665" i="1">
                        <a:solidFill>
                          <a:srgbClr val="C00000"/>
                        </a:solidFill>
                        <a:latin typeface="Cambria Math" panose="02040503050406030204"/>
                        <a:ea typeface="Cambria Math" panose="02040503050406030204"/>
                      </a:rPr>
                      <m:t>≤</m:t>
                    </m:r>
                    <m:r>
                      <a:rPr lang="en-US" altLang="zh-CN" sz="2665" i="1">
                        <a:solidFill>
                          <a:srgbClr val="C00000"/>
                        </a:solidFill>
                        <a:latin typeface="Cambria Math" panose="02040503050406030204"/>
                        <a:ea typeface="Cambria Math" panose="02040503050406030204"/>
                      </a:rPr>
                      <m:t>𝑛</m:t>
                    </m:r>
                    <m:r>
                      <a:rPr lang="en-US" altLang="zh-CN" sz="2665" i="1">
                        <a:solidFill>
                          <a:srgbClr val="C00000"/>
                        </a:solidFill>
                        <a:latin typeface="Cambria Math" panose="02040503050406030204"/>
                        <a:ea typeface="Cambria Math" panose="02040503050406030204"/>
                      </a:rPr>
                      <m:t>,</m:t>
                    </m:r>
                    <m:r>
                      <a:rPr lang="en-US" altLang="zh-CN" sz="2665" i="1">
                        <a:solidFill>
                          <a:srgbClr val="C00000"/>
                        </a:solidFill>
                        <a:latin typeface="Cambria Math" panose="02040503050406030204"/>
                        <a:ea typeface="Cambria Math" panose="02040503050406030204"/>
                      </a:rPr>
                      <m:t>1</m:t>
                    </m:r>
                    <m:r>
                      <a:rPr lang="en-US" altLang="zh-CN" sz="2665" i="1">
                        <a:solidFill>
                          <a:srgbClr val="C00000"/>
                        </a:solidFill>
                        <a:latin typeface="Cambria Math" panose="02040503050406030204"/>
                        <a:ea typeface="Cambria Math" panose="02040503050406030204"/>
                      </a:rPr>
                      <m:t>≤</m:t>
                    </m:r>
                    <m:r>
                      <a:rPr lang="en-US" altLang="zh-CN" sz="2665" i="1">
                        <a:solidFill>
                          <a:srgbClr val="C00000"/>
                        </a:solidFill>
                        <a:latin typeface="Cambria Math" panose="02040503050406030204"/>
                        <a:ea typeface="Cambria Math" panose="02040503050406030204"/>
                      </a:rPr>
                      <m:t>𝑗</m:t>
                    </m:r>
                    <m:r>
                      <a:rPr lang="en-US" altLang="zh-CN" sz="2665" i="1">
                        <a:solidFill>
                          <a:srgbClr val="C00000"/>
                        </a:solidFill>
                        <a:latin typeface="Cambria Math" panose="02040503050406030204"/>
                        <a:ea typeface="Cambria Math" panose="02040503050406030204"/>
                      </a:rPr>
                      <m:t>≤</m:t>
                    </m:r>
                    <m:r>
                      <a:rPr lang="en-US" altLang="zh-CN" sz="2665" i="1">
                        <a:solidFill>
                          <a:srgbClr val="C00000"/>
                        </a:solidFill>
                        <a:latin typeface="Cambria Math" panose="02040503050406030204"/>
                        <a:ea typeface="Cambria Math" panose="02040503050406030204"/>
                      </a:rPr>
                      <m:t>2</m:t>
                    </m:r>
                    <m:r>
                      <a:rPr lang="en-US" altLang="zh-CN" sz="2665" i="1">
                        <a:solidFill>
                          <a:srgbClr val="C00000"/>
                        </a:solidFill>
                        <a:latin typeface="Cambria Math" panose="02040503050406030204"/>
                        <a:ea typeface="Cambria Math" panose="02040503050406030204"/>
                      </a:rPr>
                      <m:t>)</m:t>
                    </m:r>
                  </m:oMath>
                </a14:m>
                <a:r>
                  <a:rPr lang="zh-CN" altLang="en-US" sz="24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 构成了感知机模型参数</a:t>
                </a:r>
                <a:endParaRPr lang="en-US" altLang="zh-CN" sz="24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mc:Choice>
        <mc:Fallback>
          <p:sp>
            <p:nvSpPr>
              <p:cNvPr id="32" name="圆角矩形 65"/>
              <p:cNvSpPr>
                <a:spLocks noRot="1" noChangeAspect="1" noMove="1" noResize="1" noEditPoints="1" noAdjustHandles="1" noChangeArrowheads="1" noChangeShapeType="1" noTextEdit="1"/>
              </p:cNvSpPr>
              <p:nvPr/>
            </p:nvSpPr>
            <p:spPr bwMode="auto">
              <a:xfrm>
                <a:off x="1875870" y="5596408"/>
                <a:ext cx="8392447" cy="669764"/>
              </a:xfrm>
              <a:prstGeom prst="roundRect">
                <a:avLst/>
              </a:prstGeom>
              <a:blipFill rotWithShape="1">
                <a:blip r:embed="rId13"/>
                <a:stretch>
                  <a:fillRect l="-462" t="-2772" r="-457" b="-8724"/>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感知机模型：单层感知机 </a:t>
            </a:r>
            <a:endParaRPr lang="zh-CN" altLang="en-US" dirty="0"/>
          </a:p>
        </p:txBody>
      </p:sp>
      <p:sp>
        <p:nvSpPr>
          <p:cNvPr id="3" name="内容占位符 2"/>
          <p:cNvSpPr>
            <a:spLocks noGrp="1"/>
          </p:cNvSpPr>
          <p:nvPr>
            <p:ph idx="1"/>
          </p:nvPr>
        </p:nvSpPr>
        <p:spPr/>
        <p:txBody>
          <a:bodyPr/>
          <a:lstStyle/>
          <a:p>
            <a:r>
              <a:rPr lang="zh-CN" altLang="en-US" dirty="0"/>
              <a:t>早期的感知机结构和</a:t>
            </a:r>
            <a:r>
              <a:rPr lang="en-US" altLang="zh-CN" dirty="0"/>
              <a:t>MCP</a:t>
            </a:r>
            <a:r>
              <a:rPr lang="zh-CN" altLang="en-US" dirty="0"/>
              <a:t>模型相似，由一个输入层和一个输出层构成，因此也被称为“单层感知机”。感知机的输入层负责接收实数值的输入向量，输出层则能输出</a:t>
            </a:r>
            <a:r>
              <a:rPr lang="en-US" altLang="zh-CN" dirty="0"/>
              <a:t>1</a:t>
            </a:r>
            <a:r>
              <a:rPr lang="zh-CN" altLang="en-US" dirty="0"/>
              <a:t>或</a:t>
            </a:r>
            <a:r>
              <a:rPr lang="en-US" altLang="zh-CN" dirty="0"/>
              <a:t>-1</a:t>
            </a:r>
            <a:r>
              <a:rPr lang="zh-CN" altLang="en-US" dirty="0"/>
              <a:t>两个值。</a:t>
            </a:r>
            <a:endParaRPr lang="en-US" altLang="zh-CN" dirty="0"/>
          </a:p>
          <a:p>
            <a:pPr lvl="1"/>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55677" y="2810519"/>
            <a:ext cx="6569441" cy="3257772"/>
          </a:xfrm>
          <a:prstGeom prst="rect">
            <a:avLst/>
          </a:prstGeom>
        </p:spPr>
      </p:pic>
      <p:sp>
        <p:nvSpPr>
          <p:cNvPr id="5" name="文本框 4"/>
          <p:cNvSpPr txBox="1"/>
          <p:nvPr/>
        </p:nvSpPr>
        <p:spPr>
          <a:xfrm>
            <a:off x="5007493" y="6098941"/>
            <a:ext cx="1731564" cy="461665"/>
          </a:xfrm>
          <a:prstGeom prst="rect">
            <a:avLst/>
          </a:prstGeom>
          <a:noFill/>
        </p:spPr>
        <p:txBody>
          <a:bodyPr wrap="none" rtlCol="0">
            <a:spAutoFit/>
          </a:bodyPr>
          <a:lstStyle/>
          <a:p>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感知机模型</a:t>
            </a:r>
            <a:endParaRPr lang="zh-CN" altLang="en-US" sz="2400" b="1" dirty="0">
              <a:latin typeface="Times New Roman" panose="02020603050405020304" pitchFamily="16" charset="0"/>
              <a:ea typeface="楷体" panose="02010609060101010101" pitchFamily="49" charset="-122"/>
              <a:cs typeface="Times New Roman" panose="02020603050405020304" pitchFamily="16"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感知机模型：单层感知机 </a:t>
            </a:r>
            <a:endParaRPr lang="zh-CN" altLang="en-US" dirty="0"/>
          </a:p>
        </p:txBody>
      </p:sp>
      <p:sp>
        <p:nvSpPr>
          <p:cNvPr id="3" name="内容占位符 2"/>
          <p:cNvSpPr>
            <a:spLocks noGrp="1"/>
          </p:cNvSpPr>
          <p:nvPr>
            <p:ph idx="1"/>
          </p:nvPr>
        </p:nvSpPr>
        <p:spPr/>
        <p:txBody>
          <a:bodyPr/>
          <a:lstStyle/>
          <a:p>
            <a:r>
              <a:rPr lang="zh-CN" altLang="en-US" dirty="0"/>
              <a:t>单层感知机可被用来区分线性可分数据</a:t>
            </a:r>
            <a:endParaRPr lang="en-US" altLang="zh-CN" dirty="0"/>
          </a:p>
          <a:p>
            <a:pPr lvl="1"/>
            <a:r>
              <a:rPr lang="zh-CN" altLang="en-US" dirty="0"/>
              <a:t>图中，逻辑与</a:t>
            </a:r>
            <a:r>
              <a:rPr lang="en-US" altLang="zh-CN" dirty="0"/>
              <a:t>(AND)</a:t>
            </a:r>
            <a:r>
              <a:rPr lang="zh-CN" altLang="en-US" dirty="0"/>
              <a:t>、逻辑与非</a:t>
            </a:r>
            <a:r>
              <a:rPr lang="en-US" altLang="zh-CN" dirty="0"/>
              <a:t>(NAND)</a:t>
            </a:r>
            <a:r>
              <a:rPr lang="zh-CN" altLang="en-US" dirty="0"/>
              <a:t>和逻辑或</a:t>
            </a:r>
            <a:r>
              <a:rPr lang="en-US" altLang="zh-CN" dirty="0"/>
              <a:t>(OR)</a:t>
            </a:r>
            <a:r>
              <a:rPr lang="zh-CN" altLang="en-US" dirty="0"/>
              <a:t>为线性可分函数，所以可利用单层感知机来模拟这些逻辑函数。</a:t>
            </a:r>
            <a:endParaRPr lang="en-US" altLang="zh-CN" dirty="0"/>
          </a:p>
          <a:p>
            <a:pPr lvl="1"/>
            <a:r>
              <a:rPr lang="zh-CN" altLang="en-US" dirty="0"/>
              <a:t>逻辑异或（</a:t>
            </a:r>
            <a:r>
              <a:rPr lang="en-US" altLang="zh-CN" dirty="0"/>
              <a:t>XOR</a:t>
            </a:r>
            <a:r>
              <a:rPr lang="zh-CN" altLang="en-US" dirty="0"/>
              <a:t>）是非线性可分的，因此单层感知机无法模拟</a:t>
            </a:r>
            <a:endParaRPr lang="zh-CN" altLang="en-US" dirty="0"/>
          </a:p>
          <a:p>
            <a:endParaRPr lang="en-US" altLang="zh-CN" dirty="0"/>
          </a:p>
          <a:p>
            <a:pPr lvl="1"/>
            <a:endParaRPr lang="en-US" altLang="zh-CN" dirty="0"/>
          </a:p>
          <a:p>
            <a:pPr lvl="1"/>
            <a:endParaRPr lang="zh-CN" altLang="en-US" dirty="0"/>
          </a:p>
        </p:txBody>
      </p:sp>
      <p:pic>
        <p:nvPicPr>
          <p:cNvPr id="5" name="图片 4"/>
          <p:cNvPicPr/>
          <p:nvPr/>
        </p:nvPicPr>
        <p:blipFill>
          <a:blip r:embed="rId1"/>
          <a:stretch>
            <a:fillRect/>
          </a:stretch>
        </p:blipFill>
        <p:spPr>
          <a:xfrm>
            <a:off x="1942687" y="3189237"/>
            <a:ext cx="8023061" cy="2579251"/>
          </a:xfrm>
          <a:prstGeom prst="rect">
            <a:avLst/>
          </a:prstGeom>
        </p:spPr>
      </p:pic>
      <p:sp>
        <p:nvSpPr>
          <p:cNvPr id="4" name="文本框 3"/>
          <p:cNvSpPr txBox="1"/>
          <p:nvPr/>
        </p:nvSpPr>
        <p:spPr>
          <a:xfrm>
            <a:off x="2390067" y="5768488"/>
            <a:ext cx="7806311" cy="830997"/>
          </a:xfrm>
          <a:prstGeom prst="rect">
            <a:avLst/>
          </a:prstGeom>
          <a:noFill/>
        </p:spPr>
        <p:txBody>
          <a:bodyPr wrap="square" rtlCol="0">
            <a:spAutoFit/>
          </a:bodyPr>
          <a:lstStyle/>
          <a:p>
            <a:pPr algn="ctr"/>
            <a:r>
              <a:rPr lang="zh-CN" altLang="zh-CN" sz="2400" b="1" dirty="0"/>
              <a:t>单层感知机模拟不同逻辑函数功能的示意图</a:t>
            </a:r>
            <a:endParaRPr lang="zh-CN" altLang="zh-CN" sz="2400" dirty="0"/>
          </a:p>
          <a:p>
            <a:endParaRPr lang="zh-CN" altLang="en-US" sz="2400" b="1" dirty="0">
              <a:latin typeface="Times New Roman" panose="02020603050405020304" pitchFamily="16" charset="0"/>
              <a:ea typeface="楷体" panose="02010609060101010101" pitchFamily="49" charset="-122"/>
              <a:cs typeface="Times New Roman" panose="02020603050405020304" pitchFamily="16"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感知机模型：多层感知机</a:t>
            </a:r>
            <a:endParaRPr lang="zh-CN" altLang="en-US" dirty="0"/>
          </a:p>
        </p:txBody>
      </p:sp>
      <p:sp>
        <p:nvSpPr>
          <p:cNvPr id="3" name="内容占位符 2"/>
          <p:cNvSpPr>
            <a:spLocks noGrp="1"/>
          </p:cNvSpPr>
          <p:nvPr>
            <p:ph idx="1"/>
          </p:nvPr>
        </p:nvSpPr>
        <p:spPr/>
        <p:txBody>
          <a:bodyPr/>
          <a:lstStyle/>
          <a:p>
            <a:r>
              <a:rPr lang="zh-CN" altLang="en-US" dirty="0"/>
              <a:t>多层感知机由输入层、输出层和至少一层的隐藏层构成</a:t>
            </a:r>
            <a:endParaRPr lang="en-US" altLang="zh-CN" dirty="0"/>
          </a:p>
          <a:p>
            <a:pPr lvl="1"/>
            <a:endParaRPr lang="zh-CN" altLang="en-US" dirty="0"/>
          </a:p>
        </p:txBody>
      </p:sp>
      <p:sp>
        <p:nvSpPr>
          <p:cNvPr id="4" name="文本框 3"/>
          <p:cNvSpPr txBox="1"/>
          <p:nvPr/>
        </p:nvSpPr>
        <p:spPr>
          <a:xfrm>
            <a:off x="8913181" y="3123356"/>
            <a:ext cx="2988430" cy="954107"/>
          </a:xfrm>
          <a:prstGeom prst="rect">
            <a:avLst/>
          </a:prstGeom>
          <a:noFill/>
        </p:spPr>
        <p:txBody>
          <a:bodyPr wrap="square" rtlCol="0">
            <a:spAutoFit/>
          </a:bodyPr>
          <a:lstStyle/>
          <a:p>
            <a:pPr algn="ctr"/>
            <a:r>
              <a:rPr lang="zh-CN" altLang="en-US" sz="2800" b="1" dirty="0">
                <a:latin typeface="Times New Roman" panose="02020603050405020304" pitchFamily="16" charset="0"/>
                <a:ea typeface="楷体" panose="02010609060101010101" pitchFamily="49" charset="-122"/>
                <a:cs typeface="Times New Roman" panose="02020603050405020304" pitchFamily="16" charset="0"/>
              </a:rPr>
              <a:t>多层感知机模型</a:t>
            </a:r>
            <a:endParaRPr lang="en-US" altLang="zh-CN" sz="2800" b="1" dirty="0">
              <a:latin typeface="Times New Roman" panose="02020603050405020304" pitchFamily="16" charset="0"/>
              <a:ea typeface="楷体" panose="02010609060101010101" pitchFamily="49" charset="-122"/>
              <a:cs typeface="Times New Roman" panose="02020603050405020304" pitchFamily="16" charset="0"/>
            </a:endParaRPr>
          </a:p>
          <a:p>
            <a:pPr algn="ctr"/>
            <a:r>
              <a:rPr lang="zh-CN" altLang="en-US" sz="2800" b="1" dirty="0">
                <a:latin typeface="Times New Roman" panose="02020603050405020304" pitchFamily="16" charset="0"/>
                <a:ea typeface="楷体" panose="02010609060101010101" pitchFamily="49" charset="-122"/>
                <a:cs typeface="Times New Roman" panose="02020603050405020304" pitchFamily="16" charset="0"/>
              </a:rPr>
              <a:t>前馈神经网络</a:t>
            </a:r>
            <a:endParaRPr lang="en-US" altLang="zh-CN" sz="2800" b="1" dirty="0">
              <a:latin typeface="Times New Roman" panose="02020603050405020304" pitchFamily="16" charset="0"/>
              <a:ea typeface="楷体" panose="02010609060101010101" pitchFamily="49" charset="-122"/>
              <a:cs typeface="Times New Roman" panose="02020603050405020304" pitchFamily="16" charset="0"/>
            </a:endParaRPr>
          </a:p>
        </p:txBody>
      </p:sp>
      <p:sp>
        <p:nvSpPr>
          <p:cNvPr id="89" name="文本框 88"/>
          <p:cNvSpPr txBox="1"/>
          <p:nvPr/>
        </p:nvSpPr>
        <p:spPr>
          <a:xfrm>
            <a:off x="1079078" y="4816513"/>
            <a:ext cx="1463040" cy="584775"/>
          </a:xfrm>
          <a:prstGeom prst="rect">
            <a:avLst/>
          </a:prstGeom>
          <a:noFill/>
        </p:spPr>
        <p:txBody>
          <a:bodyPr wrap="square" rtlCol="0">
            <a:spAutoFit/>
          </a:bodyPr>
          <a:lstStyle/>
          <a:p>
            <a:pPr algn="ctr"/>
            <a:r>
              <a:rPr lang="zh-CN" altLang="en-US" sz="3200" dirty="0">
                <a:latin typeface="黑体" panose="02010609060101010101" pitchFamily="49" charset="-122"/>
                <a:ea typeface="黑体" panose="02010609060101010101" pitchFamily="49" charset="-122"/>
              </a:rPr>
              <a:t>输入层</a:t>
            </a:r>
            <a:endParaRPr lang="zh-CN" altLang="en-US" sz="3200" dirty="0">
              <a:latin typeface="黑体" panose="02010609060101010101" pitchFamily="49" charset="-122"/>
              <a:ea typeface="黑体" panose="02010609060101010101" pitchFamily="49" charset="-122"/>
            </a:endParaRPr>
          </a:p>
        </p:txBody>
      </p:sp>
      <p:grpSp>
        <p:nvGrpSpPr>
          <p:cNvPr id="90" name="组合 89"/>
          <p:cNvGrpSpPr/>
          <p:nvPr/>
        </p:nvGrpSpPr>
        <p:grpSpPr>
          <a:xfrm>
            <a:off x="1079078" y="2025277"/>
            <a:ext cx="7505166" cy="2692788"/>
            <a:chOff x="2042154" y="2583029"/>
            <a:chExt cx="5050498" cy="1806474"/>
          </a:xfrm>
        </p:grpSpPr>
        <p:sp>
          <p:nvSpPr>
            <p:cNvPr id="91" name="矩形 90"/>
            <p:cNvSpPr/>
            <p:nvPr/>
          </p:nvSpPr>
          <p:spPr>
            <a:xfrm>
              <a:off x="4991966" y="2807311"/>
              <a:ext cx="240030" cy="1125857"/>
            </a:xfrm>
            <a:prstGeom prst="rect">
              <a:avLst/>
            </a:prstGeom>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en-US" altLang="zh-CN" sz="3200" dirty="0"/>
                <a:t>···</a:t>
              </a:r>
              <a:endParaRPr lang="zh-CN" altLang="en-US" sz="3200" dirty="0">
                <a:ea typeface="黑体" panose="02010609060101010101" pitchFamily="49" charset="-122"/>
              </a:endParaRPr>
            </a:p>
          </p:txBody>
        </p:sp>
        <p:sp>
          <p:nvSpPr>
            <p:cNvPr id="92" name="矩形 91"/>
            <p:cNvSpPr/>
            <p:nvPr/>
          </p:nvSpPr>
          <p:spPr>
            <a:xfrm>
              <a:off x="3947154" y="2857711"/>
              <a:ext cx="240030" cy="1125857"/>
            </a:xfrm>
            <a:prstGeom prst="rect">
              <a:avLst/>
            </a:prstGeom>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en-US" altLang="zh-CN" sz="3200" dirty="0"/>
                <a:t>···</a:t>
              </a:r>
              <a:endParaRPr lang="zh-CN" altLang="en-US" sz="3200" dirty="0">
                <a:ea typeface="黑体" panose="02010609060101010101" pitchFamily="49" charset="-122"/>
              </a:endParaRPr>
            </a:p>
          </p:txBody>
        </p:sp>
        <p:sp>
          <p:nvSpPr>
            <p:cNvPr id="93" name="矩形 92"/>
            <p:cNvSpPr/>
            <p:nvPr/>
          </p:nvSpPr>
          <p:spPr>
            <a:xfrm>
              <a:off x="2042154" y="2784975"/>
              <a:ext cx="403860" cy="1242060"/>
            </a:xfrm>
            <a:prstGeom prst="rect">
              <a:avLst/>
            </a:prstGeom>
            <a:solidFill>
              <a:schemeClr val="bg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sp>
          <p:nvSpPr>
            <p:cNvPr id="94" name="椭圆 93"/>
            <p:cNvSpPr/>
            <p:nvPr/>
          </p:nvSpPr>
          <p:spPr>
            <a:xfrm>
              <a:off x="2087874" y="2928730"/>
              <a:ext cx="312420" cy="290585"/>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sp>
          <p:nvSpPr>
            <p:cNvPr id="95" name="椭圆 94"/>
            <p:cNvSpPr/>
            <p:nvPr/>
          </p:nvSpPr>
          <p:spPr>
            <a:xfrm>
              <a:off x="2087874" y="3288920"/>
              <a:ext cx="312420" cy="290585"/>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sp>
          <p:nvSpPr>
            <p:cNvPr id="96" name="椭圆 95"/>
            <p:cNvSpPr/>
            <p:nvPr/>
          </p:nvSpPr>
          <p:spPr>
            <a:xfrm>
              <a:off x="2087874" y="3649110"/>
              <a:ext cx="312420" cy="290585"/>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sp>
          <p:nvSpPr>
            <p:cNvPr id="97" name="矩形 96"/>
            <p:cNvSpPr/>
            <p:nvPr/>
          </p:nvSpPr>
          <p:spPr>
            <a:xfrm>
              <a:off x="3413754" y="2585786"/>
              <a:ext cx="403860" cy="1648013"/>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sp>
          <p:nvSpPr>
            <p:cNvPr id="98" name="椭圆 97"/>
            <p:cNvSpPr/>
            <p:nvPr/>
          </p:nvSpPr>
          <p:spPr>
            <a:xfrm>
              <a:off x="3459474" y="2729542"/>
              <a:ext cx="312420" cy="290585"/>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sp>
          <p:nvSpPr>
            <p:cNvPr id="99" name="椭圆 98"/>
            <p:cNvSpPr/>
            <p:nvPr/>
          </p:nvSpPr>
          <p:spPr>
            <a:xfrm>
              <a:off x="3459474" y="3089732"/>
              <a:ext cx="312420" cy="290585"/>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sp>
          <p:nvSpPr>
            <p:cNvPr id="100" name="椭圆 99"/>
            <p:cNvSpPr/>
            <p:nvPr/>
          </p:nvSpPr>
          <p:spPr>
            <a:xfrm>
              <a:off x="3459474" y="3449922"/>
              <a:ext cx="312420" cy="290585"/>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sp>
          <p:nvSpPr>
            <p:cNvPr id="101" name="椭圆 100"/>
            <p:cNvSpPr/>
            <p:nvPr/>
          </p:nvSpPr>
          <p:spPr>
            <a:xfrm>
              <a:off x="3459474" y="3810058"/>
              <a:ext cx="312420" cy="290585"/>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cxnSp>
          <p:nvCxnSpPr>
            <p:cNvPr id="102" name="直接箭头连接符 101"/>
            <p:cNvCxnSpPr>
              <a:endCxn id="98" idx="2"/>
            </p:cNvCxnSpPr>
            <p:nvPr/>
          </p:nvCxnSpPr>
          <p:spPr>
            <a:xfrm flipV="1">
              <a:off x="2407914" y="2874835"/>
              <a:ext cx="1051560" cy="2148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a:stCxn id="95" idx="6"/>
              <a:endCxn id="98" idx="2"/>
            </p:cNvCxnSpPr>
            <p:nvPr/>
          </p:nvCxnSpPr>
          <p:spPr>
            <a:xfrm flipV="1">
              <a:off x="2400294" y="2874835"/>
              <a:ext cx="1059180" cy="5593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a:stCxn id="96" idx="6"/>
              <a:endCxn id="98" idx="2"/>
            </p:cNvCxnSpPr>
            <p:nvPr/>
          </p:nvCxnSpPr>
          <p:spPr>
            <a:xfrm flipV="1">
              <a:off x="2400294" y="2874835"/>
              <a:ext cx="1059180" cy="919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a:stCxn id="94" idx="6"/>
              <a:endCxn id="99" idx="2"/>
            </p:cNvCxnSpPr>
            <p:nvPr/>
          </p:nvCxnSpPr>
          <p:spPr>
            <a:xfrm>
              <a:off x="2400294" y="3074023"/>
              <a:ext cx="1059180" cy="1610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a:stCxn id="94" idx="6"/>
              <a:endCxn id="100" idx="2"/>
            </p:cNvCxnSpPr>
            <p:nvPr/>
          </p:nvCxnSpPr>
          <p:spPr>
            <a:xfrm>
              <a:off x="2400294" y="3074023"/>
              <a:ext cx="1059180" cy="521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a:stCxn id="94" idx="6"/>
              <a:endCxn id="101" idx="2"/>
            </p:cNvCxnSpPr>
            <p:nvPr/>
          </p:nvCxnSpPr>
          <p:spPr>
            <a:xfrm>
              <a:off x="2400294" y="3074023"/>
              <a:ext cx="1059180" cy="881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stCxn id="95" idx="6"/>
              <a:endCxn id="99" idx="2"/>
            </p:cNvCxnSpPr>
            <p:nvPr/>
          </p:nvCxnSpPr>
          <p:spPr>
            <a:xfrm flipV="1">
              <a:off x="2400294" y="3235025"/>
              <a:ext cx="1059180" cy="1991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stCxn id="95" idx="6"/>
              <a:endCxn id="100" idx="2"/>
            </p:cNvCxnSpPr>
            <p:nvPr/>
          </p:nvCxnSpPr>
          <p:spPr>
            <a:xfrm>
              <a:off x="2400294" y="3434213"/>
              <a:ext cx="1059180" cy="1610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stCxn id="95" idx="6"/>
              <a:endCxn id="101" idx="2"/>
            </p:cNvCxnSpPr>
            <p:nvPr/>
          </p:nvCxnSpPr>
          <p:spPr>
            <a:xfrm>
              <a:off x="2400294" y="3434213"/>
              <a:ext cx="1059180" cy="5211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a:endCxn id="99" idx="2"/>
            </p:cNvCxnSpPr>
            <p:nvPr/>
          </p:nvCxnSpPr>
          <p:spPr>
            <a:xfrm flipV="1">
              <a:off x="2407914" y="3235025"/>
              <a:ext cx="1051560" cy="551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a:stCxn id="96" idx="6"/>
              <a:endCxn id="100" idx="2"/>
            </p:cNvCxnSpPr>
            <p:nvPr/>
          </p:nvCxnSpPr>
          <p:spPr>
            <a:xfrm flipV="1">
              <a:off x="2400294" y="3595215"/>
              <a:ext cx="1059180" cy="1991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a:stCxn id="96" idx="6"/>
              <a:endCxn id="101" idx="2"/>
            </p:cNvCxnSpPr>
            <p:nvPr/>
          </p:nvCxnSpPr>
          <p:spPr>
            <a:xfrm>
              <a:off x="2400294" y="3794403"/>
              <a:ext cx="1059180" cy="1609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4" name="组合 113"/>
            <p:cNvGrpSpPr/>
            <p:nvPr/>
          </p:nvGrpSpPr>
          <p:grpSpPr>
            <a:xfrm>
              <a:off x="3821332" y="2702644"/>
              <a:ext cx="689605" cy="1249596"/>
              <a:chOff x="3117856" y="3037657"/>
              <a:chExt cx="1062998" cy="1249596"/>
            </a:xfrm>
          </p:grpSpPr>
          <p:cxnSp>
            <p:nvCxnSpPr>
              <p:cNvPr id="153" name="直接箭头连接符 152"/>
              <p:cNvCxnSpPr>
                <a:stCxn id="98" idx="6"/>
              </p:cNvCxnSpPr>
              <p:nvPr/>
            </p:nvCxnSpPr>
            <p:spPr>
              <a:xfrm flipV="1">
                <a:off x="3117858" y="3037657"/>
                <a:ext cx="1062996" cy="20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直接箭头连接符 153"/>
              <p:cNvCxnSpPr>
                <a:stCxn id="98" idx="6"/>
              </p:cNvCxnSpPr>
              <p:nvPr/>
            </p:nvCxnSpPr>
            <p:spPr>
              <a:xfrm>
                <a:off x="3117856" y="3057715"/>
                <a:ext cx="1062993" cy="340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a:stCxn id="98" idx="6"/>
              </p:cNvCxnSpPr>
              <p:nvPr/>
            </p:nvCxnSpPr>
            <p:spPr>
              <a:xfrm>
                <a:off x="3117856" y="3057715"/>
                <a:ext cx="1062996" cy="700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a:stCxn id="98" idx="6"/>
              </p:cNvCxnSpPr>
              <p:nvPr/>
            </p:nvCxnSpPr>
            <p:spPr>
              <a:xfrm>
                <a:off x="3117856" y="3057715"/>
                <a:ext cx="1062996" cy="1060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stCxn id="99" idx="6"/>
              </p:cNvCxnSpPr>
              <p:nvPr/>
            </p:nvCxnSpPr>
            <p:spPr>
              <a:xfrm flipV="1">
                <a:off x="3117856" y="3037657"/>
                <a:ext cx="1062996" cy="380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a:stCxn id="99" idx="6"/>
              </p:cNvCxnSpPr>
              <p:nvPr/>
            </p:nvCxnSpPr>
            <p:spPr>
              <a:xfrm flipV="1">
                <a:off x="3117856" y="3397847"/>
                <a:ext cx="1062996" cy="20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99" idx="6"/>
              </p:cNvCxnSpPr>
              <p:nvPr/>
            </p:nvCxnSpPr>
            <p:spPr>
              <a:xfrm>
                <a:off x="3117856" y="3417905"/>
                <a:ext cx="1062996" cy="340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a:stCxn id="99" idx="6"/>
              </p:cNvCxnSpPr>
              <p:nvPr/>
            </p:nvCxnSpPr>
            <p:spPr>
              <a:xfrm>
                <a:off x="3117856" y="3417905"/>
                <a:ext cx="1062996" cy="700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a:stCxn id="100" idx="6"/>
              </p:cNvCxnSpPr>
              <p:nvPr/>
            </p:nvCxnSpPr>
            <p:spPr>
              <a:xfrm flipV="1">
                <a:off x="3117856" y="3037657"/>
                <a:ext cx="1062996" cy="740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a:stCxn id="100" idx="6"/>
              </p:cNvCxnSpPr>
              <p:nvPr/>
            </p:nvCxnSpPr>
            <p:spPr>
              <a:xfrm flipV="1">
                <a:off x="3117856" y="3397847"/>
                <a:ext cx="1062996" cy="380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a:stCxn id="100" idx="6"/>
              </p:cNvCxnSpPr>
              <p:nvPr/>
            </p:nvCxnSpPr>
            <p:spPr>
              <a:xfrm flipV="1">
                <a:off x="3117856" y="3758037"/>
                <a:ext cx="1062996" cy="20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a:stCxn id="100" idx="6"/>
              </p:cNvCxnSpPr>
              <p:nvPr/>
            </p:nvCxnSpPr>
            <p:spPr>
              <a:xfrm>
                <a:off x="3117856" y="3778095"/>
                <a:ext cx="1062996" cy="340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a:stCxn id="101" idx="6"/>
              </p:cNvCxnSpPr>
              <p:nvPr/>
            </p:nvCxnSpPr>
            <p:spPr>
              <a:xfrm flipV="1">
                <a:off x="3117856" y="3037657"/>
                <a:ext cx="1062996" cy="1100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a:stCxn id="101" idx="6"/>
              </p:cNvCxnSpPr>
              <p:nvPr/>
            </p:nvCxnSpPr>
            <p:spPr>
              <a:xfrm flipV="1">
                <a:off x="3117856" y="3397847"/>
                <a:ext cx="1062996" cy="740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a:stCxn id="101" idx="6"/>
              </p:cNvCxnSpPr>
              <p:nvPr/>
            </p:nvCxnSpPr>
            <p:spPr>
              <a:xfrm flipV="1">
                <a:off x="3117856" y="4118173"/>
                <a:ext cx="1062996" cy="20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a:stCxn id="101" idx="6"/>
              </p:cNvCxnSpPr>
              <p:nvPr/>
            </p:nvCxnSpPr>
            <p:spPr>
              <a:xfrm>
                <a:off x="3117856" y="4138231"/>
                <a:ext cx="1013461" cy="149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15" name="矩形 114"/>
            <p:cNvSpPr/>
            <p:nvPr/>
          </p:nvSpPr>
          <p:spPr>
            <a:xfrm rot="16200000">
              <a:off x="4525324" y="3112296"/>
              <a:ext cx="226522" cy="483702"/>
            </a:xfrm>
            <a:prstGeom prst="rect">
              <a:avLst/>
            </a:prstGeom>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en-US" altLang="zh-CN" sz="3200" dirty="0"/>
                <a:t>···</a:t>
              </a:r>
              <a:endParaRPr lang="zh-CN" altLang="en-US" sz="3200" dirty="0">
                <a:ea typeface="黑体" panose="02010609060101010101" pitchFamily="49" charset="-122"/>
              </a:endParaRPr>
            </a:p>
          </p:txBody>
        </p:sp>
        <p:sp>
          <p:nvSpPr>
            <p:cNvPr id="116" name="矩形 115"/>
            <p:cNvSpPr/>
            <p:nvPr/>
          </p:nvSpPr>
          <p:spPr>
            <a:xfrm>
              <a:off x="5426558" y="2583029"/>
              <a:ext cx="403860" cy="1648013"/>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sp>
          <p:nvSpPr>
            <p:cNvPr id="117" name="椭圆 116"/>
            <p:cNvSpPr/>
            <p:nvPr/>
          </p:nvSpPr>
          <p:spPr>
            <a:xfrm>
              <a:off x="5472278" y="2726785"/>
              <a:ext cx="312420" cy="290585"/>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sp>
          <p:nvSpPr>
            <p:cNvPr id="118" name="椭圆 117"/>
            <p:cNvSpPr/>
            <p:nvPr/>
          </p:nvSpPr>
          <p:spPr>
            <a:xfrm>
              <a:off x="5472278" y="3086975"/>
              <a:ext cx="312420" cy="290585"/>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sp>
          <p:nvSpPr>
            <p:cNvPr id="119" name="椭圆 118"/>
            <p:cNvSpPr/>
            <p:nvPr/>
          </p:nvSpPr>
          <p:spPr>
            <a:xfrm>
              <a:off x="5472278" y="3447165"/>
              <a:ext cx="312420" cy="290585"/>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sp>
          <p:nvSpPr>
            <p:cNvPr id="120" name="椭圆 119"/>
            <p:cNvSpPr/>
            <p:nvPr/>
          </p:nvSpPr>
          <p:spPr>
            <a:xfrm>
              <a:off x="5472278" y="3807301"/>
              <a:ext cx="312420" cy="290585"/>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cxnSp>
          <p:nvCxnSpPr>
            <p:cNvPr id="121" name="直接箭头连接符 120"/>
            <p:cNvCxnSpPr>
              <a:endCxn id="117" idx="2"/>
            </p:cNvCxnSpPr>
            <p:nvPr/>
          </p:nvCxnSpPr>
          <p:spPr>
            <a:xfrm>
              <a:off x="4777566" y="2675646"/>
              <a:ext cx="694712" cy="196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a:endCxn id="118" idx="2"/>
            </p:cNvCxnSpPr>
            <p:nvPr/>
          </p:nvCxnSpPr>
          <p:spPr>
            <a:xfrm>
              <a:off x="4762494" y="2669300"/>
              <a:ext cx="709784" cy="562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a:endCxn id="119" idx="2"/>
            </p:cNvCxnSpPr>
            <p:nvPr/>
          </p:nvCxnSpPr>
          <p:spPr>
            <a:xfrm>
              <a:off x="4747170" y="2655522"/>
              <a:ext cx="725108" cy="936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a:endCxn id="120" idx="2"/>
            </p:cNvCxnSpPr>
            <p:nvPr/>
          </p:nvCxnSpPr>
          <p:spPr>
            <a:xfrm>
              <a:off x="4754874" y="2648633"/>
              <a:ext cx="717404" cy="1303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a:endCxn id="118" idx="2"/>
            </p:cNvCxnSpPr>
            <p:nvPr/>
          </p:nvCxnSpPr>
          <p:spPr>
            <a:xfrm>
              <a:off x="4751064" y="3074023"/>
              <a:ext cx="721214" cy="158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a:endCxn id="117" idx="2"/>
            </p:cNvCxnSpPr>
            <p:nvPr/>
          </p:nvCxnSpPr>
          <p:spPr>
            <a:xfrm flipV="1">
              <a:off x="4762410" y="2872078"/>
              <a:ext cx="709868" cy="196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a:endCxn id="119" idx="2"/>
            </p:cNvCxnSpPr>
            <p:nvPr/>
          </p:nvCxnSpPr>
          <p:spPr>
            <a:xfrm>
              <a:off x="4762410" y="3058378"/>
              <a:ext cx="709868" cy="53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a:endCxn id="120" idx="2"/>
            </p:cNvCxnSpPr>
            <p:nvPr/>
          </p:nvCxnSpPr>
          <p:spPr>
            <a:xfrm>
              <a:off x="4754874" y="3063444"/>
              <a:ext cx="717404" cy="889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p:cNvCxnSpPr>
              <a:stCxn id="115" idx="2"/>
              <a:endCxn id="117" idx="2"/>
            </p:cNvCxnSpPr>
            <p:nvPr/>
          </p:nvCxnSpPr>
          <p:spPr>
            <a:xfrm flipV="1">
              <a:off x="4880436" y="2872078"/>
              <a:ext cx="591842" cy="482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a:stCxn id="115" idx="2"/>
              <a:endCxn id="118" idx="2"/>
            </p:cNvCxnSpPr>
            <p:nvPr/>
          </p:nvCxnSpPr>
          <p:spPr>
            <a:xfrm flipV="1">
              <a:off x="4880436" y="3232268"/>
              <a:ext cx="591842" cy="121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a:stCxn id="115" idx="2"/>
              <a:endCxn id="119" idx="2"/>
            </p:cNvCxnSpPr>
            <p:nvPr/>
          </p:nvCxnSpPr>
          <p:spPr>
            <a:xfrm>
              <a:off x="4880436" y="3354147"/>
              <a:ext cx="591842" cy="238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a:stCxn id="115" idx="2"/>
              <a:endCxn id="120" idx="2"/>
            </p:cNvCxnSpPr>
            <p:nvPr/>
          </p:nvCxnSpPr>
          <p:spPr>
            <a:xfrm>
              <a:off x="4880436" y="3354147"/>
              <a:ext cx="591842" cy="598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endCxn id="117" idx="2"/>
            </p:cNvCxnSpPr>
            <p:nvPr/>
          </p:nvCxnSpPr>
          <p:spPr>
            <a:xfrm flipV="1">
              <a:off x="4785186" y="2872078"/>
              <a:ext cx="687092" cy="796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p:nvPr/>
          </p:nvCxnSpPr>
          <p:spPr>
            <a:xfrm flipV="1">
              <a:off x="4788996" y="3223618"/>
              <a:ext cx="683282" cy="446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endCxn id="119" idx="2"/>
            </p:cNvCxnSpPr>
            <p:nvPr/>
          </p:nvCxnSpPr>
          <p:spPr>
            <a:xfrm flipV="1">
              <a:off x="4777566" y="3592458"/>
              <a:ext cx="694712" cy="76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endCxn id="120" idx="2"/>
            </p:cNvCxnSpPr>
            <p:nvPr/>
          </p:nvCxnSpPr>
          <p:spPr>
            <a:xfrm>
              <a:off x="4777566" y="3675676"/>
              <a:ext cx="694712" cy="276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endCxn id="117" idx="2"/>
            </p:cNvCxnSpPr>
            <p:nvPr/>
          </p:nvCxnSpPr>
          <p:spPr>
            <a:xfrm flipV="1">
              <a:off x="4777566" y="2872078"/>
              <a:ext cx="694712" cy="1160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a:endCxn id="118" idx="2"/>
            </p:cNvCxnSpPr>
            <p:nvPr/>
          </p:nvCxnSpPr>
          <p:spPr>
            <a:xfrm flipV="1">
              <a:off x="4777566" y="3232268"/>
              <a:ext cx="694712" cy="79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endCxn id="119" idx="2"/>
            </p:cNvCxnSpPr>
            <p:nvPr/>
          </p:nvCxnSpPr>
          <p:spPr>
            <a:xfrm flipV="1">
              <a:off x="4777566" y="3592458"/>
              <a:ext cx="694712" cy="438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a:endCxn id="120" idx="2"/>
            </p:cNvCxnSpPr>
            <p:nvPr/>
          </p:nvCxnSpPr>
          <p:spPr>
            <a:xfrm flipV="1">
              <a:off x="4777566" y="3952594"/>
              <a:ext cx="694712" cy="87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1" name="矩形 140"/>
            <p:cNvSpPr/>
            <p:nvPr/>
          </p:nvSpPr>
          <p:spPr>
            <a:xfrm>
              <a:off x="6688792" y="2961200"/>
              <a:ext cx="403860" cy="946025"/>
            </a:xfrm>
            <a:prstGeom prst="rect">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sp>
          <p:nvSpPr>
            <p:cNvPr id="142" name="椭圆 141"/>
            <p:cNvSpPr/>
            <p:nvPr/>
          </p:nvSpPr>
          <p:spPr>
            <a:xfrm>
              <a:off x="6734512" y="3104955"/>
              <a:ext cx="312420" cy="290585"/>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sp>
          <p:nvSpPr>
            <p:cNvPr id="143" name="椭圆 142"/>
            <p:cNvSpPr/>
            <p:nvPr/>
          </p:nvSpPr>
          <p:spPr>
            <a:xfrm>
              <a:off x="6734512" y="3465145"/>
              <a:ext cx="312420" cy="290585"/>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sp>
          <p:nvSpPr>
            <p:cNvPr id="144" name="左大括号 143"/>
            <p:cNvSpPr/>
            <p:nvPr/>
          </p:nvSpPr>
          <p:spPr>
            <a:xfrm rot="16200000">
              <a:off x="4524285" y="3322703"/>
              <a:ext cx="144780" cy="19888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p>
          </p:txBody>
        </p:sp>
        <p:cxnSp>
          <p:nvCxnSpPr>
            <p:cNvPr id="145" name="直接箭头连接符 144"/>
            <p:cNvCxnSpPr>
              <a:stCxn id="117" idx="6"/>
              <a:endCxn id="142" idx="2"/>
            </p:cNvCxnSpPr>
            <p:nvPr/>
          </p:nvCxnSpPr>
          <p:spPr>
            <a:xfrm>
              <a:off x="5784698" y="2872078"/>
              <a:ext cx="949814" cy="378170"/>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118" idx="6"/>
              <a:endCxn id="142" idx="2"/>
            </p:cNvCxnSpPr>
            <p:nvPr/>
          </p:nvCxnSpPr>
          <p:spPr>
            <a:xfrm>
              <a:off x="5784698" y="3232268"/>
              <a:ext cx="949814" cy="17980"/>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a:stCxn id="119" idx="6"/>
              <a:endCxn id="142" idx="2"/>
            </p:cNvCxnSpPr>
            <p:nvPr/>
          </p:nvCxnSpPr>
          <p:spPr>
            <a:xfrm flipV="1">
              <a:off x="5784698" y="3250248"/>
              <a:ext cx="949814" cy="342210"/>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a:stCxn id="120" idx="6"/>
              <a:endCxn id="142" idx="2"/>
            </p:cNvCxnSpPr>
            <p:nvPr/>
          </p:nvCxnSpPr>
          <p:spPr>
            <a:xfrm flipV="1">
              <a:off x="5784698" y="3250248"/>
              <a:ext cx="949814" cy="702346"/>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120" idx="6"/>
              <a:endCxn id="143" idx="2"/>
            </p:cNvCxnSpPr>
            <p:nvPr/>
          </p:nvCxnSpPr>
          <p:spPr>
            <a:xfrm flipV="1">
              <a:off x="5784698" y="3610438"/>
              <a:ext cx="949814" cy="342156"/>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a:stCxn id="119" idx="6"/>
              <a:endCxn id="143" idx="2"/>
            </p:cNvCxnSpPr>
            <p:nvPr/>
          </p:nvCxnSpPr>
          <p:spPr>
            <a:xfrm>
              <a:off x="5784698" y="3592458"/>
              <a:ext cx="949814" cy="17980"/>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a:endCxn id="143" idx="2"/>
            </p:cNvCxnSpPr>
            <p:nvPr/>
          </p:nvCxnSpPr>
          <p:spPr>
            <a:xfrm>
              <a:off x="5796128" y="3223618"/>
              <a:ext cx="938384" cy="386820"/>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a:endCxn id="143" idx="2"/>
            </p:cNvCxnSpPr>
            <p:nvPr/>
          </p:nvCxnSpPr>
          <p:spPr>
            <a:xfrm>
              <a:off x="5796128" y="2872078"/>
              <a:ext cx="938384" cy="738360"/>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grpSp>
      <p:sp>
        <p:nvSpPr>
          <p:cNvPr id="169" name="文本框 168"/>
          <p:cNvSpPr txBox="1"/>
          <p:nvPr/>
        </p:nvSpPr>
        <p:spPr>
          <a:xfrm>
            <a:off x="4188675" y="4813247"/>
            <a:ext cx="1463040" cy="584775"/>
          </a:xfrm>
          <a:prstGeom prst="rect">
            <a:avLst/>
          </a:prstGeom>
          <a:noFill/>
        </p:spPr>
        <p:txBody>
          <a:bodyPr wrap="square" rtlCol="0">
            <a:spAutoFit/>
          </a:bodyPr>
          <a:lstStyle/>
          <a:p>
            <a:pPr algn="ctr"/>
            <a:r>
              <a:rPr lang="zh-CN" altLang="en-US" sz="3200" dirty="0">
                <a:latin typeface="黑体" panose="02010609060101010101" pitchFamily="49" charset="-122"/>
                <a:ea typeface="黑体" panose="02010609060101010101" pitchFamily="49" charset="-122"/>
              </a:rPr>
              <a:t>隐藏层</a:t>
            </a:r>
            <a:endParaRPr lang="zh-CN" altLang="en-US" sz="3200" dirty="0">
              <a:latin typeface="黑体" panose="02010609060101010101" pitchFamily="49" charset="-122"/>
              <a:ea typeface="黑体" panose="02010609060101010101" pitchFamily="49" charset="-122"/>
            </a:endParaRPr>
          </a:p>
        </p:txBody>
      </p:sp>
      <p:sp>
        <p:nvSpPr>
          <p:cNvPr id="170" name="文本框 169"/>
          <p:cNvSpPr txBox="1"/>
          <p:nvPr/>
        </p:nvSpPr>
        <p:spPr>
          <a:xfrm>
            <a:off x="7298272" y="4863412"/>
            <a:ext cx="1463040" cy="584775"/>
          </a:xfrm>
          <a:prstGeom prst="rect">
            <a:avLst/>
          </a:prstGeom>
          <a:noFill/>
        </p:spPr>
        <p:txBody>
          <a:bodyPr wrap="square" rtlCol="0">
            <a:spAutoFit/>
          </a:bodyPr>
          <a:lstStyle/>
          <a:p>
            <a:pPr algn="ctr"/>
            <a:r>
              <a:rPr lang="zh-CN" altLang="en-US" sz="3200" dirty="0">
                <a:latin typeface="黑体" panose="02010609060101010101" pitchFamily="49" charset="-122"/>
                <a:ea typeface="黑体" panose="02010609060101010101" pitchFamily="49" charset="-122"/>
              </a:rPr>
              <a:t>输出层</a:t>
            </a:r>
            <a:endParaRPr lang="zh-CN" altLang="en-US" sz="3200" dirty="0">
              <a:latin typeface="黑体" panose="02010609060101010101" pitchFamily="49" charset="-122"/>
              <a:ea typeface="黑体" panose="02010609060101010101" pitchFamily="49"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感知机模型：多层感知机</a:t>
            </a:r>
            <a:endParaRPr lang="zh-CN" altLang="en-US" dirty="0"/>
          </a:p>
        </p:txBody>
      </p:sp>
      <p:sp>
        <p:nvSpPr>
          <p:cNvPr id="3" name="内容占位符 2"/>
          <p:cNvSpPr>
            <a:spLocks noGrp="1"/>
          </p:cNvSpPr>
          <p:nvPr>
            <p:ph idx="1"/>
          </p:nvPr>
        </p:nvSpPr>
        <p:spPr/>
        <p:txBody>
          <a:bodyPr/>
          <a:lstStyle/>
          <a:p>
            <a:r>
              <a:rPr lang="zh-CN" altLang="en-US" dirty="0"/>
              <a:t>多层感知机由输入层、输出层和至少一层的隐藏层构成</a:t>
            </a:r>
            <a:endParaRPr lang="en-US" altLang="zh-CN" dirty="0"/>
          </a:p>
          <a:p>
            <a:pPr lvl="1"/>
            <a:r>
              <a:rPr lang="zh-CN" altLang="en-US" dirty="0"/>
              <a:t>各个隐藏层中神经元可接收相邻前序隐藏层中所有神经元传递的信息，加工处理后输出给相邻后续隐藏层中所有神经元</a:t>
            </a:r>
            <a:endParaRPr lang="zh-CN" altLang="en-US" dirty="0"/>
          </a:p>
          <a:p>
            <a:pPr lvl="1"/>
            <a:r>
              <a:rPr lang="zh-CN" altLang="en-US" dirty="0"/>
              <a:t>各个神经元接受前一级的输入，并输出到下一级，模型中没有反馈</a:t>
            </a:r>
            <a:endParaRPr lang="zh-CN" altLang="en-US" dirty="0"/>
          </a:p>
          <a:p>
            <a:pPr lvl="1"/>
            <a:r>
              <a:rPr lang="zh-CN" altLang="en-US" dirty="0"/>
              <a:t>层与层之间通过“全连接”进行链接，即两个相邻层之间的神经元完全成对连接，但层内的神经元不相互连接。</a:t>
            </a:r>
            <a:endParaRPr lang="en-US" altLang="zh-CN" dirty="0"/>
          </a:p>
          <a:p>
            <a:pPr lvl="1"/>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问题：如何优化网络参数？ </a:t>
            </a:r>
            <a:endParaRPr lang="zh-CN" altLang="en-US" dirty="0"/>
          </a:p>
        </p:txBody>
      </p:sp>
      <p:pic>
        <p:nvPicPr>
          <p:cNvPr id="4"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785937" y="2339759"/>
            <a:ext cx="8620125" cy="406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5" name="圆角矩形 286"/>
              <p:cNvSpPr/>
              <p:nvPr/>
            </p:nvSpPr>
            <p:spPr bwMode="auto">
              <a:xfrm>
                <a:off x="2084570" y="1014185"/>
                <a:ext cx="7685315" cy="1128889"/>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lvl="0" algn="ctr" fontAlgn="base">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lang="en-US" altLang="zh-CN" sz="2800" i="1">
                              <a:solidFill>
                                <a:srgbClr val="C00000"/>
                              </a:solidFill>
                              <a:latin typeface="Cambria Math" panose="02040503050406030204" pitchFamily="18" charset="0"/>
                              <a:ea typeface="黑体" panose="02010609060101010101" pitchFamily="49" charset="-122"/>
                            </a:rPr>
                          </m:ctrlPr>
                        </m:sSubPr>
                        <m:e>
                          <m:r>
                            <a:rPr lang="en-US" altLang="zh-CN" sz="2800" i="1">
                              <a:solidFill>
                                <a:srgbClr val="C00000"/>
                              </a:solidFill>
                              <a:latin typeface="Cambria Math" panose="02040503050406030204" pitchFamily="18" charset="0"/>
                              <a:ea typeface="黑体" panose="02010609060101010101" pitchFamily="49" charset="-122"/>
                            </a:rPr>
                            <m:t>𝑤</m:t>
                          </m:r>
                        </m:e>
                        <m:sub>
                          <m:r>
                            <a:rPr lang="en-US" altLang="zh-CN" sz="2800" i="1">
                              <a:solidFill>
                                <a:srgbClr val="C00000"/>
                              </a:solidFill>
                              <a:latin typeface="Cambria Math" panose="02040503050406030204"/>
                              <a:ea typeface="黑体" panose="02010609060101010101" pitchFamily="49" charset="-122"/>
                            </a:rPr>
                            <m:t>𝑖𝑗</m:t>
                          </m:r>
                        </m:sub>
                      </m:sSub>
                      <m:r>
                        <a:rPr lang="en-US" altLang="zh-CN" sz="2800" i="1">
                          <a:solidFill>
                            <a:srgbClr val="C00000"/>
                          </a:solidFill>
                          <a:latin typeface="Cambria Math" panose="02040503050406030204"/>
                          <a:ea typeface="黑体" panose="02010609060101010101" pitchFamily="49" charset="-122"/>
                        </a:rPr>
                        <m:t>(</m:t>
                      </m:r>
                      <m:r>
                        <a:rPr lang="en-US" altLang="zh-CN" sz="2800" i="1">
                          <a:solidFill>
                            <a:srgbClr val="C00000"/>
                          </a:solidFill>
                          <a:latin typeface="Cambria Math" panose="02040503050406030204"/>
                          <a:ea typeface="黑体" panose="02010609060101010101" pitchFamily="49" charset="-122"/>
                        </a:rPr>
                        <m:t>1</m:t>
                      </m:r>
                      <m:r>
                        <a:rPr lang="en-US" altLang="zh-CN" sz="2800" i="1">
                          <a:solidFill>
                            <a:srgbClr val="C00000"/>
                          </a:solidFill>
                          <a:latin typeface="Cambria Math" panose="02040503050406030204"/>
                          <a:ea typeface="Cambria Math" panose="02040503050406030204"/>
                        </a:rPr>
                        <m:t>≤</m:t>
                      </m:r>
                      <m:r>
                        <a:rPr lang="en-US" altLang="zh-CN" sz="2800" i="1">
                          <a:solidFill>
                            <a:srgbClr val="C00000"/>
                          </a:solidFill>
                          <a:latin typeface="Cambria Math" panose="02040503050406030204"/>
                          <a:ea typeface="Cambria Math" panose="02040503050406030204"/>
                        </a:rPr>
                        <m:t>𝑖</m:t>
                      </m:r>
                      <m:r>
                        <a:rPr lang="en-US" altLang="zh-CN" sz="2800" i="1">
                          <a:solidFill>
                            <a:srgbClr val="C00000"/>
                          </a:solidFill>
                          <a:latin typeface="Cambria Math" panose="02040503050406030204"/>
                          <a:ea typeface="Cambria Math" panose="02040503050406030204"/>
                        </a:rPr>
                        <m:t>≤</m:t>
                      </m:r>
                      <m:r>
                        <a:rPr lang="en-US" altLang="zh-CN" sz="2800" i="1">
                          <a:solidFill>
                            <a:srgbClr val="C00000"/>
                          </a:solidFill>
                          <a:latin typeface="Cambria Math" panose="02040503050406030204"/>
                          <a:ea typeface="Cambria Math" panose="02040503050406030204"/>
                        </a:rPr>
                        <m:t>𝑛</m:t>
                      </m:r>
                      <m:r>
                        <a:rPr lang="en-US" altLang="zh-CN" sz="2800" i="1">
                          <a:solidFill>
                            <a:srgbClr val="C00000"/>
                          </a:solidFill>
                          <a:latin typeface="Cambria Math" panose="02040503050406030204"/>
                          <a:ea typeface="Cambria Math" panose="02040503050406030204"/>
                        </a:rPr>
                        <m:t>,</m:t>
                      </m:r>
                      <m:r>
                        <a:rPr lang="en-US" altLang="zh-CN" sz="2800" i="1">
                          <a:solidFill>
                            <a:srgbClr val="C00000"/>
                          </a:solidFill>
                          <a:latin typeface="Cambria Math" panose="02040503050406030204"/>
                          <a:ea typeface="Cambria Math" panose="02040503050406030204"/>
                        </a:rPr>
                        <m:t>1</m:t>
                      </m:r>
                      <m:r>
                        <a:rPr lang="en-US" altLang="zh-CN" sz="2800" i="1">
                          <a:solidFill>
                            <a:srgbClr val="C00000"/>
                          </a:solidFill>
                          <a:latin typeface="Cambria Math" panose="02040503050406030204"/>
                          <a:ea typeface="Cambria Math" panose="02040503050406030204"/>
                        </a:rPr>
                        <m:t>≤</m:t>
                      </m:r>
                      <m:r>
                        <a:rPr lang="en-US" altLang="zh-CN" sz="2800" i="1">
                          <a:solidFill>
                            <a:srgbClr val="C00000"/>
                          </a:solidFill>
                          <a:latin typeface="Cambria Math" panose="02040503050406030204"/>
                          <a:ea typeface="Cambria Math" panose="02040503050406030204"/>
                        </a:rPr>
                        <m:t>𝑗</m:t>
                      </m:r>
                      <m:r>
                        <a:rPr lang="en-US" altLang="zh-CN" sz="2800" i="1">
                          <a:solidFill>
                            <a:srgbClr val="C00000"/>
                          </a:solidFill>
                          <a:latin typeface="Cambria Math" panose="02040503050406030204"/>
                          <a:ea typeface="Cambria Math" panose="02040503050406030204"/>
                        </a:rPr>
                        <m:t>≤</m:t>
                      </m:r>
                      <m:r>
                        <a:rPr lang="en-US" altLang="zh-CN" sz="2800" i="1">
                          <a:solidFill>
                            <a:srgbClr val="C00000"/>
                          </a:solidFill>
                          <a:latin typeface="Cambria Math" panose="02040503050406030204"/>
                          <a:ea typeface="Cambria Math" panose="02040503050406030204"/>
                        </a:rPr>
                        <m:t>𝑚</m:t>
                      </m:r>
                      <m:r>
                        <a:rPr lang="en-US" altLang="zh-CN" sz="2800" i="1">
                          <a:solidFill>
                            <a:srgbClr val="C00000"/>
                          </a:solidFill>
                          <a:latin typeface="Cambria Math" panose="02040503050406030204"/>
                          <a:ea typeface="黑体" panose="02010609060101010101" pitchFamily="49" charset="-122"/>
                        </a:rPr>
                        <m:t>)</m:t>
                      </m:r>
                    </m:oMath>
                  </m:oMathPara>
                </a14:m>
                <a:endParaRPr lang="en-US" altLang="zh-CN" sz="28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a:p>
                <a:pPr lvl="0" algn="ctr" fontAlgn="base">
                  <a:spcBef>
                    <a:spcPct val="0"/>
                  </a:spcBef>
                  <a:spcAft>
                    <a:spcPct val="0"/>
                  </a:spcAft>
                  <a:defRPr/>
                </a:pPr>
                <a14:m>
                  <m:oMath xmlns:m="http://schemas.openxmlformats.org/officeDocument/2006/math">
                    <m:r>
                      <a:rPr lang="en-US" altLang="zh-CN" sz="2800" i="1">
                        <a:solidFill>
                          <a:srgbClr val="C00000"/>
                        </a:solidFill>
                        <a:latin typeface="Cambria Math" panose="02040503050406030204"/>
                        <a:ea typeface="Cambria Math" panose="02040503050406030204"/>
                      </a:rPr>
                      <m:t>𝑛</m:t>
                    </m:r>
                  </m:oMath>
                </a14:m>
                <a:r>
                  <a:rPr lang="zh-CN" altLang="en-US" sz="28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为神经网络层数、</a:t>
                </a:r>
                <a:r>
                  <a:rPr lang="en-US" altLang="zh-CN" sz="2800" dirty="0">
                    <a:solidFill>
                      <a:srgbClr val="C00000"/>
                    </a:solidFill>
                    <a:ea typeface="Cambria Math" panose="02040503050406030204"/>
                  </a:rPr>
                  <a:t> </a:t>
                </a:r>
                <a14:m>
                  <m:oMath xmlns:m="http://schemas.openxmlformats.org/officeDocument/2006/math">
                    <m:r>
                      <a:rPr lang="en-US" altLang="zh-CN" sz="2800" i="1">
                        <a:solidFill>
                          <a:srgbClr val="C00000"/>
                        </a:solidFill>
                        <a:latin typeface="Cambria Math" panose="02040503050406030204"/>
                        <a:ea typeface="Cambria Math" panose="02040503050406030204"/>
                      </a:rPr>
                      <m:t>𝑚</m:t>
                    </m:r>
                  </m:oMath>
                </a14:m>
                <a:r>
                  <a:rPr lang="zh-CN" altLang="en-US" sz="28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为每层中神经元个数</a:t>
                </a:r>
                <a:endParaRPr lang="en-US" altLang="zh-CN" sz="28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mc:Choice>
        <mc:Fallback>
          <p:sp>
            <p:nvSpPr>
              <p:cNvPr id="5" name="圆角矩形 286"/>
              <p:cNvSpPr>
                <a:spLocks noRot="1" noChangeAspect="1" noMove="1" noResize="1" noEditPoints="1" noAdjustHandles="1" noChangeArrowheads="1" noChangeShapeType="1" noTextEdit="1"/>
              </p:cNvSpPr>
              <p:nvPr/>
            </p:nvSpPr>
            <p:spPr bwMode="auto">
              <a:xfrm>
                <a:off x="2084570" y="1014185"/>
                <a:ext cx="7685315" cy="1128889"/>
              </a:xfrm>
              <a:prstGeom prst="roundRect">
                <a:avLst/>
              </a:prstGeom>
              <a:blipFill rotWithShape="1">
                <a:blip r:embed="rId2"/>
                <a:stretch>
                  <a:fillRect l="-502" t="-1639" r="-499" b="-5180"/>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问题：如何优化网络参数？ </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从标注数据出发，优化模型参数</a:t>
                </a:r>
                <a:endParaRPr lang="en-US" altLang="zh-CN" dirty="0"/>
              </a:p>
              <a:p>
                <a:pPr lvl="1"/>
                <a:r>
                  <a:rPr lang="zh-CN" altLang="en-US" dirty="0"/>
                  <a:t>标注数据：</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m:t>
                        </m:r>
                        <m:r>
                          <a:rPr lang="en-US" altLang="zh-CN">
                            <a:latin typeface="Cambria Math" panose="02040503050406030204" pitchFamily="18" charset="0"/>
                          </a:rPr>
                          <m:t>𝑥</m:t>
                        </m:r>
                      </m:e>
                      <m:sub>
                        <m:r>
                          <a:rPr lang="en-US" altLang="zh-CN">
                            <a:latin typeface="Cambria Math" panose="02040503050406030204" pitchFamily="18" charset="0"/>
                          </a:rPr>
                          <m:t>𝑖</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𝑖</m:t>
                        </m:r>
                      </m:sub>
                    </m:sSub>
                    <m:r>
                      <a:rPr lang="en-US" altLang="zh-CN">
                        <a:latin typeface="Cambria Math" panose="02040503050406030204" pitchFamily="18" charset="0"/>
                      </a:rPr>
                      <m:t>)(</m:t>
                    </m:r>
                    <m:r>
                      <a:rPr lang="en-US" altLang="zh-CN">
                        <a:latin typeface="Cambria Math" panose="02040503050406030204" pitchFamily="18" charset="0"/>
                      </a:rPr>
                      <m:t>1</m:t>
                    </m:r>
                    <m:r>
                      <a:rPr lang="en-US" altLang="zh-CN">
                        <a:latin typeface="Cambria Math" panose="02040503050406030204" pitchFamily="18" charset="0"/>
                      </a:rPr>
                      <m:t>≤</m:t>
                    </m:r>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𝑁</m:t>
                    </m:r>
                    <m:r>
                      <a:rPr lang="en-US" altLang="zh-CN">
                        <a:latin typeface="Cambria Math" panose="02040503050406030204" pitchFamily="18" charset="0"/>
                      </a:rPr>
                      <m:t>)</m:t>
                    </m:r>
                  </m:oMath>
                </a14:m>
                <a:endParaRPr lang="en-US" altLang="zh-CN" dirty="0"/>
              </a:p>
              <a:p>
                <a:pPr lvl="1"/>
                <a:r>
                  <a:rPr lang="zh-CN" altLang="en-US" dirty="0"/>
                  <a:t>评分函数</a:t>
                </a:r>
                <a:r>
                  <a:rPr lang="en-US" altLang="zh-CN" dirty="0"/>
                  <a:t>(scoring function)</a:t>
                </a:r>
                <a:r>
                  <a:rPr lang="zh-CN" altLang="en-US" dirty="0"/>
                  <a:t>将输入数据映射为类别置信度大小：</a:t>
                </a:r>
                <a14:m>
                  <m:oMath xmlns:m="http://schemas.openxmlformats.org/officeDocument/2006/math">
                    <m:r>
                      <m:rPr>
                        <m:sty m:val="p"/>
                      </m:rPr>
                      <a:rPr lang="en-US" altLang="zh-CN">
                        <a:latin typeface="Cambria Math" panose="02040503050406030204" pitchFamily="18" charset="0"/>
                      </a:rPr>
                      <m:t>s</m:t>
                    </m:r>
                    <m:r>
                      <a:rPr lang="en-US" altLang="zh-CN">
                        <a:latin typeface="Cambria Math" panose="02040503050406030204" pitchFamily="18" charset="0"/>
                      </a:rPr>
                      <m:t>=</m:t>
                    </m:r>
                    <m:r>
                      <a:rPr lang="en-US" altLang="zh-CN">
                        <a:latin typeface="Cambria Math" panose="02040503050406030204" pitchFamily="18" charset="0"/>
                      </a:rPr>
                      <m:t>𝑓</m:t>
                    </m:r>
                    <m:d>
                      <m:dPr>
                        <m:ctrlPr>
                          <a:rPr lang="en-US" altLang="zh-CN" i="1">
                            <a:latin typeface="Cambria Math" panose="02040503050406030204" pitchFamily="18" charset="0"/>
                          </a:rPr>
                        </m:ctrlPr>
                      </m:dPr>
                      <m:e>
                        <m:r>
                          <a:rPr lang="en-US" altLang="zh-CN">
                            <a:latin typeface="Cambria Math" panose="02040503050406030204" pitchFamily="18" charset="0"/>
                          </a:rPr>
                          <m:t>𝑥</m:t>
                        </m:r>
                      </m:e>
                    </m:d>
                    <m:r>
                      <a:rPr lang="en-US" altLang="zh-CN">
                        <a:latin typeface="Cambria Math" panose="02040503050406030204" pitchFamily="18" charset="0"/>
                      </a:rPr>
                      <m:t>=</m:t>
                    </m:r>
                    <m:r>
                      <a:rPr lang="en-US" altLang="zh-CN">
                        <a:latin typeface="Cambria Math" panose="02040503050406030204" pitchFamily="18" charset="0"/>
                      </a:rPr>
                      <m:t>𝑊</m:t>
                    </m:r>
                    <m:r>
                      <a:rPr lang="en-US" altLang="zh-CN">
                        <a:latin typeface="Cambria Math" panose="02040503050406030204" pitchFamily="18" charset="0"/>
                      </a:rPr>
                      <m:t>𝜑</m:t>
                    </m:r>
                    <m:d>
                      <m:dPr>
                        <m:ctrlPr>
                          <a:rPr lang="en-US" altLang="zh-CN" i="1">
                            <a:latin typeface="Cambria Math" panose="02040503050406030204" pitchFamily="18" charset="0"/>
                          </a:rPr>
                        </m:ctrlPr>
                      </m:dPr>
                      <m:e>
                        <m:r>
                          <a:rPr lang="en-US" altLang="zh-CN">
                            <a:latin typeface="Cambria Math" panose="02040503050406030204" pitchFamily="18" charset="0"/>
                          </a:rPr>
                          <m:t>𝑥</m:t>
                        </m:r>
                      </m:e>
                    </m:d>
                  </m:oMath>
                </a14:m>
                <a:endParaRPr lang="en-US" altLang="zh-CN" dirty="0"/>
              </a:p>
              <a:p>
                <a:pPr lvl="1"/>
                <a:r>
                  <a:rPr lang="zh-CN" altLang="en-US" dirty="0"/>
                  <a:t>损失函数来估量模型预测值与真实值之间的差距。损失函数给出的差距越小，则模型鲁棒性就越好。常用的损失函数有</a:t>
                </a:r>
                <a:r>
                  <a:rPr lang="en-US" altLang="zh-CN" dirty="0" err="1"/>
                  <a:t>softmax</a:t>
                </a:r>
                <a:r>
                  <a:rPr lang="zh-CN" altLang="en-US" dirty="0"/>
                  <a:t>或者</a:t>
                </a:r>
                <a:r>
                  <a:rPr lang="en-US" altLang="zh-CN" dirty="0"/>
                  <a:t>SVM</a:t>
                </a:r>
                <a:r>
                  <a:rPr lang="zh-CN" altLang="en-US" dirty="0"/>
                  <a:t>。</a:t>
                </a:r>
                <a:endParaRPr lang="zh-CN" altLang="en-US" dirty="0"/>
              </a:p>
              <a:p>
                <a:endParaRPr lang="en-US" altLang="zh-CN" dirty="0"/>
              </a:p>
              <a:p>
                <a:pPr lvl="1"/>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7"/>
                </a:stretch>
              </a:blipFill>
            </p:spPr>
            <p:txBody>
              <a:bodyPr/>
              <a:lstStyle/>
              <a:p>
                <a:r>
                  <a:rPr lang="zh-CN" alt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custDataLst>
              <p:tags r:id="rId1"/>
            </p:custDataLst>
          </p:nvPr>
        </p:nvSpPr>
        <p:spPr>
          <a:xfrm>
            <a:off x="4381500" y="1202055"/>
            <a:ext cx="3313748" cy="69151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3.下面对主成分分析的描述不正确的是(    )</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2"/>
            </p:custDataLst>
          </p:nvPr>
        </p:nvSpPr>
        <p:spPr>
          <a:xfrm>
            <a:off x="4810125" y="2773839"/>
            <a:ext cx="2766060" cy="623570"/>
          </a:xfrm>
          <a:prstGeom prst="rect">
            <a:avLst/>
          </a:prstGeom>
          <a:noFill/>
          <a:ln w="12700">
            <a:noFill/>
          </a:ln>
        </p:spPr>
        <p:txBody>
          <a:bodyPr wrap="square" rtlCol="0" anchor="ctr">
            <a:spAutoFit/>
          </a:bodyPr>
          <a:p>
            <a:pPr lvl="0" algn="l">
              <a:buNone/>
            </a:pPr>
            <a:r>
              <a:rPr lang="zh-CN" altLang="en-US" sz="1725">
                <a:solidFill>
                  <a:srgbClr val="000000"/>
                </a:solidFill>
                <a:latin typeface="微软雅黑" panose="020B0503020204020204" pitchFamily="34" charset="-122"/>
                <a:ea typeface="微软雅黑" panose="020B0503020204020204" pitchFamily="34" charset="-122"/>
              </a:rPr>
              <a:t>主成分分析是一种特征降维方法</a:t>
            </a:r>
            <a:endParaRPr lang="zh-CN" altLang="en-US" sz="1725">
              <a:solidFill>
                <a:srgbClr val="000000"/>
              </a:solidFill>
              <a:latin typeface="微软雅黑" panose="020B0503020204020204" pitchFamily="34" charset="-122"/>
              <a:ea typeface="微软雅黑" panose="020B0503020204020204" pitchFamily="34" charset="-122"/>
            </a:endParaRPr>
          </a:p>
        </p:txBody>
      </p:sp>
      <p:sp>
        <p:nvSpPr>
          <p:cNvPr id="10" name="椭圆 9"/>
          <p:cNvSpPr>
            <a:spLocks noChangeAspect="1"/>
          </p:cNvSpPr>
          <p:nvPr>
            <p:custDataLst>
              <p:tags r:id="rId3"/>
            </p:custDataLst>
          </p:nvPr>
        </p:nvSpPr>
        <p:spPr>
          <a:xfrm>
            <a:off x="4357211" y="29013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1" name="文本框 10"/>
          <p:cNvSpPr txBox="1"/>
          <p:nvPr>
            <p:custDataLst>
              <p:tags r:id="rId4"/>
            </p:custDataLst>
          </p:nvPr>
        </p:nvSpPr>
        <p:spPr>
          <a:xfrm>
            <a:off x="4810125" y="3589179"/>
            <a:ext cx="2851785" cy="751205"/>
          </a:xfrm>
          <a:prstGeom prst="rect">
            <a:avLst/>
          </a:prstGeom>
          <a:noFill/>
          <a:ln w="12700">
            <a:noFill/>
          </a:ln>
        </p:spPr>
        <p:txBody>
          <a:bodyPr wrap="square" rtlCol="0" anchor="ctr">
            <a:spAutoFit/>
          </a:bodyPr>
          <a:p>
            <a:pPr lvl="0" algn="l">
              <a:buNone/>
            </a:pPr>
            <a:r>
              <a:rPr lang="zh-CN" altLang="en-US" sz="1425">
                <a:solidFill>
                  <a:srgbClr val="000000"/>
                </a:solidFill>
                <a:latin typeface="微软雅黑" panose="020B0503020204020204" pitchFamily="34" charset="-122"/>
                <a:ea typeface="微软雅黑" panose="020B0503020204020204" pitchFamily="34" charset="-122"/>
              </a:rPr>
              <a:t>主成分分析可保证原始高维样本数据被投影映射后,其方差保持最大</a:t>
            </a:r>
            <a:endParaRPr lang="zh-CN" altLang="en-US" sz="1425">
              <a:solidFill>
                <a:srgbClr val="000000"/>
              </a:solidFill>
              <a:latin typeface="微软雅黑" panose="020B0503020204020204" pitchFamily="34" charset="-122"/>
              <a:ea typeface="微软雅黑" panose="020B0503020204020204" pitchFamily="34" charset="-122"/>
            </a:endParaRPr>
          </a:p>
        </p:txBody>
      </p:sp>
      <p:sp>
        <p:nvSpPr>
          <p:cNvPr id="12" name="椭圆 11"/>
          <p:cNvSpPr>
            <a:spLocks noChangeAspect="1"/>
          </p:cNvSpPr>
          <p:nvPr>
            <p:custDataLst>
              <p:tags r:id="rId5"/>
            </p:custDataLst>
          </p:nvPr>
        </p:nvSpPr>
        <p:spPr>
          <a:xfrm>
            <a:off x="4357211" y="375856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3" name="文本框 12"/>
          <p:cNvSpPr txBox="1"/>
          <p:nvPr>
            <p:custDataLst>
              <p:tags r:id="rId6"/>
            </p:custDataLst>
          </p:nvPr>
        </p:nvSpPr>
        <p:spPr>
          <a:xfrm>
            <a:off x="4810125" y="4488339"/>
            <a:ext cx="2920365" cy="612140"/>
          </a:xfrm>
          <a:prstGeom prst="rect">
            <a:avLst/>
          </a:prstGeom>
          <a:noFill/>
          <a:ln w="12700">
            <a:noFill/>
          </a:ln>
        </p:spPr>
        <p:txBody>
          <a:bodyPr wrap="square" rtlCol="0" anchor="ctr">
            <a:spAutoFit/>
          </a:bodyPr>
          <a:p>
            <a:pPr lvl="0" algn="l">
              <a:buNone/>
            </a:pPr>
            <a:r>
              <a:rPr lang="zh-CN" altLang="en-US" sz="1125">
                <a:solidFill>
                  <a:srgbClr val="000000"/>
                </a:solidFill>
                <a:latin typeface="微软雅黑" panose="020B0503020204020204" pitchFamily="34" charset="-122"/>
                <a:ea typeface="微软雅黑" panose="020B0503020204020204" pitchFamily="34" charset="-122"/>
              </a:rPr>
              <a:t>在主成分分析中,将数据向方差最大方向进行投影,可使得数据所蕴含信息没有丢失,以便在后续处理过程中各个数据“彰显个性”</a:t>
            </a:r>
            <a:endParaRPr lang="zh-CN" altLang="en-US" sz="1125">
              <a:solidFill>
                <a:srgbClr val="000000"/>
              </a:solidFill>
              <a:latin typeface="微软雅黑" panose="020B0503020204020204" pitchFamily="34" charset="-122"/>
              <a:ea typeface="微软雅黑" panose="020B0503020204020204" pitchFamily="34" charset="-122"/>
            </a:endParaRPr>
          </a:p>
        </p:txBody>
      </p:sp>
      <p:sp>
        <p:nvSpPr>
          <p:cNvPr id="14" name="椭圆 13"/>
          <p:cNvSpPr>
            <a:spLocks noChangeAspect="1"/>
          </p:cNvSpPr>
          <p:nvPr>
            <p:custDataLst>
              <p:tags r:id="rId7"/>
            </p:custDataLst>
          </p:nvPr>
        </p:nvSpPr>
        <p:spPr>
          <a:xfrm>
            <a:off x="4357211" y="46158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5" name="文本框 14"/>
          <p:cNvSpPr txBox="1"/>
          <p:nvPr>
            <p:custDataLst>
              <p:tags r:id="rId8"/>
            </p:custDataLst>
          </p:nvPr>
        </p:nvSpPr>
        <p:spPr>
          <a:xfrm>
            <a:off x="4810125" y="5402738"/>
            <a:ext cx="2849880" cy="553085"/>
          </a:xfrm>
          <a:prstGeom prst="rect">
            <a:avLst/>
          </a:prstGeom>
          <a:noFill/>
          <a:ln w="12700">
            <a:noFill/>
          </a:ln>
        </p:spPr>
        <p:txBody>
          <a:bodyPr wrap="square" rtlCol="0" anchor="ctr">
            <a:spAutoFit/>
          </a:bodyPr>
          <a:p>
            <a:pPr lvl="0" algn="l">
              <a:buNone/>
            </a:pPr>
            <a:r>
              <a:rPr lang="zh-CN" altLang="en-US" sz="1500">
                <a:solidFill>
                  <a:srgbClr val="000000"/>
                </a:solidFill>
                <a:latin typeface="微软雅黑" panose="020B0503020204020204" pitchFamily="34" charset="-122"/>
                <a:ea typeface="微软雅黑" panose="020B0503020204020204" pitchFamily="34" charset="-122"/>
              </a:rPr>
              <a:t>在主成分分析中,所得低维数据中每一维度之间具有极大相关度</a:t>
            </a:r>
            <a:endParaRPr lang="zh-CN" altLang="en-US" sz="1500">
              <a:solidFill>
                <a:srgbClr val="000000"/>
              </a:solidFill>
              <a:latin typeface="微软雅黑" panose="020B0503020204020204" pitchFamily="34" charset="-122"/>
              <a:ea typeface="微软雅黑" panose="020B0503020204020204" pitchFamily="34" charset="-122"/>
            </a:endParaRPr>
          </a:p>
        </p:txBody>
      </p:sp>
      <p:sp>
        <p:nvSpPr>
          <p:cNvPr id="16" name="椭圆 15"/>
          <p:cNvSpPr>
            <a:spLocks noChangeAspect="1"/>
          </p:cNvSpPr>
          <p:nvPr>
            <p:custDataLst>
              <p:tags r:id="rId9"/>
            </p:custDataLst>
          </p:nvPr>
        </p:nvSpPr>
        <p:spPr>
          <a:xfrm>
            <a:off x="4357211" y="547354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7" name="圆角矩形 16"/>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7" name="组合 6"/>
          <p:cNvGrpSpPr/>
          <p:nvPr>
            <p:custDataLst>
              <p:tags r:id="rId11"/>
            </p:custDataLst>
          </p:nvPr>
        </p:nvGrpSpPr>
        <p:grpSpPr>
          <a:xfrm>
            <a:off x="0" y="0"/>
            <a:ext cx="4286250" cy="490061"/>
            <a:chOff x="-8300" y="0"/>
            <a:chExt cx="9000" cy="1029"/>
          </a:xfrm>
        </p:grpSpPr>
        <p:sp>
          <p:nvSpPr>
            <p:cNvPr id="3" name="TitleBackground"/>
            <p:cNvSpPr/>
            <p:nvPr>
              <p:custDataLst>
                <p:tags r:id="rId12"/>
              </p:custDataLst>
            </p:nvPr>
          </p:nvSpPr>
          <p:spPr>
            <a:xfrm>
              <a:off x="-830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 name="ColorBlock"/>
            <p:cNvSpPr/>
            <p:nvPr>
              <p:custDataLst>
                <p:tags r:id="rId13"/>
              </p:custDataLst>
            </p:nvPr>
          </p:nvSpPr>
          <p:spPr>
            <a:xfrm>
              <a:off x="-830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TypeText"/>
            <p:cNvSpPr txBox="1"/>
            <p:nvPr>
              <p:custDataLst>
                <p:tags r:id="rId14"/>
              </p:custDataLst>
            </p:nvPr>
          </p:nvSpPr>
          <p:spPr>
            <a:xfrm>
              <a:off x="-7767"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6" name="TipText"/>
            <p:cNvSpPr txBox="1"/>
            <p:nvPr>
              <p:custDataLst>
                <p:tags r:id="rId15"/>
              </p:custDataLst>
            </p:nvPr>
          </p:nvSpPr>
          <p:spPr>
            <a:xfrm>
              <a:off x="-5823" y="229"/>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1分</a:t>
              </a:r>
              <a:endPar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18" name="图片 17" descr="tmpEABC"/>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问题：如何优化网络参数？ </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从标注数据出发，优化模型参数</a:t>
                </a:r>
                <a:endParaRPr lang="en-US" altLang="zh-CN" dirty="0"/>
              </a:p>
              <a:p>
                <a:pPr lvl="1"/>
                <a:r>
                  <a:rPr lang="zh-CN" altLang="en-US" dirty="0"/>
                  <a:t>标注数据：</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m:t>
                        </m:r>
                        <m:r>
                          <a:rPr lang="en-US" altLang="zh-CN">
                            <a:latin typeface="Cambria Math" panose="02040503050406030204" pitchFamily="18" charset="0"/>
                          </a:rPr>
                          <m:t>𝑥</m:t>
                        </m:r>
                      </m:e>
                      <m:sub>
                        <m:r>
                          <a:rPr lang="en-US" altLang="zh-CN">
                            <a:latin typeface="Cambria Math" panose="02040503050406030204" pitchFamily="18" charset="0"/>
                          </a:rPr>
                          <m:t>𝑖</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𝑖</m:t>
                        </m:r>
                      </m:sub>
                    </m:sSub>
                    <m:r>
                      <a:rPr lang="en-US" altLang="zh-CN">
                        <a:latin typeface="Cambria Math" panose="02040503050406030204" pitchFamily="18" charset="0"/>
                      </a:rPr>
                      <m:t>)(</m:t>
                    </m:r>
                    <m:r>
                      <a:rPr lang="en-US" altLang="zh-CN">
                        <a:latin typeface="Cambria Math" panose="02040503050406030204" pitchFamily="18" charset="0"/>
                      </a:rPr>
                      <m:t>1</m:t>
                    </m:r>
                    <m:r>
                      <a:rPr lang="en-US" altLang="zh-CN">
                        <a:latin typeface="Cambria Math" panose="02040503050406030204" pitchFamily="18" charset="0"/>
                      </a:rPr>
                      <m:t>≤</m:t>
                    </m:r>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𝑁</m:t>
                    </m:r>
                    <m:r>
                      <a:rPr lang="en-US" altLang="zh-CN">
                        <a:latin typeface="Cambria Math" panose="02040503050406030204" pitchFamily="18" charset="0"/>
                      </a:rPr>
                      <m:t>)</m:t>
                    </m:r>
                  </m:oMath>
                </a14:m>
                <a:endParaRPr lang="en-US" altLang="zh-CN" dirty="0"/>
              </a:p>
              <a:p>
                <a:pPr lvl="1"/>
                <a:r>
                  <a:rPr lang="zh-CN" altLang="en-US" dirty="0"/>
                  <a:t>评分函数</a:t>
                </a:r>
                <a:r>
                  <a:rPr lang="en-US" altLang="zh-CN" dirty="0"/>
                  <a:t>(scoring function)</a:t>
                </a:r>
                <a:r>
                  <a:rPr lang="zh-CN" altLang="en-US" dirty="0"/>
                  <a:t>将输入数据映射为类别置信度大小</a:t>
                </a:r>
                <a:endParaRPr lang="en-US" altLang="zh-CN" dirty="0"/>
              </a:p>
              <a:p>
                <a:pPr lvl="1"/>
                <a:r>
                  <a:rPr lang="zh-CN" altLang="en-US" dirty="0"/>
                  <a:t>损失函数来估量模型预测值与真实值之间的差距</a:t>
                </a:r>
                <a:endParaRPr lang="zh-CN" altLang="en-US" dirty="0"/>
              </a:p>
              <a:p>
                <a:endParaRPr lang="en-US" altLang="zh-CN" dirty="0"/>
              </a:p>
              <a:p>
                <a:pPr lvl="1"/>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7"/>
                </a:stretch>
              </a:blipFill>
            </p:spPr>
            <p:txBody>
              <a:bodyPr/>
              <a:lstStyle/>
              <a:p>
                <a:r>
                  <a:rPr lang="zh-CN" altLang="en-US">
                    <a:noFill/>
                  </a:rPr>
                  <a:t> </a:t>
                </a:r>
              </a:p>
            </p:txBody>
          </p:sp>
        </mc:Fallback>
      </mc:AlternateContent>
      <p:sp>
        <p:nvSpPr>
          <p:cNvPr id="4" name="矩形 3"/>
          <p:cNvSpPr/>
          <p:nvPr/>
        </p:nvSpPr>
        <p:spPr>
          <a:xfrm>
            <a:off x="9097520" y="4492160"/>
            <a:ext cx="1170409" cy="538480"/>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nchorCtr="1"/>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 name="矩形 4"/>
          <p:cNvSpPr/>
          <p:nvPr/>
        </p:nvSpPr>
        <p:spPr>
          <a:xfrm>
            <a:off x="9202893" y="4670392"/>
            <a:ext cx="1170409" cy="538480"/>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nchorCtr="1"/>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7" name="文本框 6"/>
              <p:cNvSpPr txBox="1"/>
              <p:nvPr/>
            </p:nvSpPr>
            <p:spPr>
              <a:xfrm>
                <a:off x="1010883" y="3302442"/>
                <a:ext cx="2404056" cy="87164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𝐿</m:t>
                          </m:r>
                        </m:e>
                        <m:sub>
                          <m:r>
                            <a:rPr lang="en-US" altLang="zh-CN" sz="2400" i="1">
                              <a:latin typeface="Cambria Math" panose="02040503050406030204" pitchFamily="18" charset="0"/>
                              <a:ea typeface="黑体" panose="02010609060101010101" pitchFamily="49" charset="-122"/>
                            </a:rPr>
                            <m:t>𝑖</m:t>
                          </m:r>
                        </m:sub>
                      </m:sSub>
                      <m:r>
                        <a:rPr lang="en-US" altLang="zh-CN" sz="2400" i="1">
                          <a:latin typeface="Cambria Math" panose="02040503050406030204" pitchFamily="18" charset="0"/>
                          <a:ea typeface="黑体" panose="02010609060101010101" pitchFamily="49" charset="-122"/>
                        </a:rPr>
                        <m:t>=−</m:t>
                      </m:r>
                      <m:r>
                        <m:rPr>
                          <m:sty m:val="p"/>
                        </m:rPr>
                        <a:rPr lang="en-US" altLang="zh-CN" sz="2400">
                          <a:latin typeface="Cambria Math" panose="02040503050406030204" pitchFamily="18" charset="0"/>
                          <a:ea typeface="黑体" panose="02010609060101010101" pitchFamily="49" charset="-122"/>
                        </a:rPr>
                        <m:t>log</m:t>
                      </m:r>
                      <m:r>
                        <a:rPr lang="en-US" altLang="zh-CN" sz="2400" i="1">
                          <a:latin typeface="Cambria Math" panose="02040503050406030204" pitchFamily="18" charset="0"/>
                          <a:ea typeface="黑体" panose="02010609060101010101" pitchFamily="49" charset="-122"/>
                        </a:rPr>
                        <m:t>⁡(</m:t>
                      </m:r>
                      <m:f>
                        <m:fPr>
                          <m:ctrlPr>
                            <a:rPr lang="en-US" altLang="zh-CN" sz="2400" i="1">
                              <a:latin typeface="Cambria Math" panose="02040503050406030204" pitchFamily="18" charset="0"/>
                              <a:ea typeface="黑体" panose="02010609060101010101" pitchFamily="49" charset="-122"/>
                            </a:rPr>
                          </m:ctrlPr>
                        </m:fPr>
                        <m:num>
                          <m:sSup>
                            <m:sSupPr>
                              <m:ctrlPr>
                                <a:rPr lang="en-US" altLang="zh-CN" sz="2400" i="1">
                                  <a:latin typeface="Cambria Math" panose="02040503050406030204" pitchFamily="18" charset="0"/>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𝑒</m:t>
                              </m:r>
                            </m:e>
                            <m:sup>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𝑦</m:t>
                                      </m:r>
                                    </m:e>
                                    <m:sub>
                                      <m:r>
                                        <a:rPr lang="en-US" altLang="zh-CN" sz="2400" i="1">
                                          <a:latin typeface="Cambria Math" panose="02040503050406030204" pitchFamily="18" charset="0"/>
                                          <a:ea typeface="黑体" panose="02010609060101010101" pitchFamily="49" charset="-122"/>
                                        </a:rPr>
                                        <m:t>𝑖</m:t>
                                      </m:r>
                                    </m:sub>
                                  </m:sSub>
                                </m:sub>
                              </m:sSub>
                            </m:sup>
                          </m:sSup>
                        </m:num>
                        <m:den>
                          <m:nary>
                            <m:naryPr>
                              <m:chr m:val="∑"/>
                              <m:supHide m:val="on"/>
                              <m:ctrlPr>
                                <a:rPr lang="en-US" altLang="zh-CN" sz="2400" i="1">
                                  <a:latin typeface="Cambria Math" panose="02040503050406030204" pitchFamily="18" charset="0"/>
                                  <a:ea typeface="黑体" panose="02010609060101010101" pitchFamily="49" charset="-122"/>
                                </a:rPr>
                              </m:ctrlPr>
                            </m:naryPr>
                            <m:sub>
                              <m:r>
                                <m:rPr>
                                  <m:brk m:alnAt="7"/>
                                </m:rPr>
                                <a:rPr lang="en-US" altLang="zh-CN" sz="2400" i="1">
                                  <a:latin typeface="Cambria Math" panose="02040503050406030204" pitchFamily="18" charset="0"/>
                                  <a:ea typeface="黑体" panose="02010609060101010101" pitchFamily="49" charset="-122"/>
                                </a:rPr>
                                <m:t>𝑗</m:t>
                              </m:r>
                            </m:sub>
                            <m:sup/>
                            <m:e>
                              <m:sSup>
                                <m:sSupPr>
                                  <m:ctrlPr>
                                    <a:rPr lang="en-US" altLang="zh-CN" sz="2400" i="1">
                                      <a:latin typeface="Cambria Math" panose="02040503050406030204" pitchFamily="18" charset="0"/>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𝑒</m:t>
                                  </m:r>
                                </m:e>
                                <m:sup>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𝑗</m:t>
                                      </m:r>
                                    </m:sub>
                                  </m:sSub>
                                </m:sup>
                              </m:sSup>
                            </m:e>
                          </m:nary>
                        </m:den>
                      </m:f>
                      <m:r>
                        <a:rPr lang="en-US" altLang="zh-CN" sz="2400" i="1">
                          <a:latin typeface="Cambria Math" panose="02040503050406030204" pitchFamily="18" charset="0"/>
                          <a:ea typeface="黑体" panose="02010609060101010101" pitchFamily="49" charset="-122"/>
                        </a:rPr>
                        <m:t>)</m:t>
                      </m:r>
                    </m:oMath>
                  </m:oMathPara>
                </a14:m>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1010883" y="3302442"/>
                <a:ext cx="2404056" cy="871649"/>
              </a:xfrm>
              <a:prstGeom prst="rect">
                <a:avLst/>
              </a:prstGeom>
              <a:blipFill rotWithShape="1">
                <a:blip r:embed="rId2"/>
                <a:stretch>
                  <a:fillRect l="-25" t="-51" r="-1826" b="-179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202473" y="4323596"/>
                <a:ext cx="4292137" cy="73084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𝐿</m:t>
                          </m:r>
                        </m:e>
                        <m:sub>
                          <m:r>
                            <a:rPr lang="en-US" altLang="zh-CN" sz="2400" i="1">
                              <a:latin typeface="Cambria Math" panose="02040503050406030204" pitchFamily="18" charset="0"/>
                              <a:ea typeface="黑体" panose="02010609060101010101" pitchFamily="49" charset="-122"/>
                            </a:rPr>
                            <m:t>𝑖</m:t>
                          </m:r>
                        </m:sub>
                      </m:sSub>
                      <m:r>
                        <a:rPr lang="en-US" altLang="zh-CN" sz="2400" i="1">
                          <a:latin typeface="Cambria Math" panose="02040503050406030204" pitchFamily="18" charset="0"/>
                          <a:ea typeface="黑体" panose="02010609060101010101" pitchFamily="49" charset="-122"/>
                        </a:rPr>
                        <m:t>=</m:t>
                      </m:r>
                      <m:nary>
                        <m:naryPr>
                          <m:chr m:val="∑"/>
                          <m:limLoc m:val="subSup"/>
                          <m:supHide m:val="on"/>
                          <m:ctrlPr>
                            <a:rPr lang="en-US" altLang="zh-CN" sz="2400" i="1">
                              <a:latin typeface="Cambria Math" panose="02040503050406030204" pitchFamily="18" charset="0"/>
                              <a:ea typeface="黑体" panose="02010609060101010101" pitchFamily="49" charset="-122"/>
                            </a:rPr>
                          </m:ctrlPr>
                        </m:naryPr>
                        <m:sub>
                          <m:r>
                            <m:rPr>
                              <m:brk m:alnAt="9"/>
                            </m:rPr>
                            <a:rPr lang="en-US" altLang="zh-CN" sz="2400" i="1">
                              <a:latin typeface="Cambria Math" panose="02040503050406030204" pitchFamily="18" charset="0"/>
                              <a:ea typeface="黑体" panose="02010609060101010101" pitchFamily="49" charset="-122"/>
                            </a:rPr>
                            <m:t>𝑗</m:t>
                          </m:r>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𝑖</m:t>
                              </m:r>
                            </m:sub>
                          </m:sSub>
                        </m:sub>
                        <m:sup/>
                        <m:e>
                          <m:r>
                            <m:rPr>
                              <m:sty m:val="p"/>
                            </m:rPr>
                            <a:rPr lang="en-US" altLang="zh-CN" sz="2400">
                              <a:latin typeface="Cambria Math" panose="02040503050406030204" pitchFamily="18" charset="0"/>
                              <a:ea typeface="黑体" panose="02010609060101010101" pitchFamily="49" charset="-122"/>
                            </a:rPr>
                            <m:t>max</m:t>
                          </m:r>
                          <m:r>
                            <a:rPr lang="en-US" altLang="zh-CN" sz="2400" i="1">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0</m:t>
                          </m:r>
                          <m:r>
                            <a:rPr lang="en-US" altLang="zh-CN" sz="2400" i="1">
                              <a:latin typeface="Cambria Math" panose="02040503050406030204" pitchFamily="18" charset="0"/>
                              <a:ea typeface="黑体" panose="02010609060101010101" pitchFamily="49" charset="-122"/>
                            </a:rPr>
                            <m:t>, </m:t>
                          </m: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r>
                                <a:rPr lang="en-US" altLang="zh-CN" sz="2400" i="1">
                                  <a:latin typeface="Cambria Math" panose="02040503050406030204" pitchFamily="18" charset="0"/>
                                  <a:ea typeface="黑体" panose="02010609060101010101" pitchFamily="49" charset="-122"/>
                                </a:rPr>
                                <m:t>𝑗</m:t>
                              </m:r>
                            </m:sub>
                          </m:sSub>
                          <m:r>
                            <a:rPr lang="en-US" altLang="zh-CN" sz="2400" i="1">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𝑠</m:t>
                              </m:r>
                            </m:e>
                            <m:sub>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𝑦</m:t>
                                  </m:r>
                                </m:e>
                                <m:sub>
                                  <m:r>
                                    <a:rPr lang="en-US" altLang="zh-CN" sz="2400" i="1">
                                      <a:latin typeface="Cambria Math" panose="02040503050406030204" pitchFamily="18" charset="0"/>
                                      <a:ea typeface="黑体" panose="02010609060101010101" pitchFamily="49" charset="-122"/>
                                    </a:rPr>
                                    <m:t>𝑖</m:t>
                                  </m:r>
                                </m:sub>
                              </m:sSub>
                            </m:sub>
                          </m:sSub>
                          <m:r>
                            <a:rPr lang="en-US" altLang="zh-CN" sz="2400" i="1">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m:t>
                          </m:r>
                          <m:r>
                            <a:rPr lang="en-US" altLang="zh-CN" sz="2400" i="1">
                              <a:latin typeface="Cambria Math" panose="02040503050406030204" pitchFamily="18" charset="0"/>
                              <a:ea typeface="黑体" panose="02010609060101010101" pitchFamily="49" charset="-122"/>
                            </a:rPr>
                            <m:t>)</m:t>
                          </m:r>
                        </m:e>
                      </m:nary>
                    </m:oMath>
                  </m:oMathPara>
                </a14:m>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202473" y="4323596"/>
                <a:ext cx="4292137" cy="730841"/>
              </a:xfrm>
              <a:prstGeom prst="rect">
                <a:avLst/>
              </a:prstGeom>
              <a:blipFill rotWithShape="1">
                <a:blip r:embed="rId3"/>
                <a:stretch>
                  <a:fillRect l="-13" t="-71" r="-1389" b="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714968" y="5368429"/>
                <a:ext cx="3112775" cy="75591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黑体" panose="02010609060101010101" pitchFamily="49" charset="-122"/>
                        </a:rPr>
                        <m:t>𝐿</m:t>
                      </m:r>
                      <m:r>
                        <a:rPr lang="en-US" altLang="zh-CN" sz="2400" i="1">
                          <a:latin typeface="Cambria Math" panose="02040503050406030204" pitchFamily="18" charset="0"/>
                          <a:ea typeface="黑体" panose="02010609060101010101" pitchFamily="49" charset="-122"/>
                        </a:rPr>
                        <m:t>=</m:t>
                      </m:r>
                      <m:f>
                        <m:fPr>
                          <m:ctrlPr>
                            <a:rPr lang="en-US" altLang="zh-CN" sz="2400" i="1">
                              <a:latin typeface="Cambria Math" panose="02040503050406030204" pitchFamily="18" charset="0"/>
                              <a:ea typeface="黑体" panose="02010609060101010101" pitchFamily="49" charset="-122"/>
                            </a:rPr>
                          </m:ctrlPr>
                        </m:fPr>
                        <m:num>
                          <m:r>
                            <a:rPr lang="en-US" altLang="zh-CN" sz="2400" i="1">
                              <a:latin typeface="Cambria Math" panose="02040503050406030204" pitchFamily="18" charset="0"/>
                              <a:ea typeface="黑体" panose="02010609060101010101" pitchFamily="49" charset="-122"/>
                            </a:rPr>
                            <m:t>1</m:t>
                          </m:r>
                        </m:num>
                        <m:den>
                          <m:r>
                            <a:rPr lang="en-US" altLang="zh-CN" sz="2400" i="1">
                              <a:latin typeface="Cambria Math" panose="02040503050406030204" pitchFamily="18" charset="0"/>
                              <a:ea typeface="黑体" panose="02010609060101010101" pitchFamily="49" charset="-122"/>
                            </a:rPr>
                            <m:t>𝑁</m:t>
                          </m:r>
                        </m:den>
                      </m:f>
                      <m:nary>
                        <m:naryPr>
                          <m:chr m:val="∑"/>
                          <m:limLoc m:val="subSup"/>
                          <m:ctrlPr>
                            <a:rPr lang="en-US" altLang="zh-CN" sz="2400" i="1">
                              <a:latin typeface="Cambria Math" panose="02040503050406030204" pitchFamily="18" charset="0"/>
                              <a:ea typeface="黑体" panose="02010609060101010101" pitchFamily="49" charset="-122"/>
                            </a:rPr>
                          </m:ctrlPr>
                        </m:naryPr>
                        <m:sub>
                          <m:r>
                            <m:rPr>
                              <m:brk m:alnAt="25"/>
                            </m:rPr>
                            <a:rPr lang="en-US" altLang="zh-CN" sz="2400" i="1">
                              <a:latin typeface="Cambria Math" panose="02040503050406030204" pitchFamily="18" charset="0"/>
                              <a:ea typeface="黑体" panose="02010609060101010101" pitchFamily="49" charset="-122"/>
                            </a:rPr>
                            <m:t>𝑖</m:t>
                          </m:r>
                          <m:r>
                            <a:rPr lang="en-US" altLang="zh-CN" sz="2400" i="1">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1</m:t>
                          </m:r>
                        </m:sub>
                        <m:sup>
                          <m:r>
                            <a:rPr lang="en-US" altLang="zh-CN" sz="2400" i="1">
                              <a:latin typeface="Cambria Math" panose="02040503050406030204"/>
                              <a:ea typeface="黑体" panose="02010609060101010101" pitchFamily="49" charset="-122"/>
                            </a:rPr>
                            <m:t>𝑁</m:t>
                          </m:r>
                        </m:sup>
                        <m:e>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𝐿</m:t>
                              </m:r>
                            </m:e>
                            <m:sub>
                              <m:r>
                                <a:rPr lang="en-US" altLang="zh-CN" sz="2400" i="1">
                                  <a:latin typeface="Cambria Math" panose="02040503050406030204" pitchFamily="18" charset="0"/>
                                  <a:ea typeface="黑体" panose="02010609060101010101" pitchFamily="49" charset="-122"/>
                                </a:rPr>
                                <m:t>𝑖</m:t>
                              </m:r>
                            </m:sub>
                          </m:sSub>
                        </m:e>
                      </m:nary>
                      <m:r>
                        <a:rPr lang="en-US" altLang="zh-CN" sz="2400" i="1">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𝑅</m:t>
                      </m:r>
                      <m:r>
                        <a:rPr lang="en-US" altLang="zh-CN" sz="2400" i="1">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𝑊</m:t>
                      </m:r>
                      <m:r>
                        <a:rPr lang="en-US" altLang="zh-CN" sz="2400" i="1">
                          <a:latin typeface="Cambria Math" panose="02040503050406030204" pitchFamily="18" charset="0"/>
                          <a:ea typeface="黑体" panose="02010609060101010101" pitchFamily="49" charset="-122"/>
                        </a:rPr>
                        <m:t>)</m:t>
                      </m:r>
                    </m:oMath>
                  </m:oMathPara>
                </a14:m>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714968" y="5368429"/>
                <a:ext cx="3112775" cy="755913"/>
              </a:xfrm>
              <a:prstGeom prst="rect">
                <a:avLst/>
              </a:prstGeom>
              <a:blipFill rotWithShape="1">
                <a:blip r:embed="rId4"/>
                <a:stretch>
                  <a:fillRect l="-19" t="-18" r="-919" b="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7652186" y="3846107"/>
                <a:ext cx="365760" cy="538480"/>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altLang="zh-CN" sz="2400" i="1">
                          <a:latin typeface="Cambria Math" panose="02040503050406030204" pitchFamily="18" charset="0"/>
                          <a:ea typeface="黑体" panose="02010609060101010101" pitchFamily="49" charset="-122"/>
                        </a:rPr>
                        <m:t> </m:t>
                      </m:r>
                      <m:r>
                        <a:rPr lang="en-US" altLang="zh-CN" sz="2400" i="1">
                          <a:latin typeface="Cambria Math" panose="02040503050406030204" pitchFamily="18" charset="0"/>
                          <a:ea typeface="黑体" panose="02010609060101010101" pitchFamily="49" charset="-122"/>
                        </a:rPr>
                        <m:t>𝑊</m:t>
                      </m:r>
                    </m:oMath>
                  </m:oMathPara>
                </a14:m>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2" name="矩形 11"/>
              <p:cNvSpPr>
                <a:spLocks noRot="1" noChangeAspect="1" noMove="1" noResize="1" noEditPoints="1" noAdjustHandles="1" noChangeArrowheads="1" noChangeShapeType="1" noTextEdit="1"/>
              </p:cNvSpPr>
              <p:nvPr/>
            </p:nvSpPr>
            <p:spPr>
              <a:xfrm>
                <a:off x="7652186" y="3846107"/>
                <a:ext cx="365760" cy="538480"/>
              </a:xfrm>
              <a:prstGeom prst="rect">
                <a:avLst/>
              </a:prstGeom>
              <a:blipFill rotWithShape="1">
                <a:blip r:embed="rId5"/>
                <a:stretch>
                  <a:fillRect l="-1855" t="-1281" r="-1617" b="-1078"/>
                </a:stretch>
              </a:blipFill>
              <a:ln>
                <a:solidFill>
                  <a:schemeClr val="tx1"/>
                </a:solid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p:nvGrpSpPr>
          <p:cNvPr id="13" name="组合 12"/>
          <p:cNvGrpSpPr/>
          <p:nvPr/>
        </p:nvGrpSpPr>
        <p:grpSpPr>
          <a:xfrm>
            <a:off x="7550586" y="4691043"/>
            <a:ext cx="365760" cy="1076960"/>
            <a:chOff x="5920740" y="3704962"/>
            <a:chExt cx="274320" cy="807720"/>
          </a:xfrm>
        </p:grpSpPr>
        <p:sp>
          <p:nvSpPr>
            <p:cNvPr id="14" name="矩形 13"/>
            <p:cNvSpPr/>
            <p:nvPr/>
          </p:nvSpPr>
          <p:spPr>
            <a:xfrm>
              <a:off x="5920740" y="3704962"/>
              <a:ext cx="274320" cy="403860"/>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nchorCtr="1"/>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5" name="矩形 14"/>
            <p:cNvSpPr/>
            <p:nvPr/>
          </p:nvSpPr>
          <p:spPr>
            <a:xfrm>
              <a:off x="5920740" y="4108822"/>
              <a:ext cx="274320" cy="403860"/>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nchorCtr="1"/>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grpSp>
      <p:grpSp>
        <p:nvGrpSpPr>
          <p:cNvPr id="16" name="组合 15"/>
          <p:cNvGrpSpPr/>
          <p:nvPr/>
        </p:nvGrpSpPr>
        <p:grpSpPr>
          <a:xfrm>
            <a:off x="7652186" y="4826376"/>
            <a:ext cx="365760" cy="1076960"/>
            <a:chOff x="5920740" y="3704962"/>
            <a:chExt cx="274320" cy="807720"/>
          </a:xfrm>
        </p:grpSpPr>
        <p:sp>
          <p:nvSpPr>
            <p:cNvPr id="17" name="矩形 16"/>
            <p:cNvSpPr/>
            <p:nvPr/>
          </p:nvSpPr>
          <p:spPr>
            <a:xfrm>
              <a:off x="5920740" y="3704962"/>
              <a:ext cx="274320" cy="403860"/>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nchorCtr="1"/>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 name="矩形 17"/>
            <p:cNvSpPr/>
            <p:nvPr/>
          </p:nvSpPr>
          <p:spPr>
            <a:xfrm>
              <a:off x="5920740" y="4108822"/>
              <a:ext cx="274320" cy="403860"/>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nchorCtr="1"/>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grpSp>
      <mc:AlternateContent xmlns:mc="http://schemas.openxmlformats.org/markup-compatibility/2006">
        <mc:Choice xmlns:a14="http://schemas.microsoft.com/office/drawing/2010/main" Requires="a14">
          <p:sp>
            <p:nvSpPr>
              <p:cNvPr id="19" name="矩形 18"/>
              <p:cNvSpPr/>
              <p:nvPr/>
            </p:nvSpPr>
            <p:spPr>
              <a:xfrm>
                <a:off x="7753786" y="4916299"/>
                <a:ext cx="365760" cy="538480"/>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nchorCtr="1"/>
              <a:lstStyle/>
              <a:p>
                <a:pPr algn="ctr"/>
                <a14:m>
                  <m:oMathPara xmlns:m="http://schemas.openxmlformats.org/officeDocument/2006/math">
                    <m:oMathParaPr>
                      <m:jc m:val="center"/>
                    </m:oMathParaPr>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 </m:t>
                          </m:r>
                          <m:r>
                            <a:rPr lang="en-US" altLang="zh-CN" sz="2400" i="1">
                              <a:latin typeface="Cambria Math" panose="02040503050406030204" pitchFamily="18" charset="0"/>
                              <a:ea typeface="黑体" panose="02010609060101010101" pitchFamily="49" charset="-122"/>
                            </a:rPr>
                            <m:t>𝑥</m:t>
                          </m:r>
                        </m:e>
                        <m:sub>
                          <m:r>
                            <a:rPr lang="en-US" altLang="zh-CN" sz="2400" i="1">
                              <a:latin typeface="Cambria Math" panose="02040503050406030204" pitchFamily="18" charset="0"/>
                              <a:ea typeface="黑体" panose="02010609060101010101" pitchFamily="49" charset="-122"/>
                            </a:rPr>
                            <m:t>𝑖</m:t>
                          </m:r>
                        </m:sub>
                      </m:sSub>
                    </m:oMath>
                  </m:oMathPara>
                </a14:m>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9" name="矩形 18"/>
              <p:cNvSpPr>
                <a:spLocks noRot="1" noChangeAspect="1" noMove="1" noResize="1" noEditPoints="1" noAdjustHandles="1" noChangeArrowheads="1" noChangeShapeType="1" noTextEdit="1"/>
              </p:cNvSpPr>
              <p:nvPr/>
            </p:nvSpPr>
            <p:spPr>
              <a:xfrm>
                <a:off x="7753786" y="4916299"/>
                <a:ext cx="365760" cy="538480"/>
              </a:xfrm>
              <a:prstGeom prst="rect">
                <a:avLst/>
              </a:prstGeom>
              <a:blipFill rotWithShape="1">
                <a:blip r:embed="rId6"/>
                <a:stretch>
                  <a:fillRect l="-1855" t="-1203" r="-1617" b="-1155"/>
                </a:stretch>
              </a:blipFill>
              <a:ln>
                <a:solidFill>
                  <a:schemeClr val="tx1"/>
                </a:solid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矩形 19"/>
              <p:cNvSpPr/>
              <p:nvPr/>
            </p:nvSpPr>
            <p:spPr>
              <a:xfrm>
                <a:off x="7753786" y="5454779"/>
                <a:ext cx="365760" cy="538480"/>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nchorCtr="1"/>
              <a:lstStyle/>
              <a:p>
                <a:pPr algn="ctr"/>
                <a14:m>
                  <m:oMathPara xmlns:m="http://schemas.openxmlformats.org/officeDocument/2006/math">
                    <m:oMathParaPr>
                      <m:jc m:val="center"/>
                    </m:oMathParaPr>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 </m:t>
                          </m:r>
                          <m:r>
                            <a:rPr lang="en-US" altLang="zh-CN" sz="2400" i="1">
                              <a:latin typeface="Cambria Math" panose="02040503050406030204" pitchFamily="18" charset="0"/>
                              <a:ea typeface="黑体" panose="02010609060101010101" pitchFamily="49" charset="-122"/>
                            </a:rPr>
                            <m:t>𝑦</m:t>
                          </m:r>
                        </m:e>
                        <m:sub>
                          <m:r>
                            <a:rPr lang="en-US" altLang="zh-CN" sz="2400" i="1">
                              <a:latin typeface="Cambria Math" panose="02040503050406030204" pitchFamily="18" charset="0"/>
                              <a:ea typeface="黑体" panose="02010609060101010101" pitchFamily="49" charset="-122"/>
                            </a:rPr>
                            <m:t>𝑖</m:t>
                          </m:r>
                        </m:sub>
                      </m:sSub>
                    </m:oMath>
                  </m:oMathPara>
                </a14:m>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0" name="矩形 19"/>
              <p:cNvSpPr>
                <a:spLocks noRot="1" noChangeAspect="1" noMove="1" noResize="1" noEditPoints="1" noAdjustHandles="1" noChangeArrowheads="1" noChangeShapeType="1" noTextEdit="1"/>
              </p:cNvSpPr>
              <p:nvPr/>
            </p:nvSpPr>
            <p:spPr>
              <a:xfrm>
                <a:off x="7753786" y="5454779"/>
                <a:ext cx="365760" cy="538480"/>
              </a:xfrm>
              <a:prstGeom prst="rect">
                <a:avLst/>
              </a:prstGeom>
              <a:blipFill rotWithShape="1">
                <a:blip r:embed="rId7"/>
                <a:stretch>
                  <a:fillRect l="-1855" t="-1203" r="-1617" b="-1155"/>
                </a:stretch>
              </a:blipFill>
              <a:ln>
                <a:solidFill>
                  <a:schemeClr val="tx1"/>
                </a:solid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p:cNvSpPr/>
              <p:nvPr/>
            </p:nvSpPr>
            <p:spPr>
              <a:xfrm>
                <a:off x="9308267" y="4826376"/>
                <a:ext cx="1170409" cy="538480"/>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altLang="zh-CN" sz="2400" i="1">
                          <a:latin typeface="Cambria Math" panose="02040503050406030204" pitchFamily="18" charset="0"/>
                          <a:ea typeface="黑体" panose="02010609060101010101" pitchFamily="49" charset="-122"/>
                        </a:rPr>
                        <m:t> </m:t>
                      </m:r>
                      <m:r>
                        <a:rPr lang="en-US" altLang="zh-CN" sz="2400" i="1">
                          <a:latin typeface="Cambria Math" panose="02040503050406030204" pitchFamily="18" charset="0"/>
                          <a:ea typeface="黑体" panose="02010609060101010101" pitchFamily="49" charset="-122"/>
                        </a:rPr>
                        <m:t>𝑓</m:t>
                      </m:r>
                      <m:r>
                        <a:rPr lang="en-US" altLang="zh-CN" sz="2400" i="1">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𝑥</m:t>
                          </m:r>
                        </m:e>
                        <m:sub>
                          <m:r>
                            <a:rPr lang="en-US" altLang="zh-CN" sz="2400" i="1">
                              <a:latin typeface="Cambria Math" panose="02040503050406030204" pitchFamily="18" charset="0"/>
                              <a:ea typeface="黑体" panose="02010609060101010101" pitchFamily="49" charset="-122"/>
                            </a:rPr>
                            <m:t>𝑖</m:t>
                          </m:r>
                        </m:sub>
                      </m:sSub>
                      <m:r>
                        <a:rPr lang="en-US" altLang="zh-CN" sz="2400" i="1">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𝑊</m:t>
                      </m:r>
                      <m:r>
                        <a:rPr lang="en-US" altLang="zh-CN" sz="2400" i="1">
                          <a:latin typeface="Cambria Math" panose="02040503050406030204" pitchFamily="18" charset="0"/>
                          <a:ea typeface="黑体" panose="02010609060101010101" pitchFamily="49" charset="-122"/>
                        </a:rPr>
                        <m:t>)</m:t>
                      </m:r>
                    </m:oMath>
                  </m:oMathPara>
                </a14:m>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1" name="矩形 20"/>
              <p:cNvSpPr>
                <a:spLocks noRot="1" noChangeAspect="1" noMove="1" noResize="1" noEditPoints="1" noAdjustHandles="1" noChangeArrowheads="1" noChangeShapeType="1" noTextEdit="1"/>
              </p:cNvSpPr>
              <p:nvPr/>
            </p:nvSpPr>
            <p:spPr>
              <a:xfrm>
                <a:off x="9308267" y="4826376"/>
                <a:ext cx="1170409" cy="538480"/>
              </a:xfrm>
              <a:prstGeom prst="rect">
                <a:avLst/>
              </a:prstGeom>
              <a:blipFill rotWithShape="1">
                <a:blip r:embed="rId8"/>
                <a:stretch>
                  <a:fillRect l="-580" t="-1249" r="-496" b="-1109"/>
                </a:stretch>
              </a:blipFill>
              <a:ln>
                <a:solidFill>
                  <a:schemeClr val="tx1"/>
                </a:solid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矩形 21"/>
              <p:cNvSpPr/>
              <p:nvPr/>
            </p:nvSpPr>
            <p:spPr>
              <a:xfrm>
                <a:off x="11667395" y="4679195"/>
                <a:ext cx="365760" cy="538480"/>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altLang="zh-CN" sz="2400" i="1">
                          <a:latin typeface="Cambria Math" panose="02040503050406030204" pitchFamily="18" charset="0"/>
                          <a:ea typeface="黑体" panose="02010609060101010101" pitchFamily="49" charset="-122"/>
                        </a:rPr>
                        <m:t> </m:t>
                      </m:r>
                      <m:r>
                        <a:rPr lang="en-US" altLang="zh-CN" sz="2400" i="1">
                          <a:latin typeface="Cambria Math" panose="02040503050406030204" pitchFamily="18" charset="0"/>
                          <a:ea typeface="黑体" panose="02010609060101010101" pitchFamily="49" charset="-122"/>
                        </a:rPr>
                        <m:t>𝐿</m:t>
                      </m:r>
                    </m:oMath>
                  </m:oMathPara>
                </a14:m>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2" name="矩形 21"/>
              <p:cNvSpPr>
                <a:spLocks noRot="1" noChangeAspect="1" noMove="1" noResize="1" noEditPoints="1" noAdjustHandles="1" noChangeArrowheads="1" noChangeShapeType="1" noTextEdit="1"/>
              </p:cNvSpPr>
              <p:nvPr/>
            </p:nvSpPr>
            <p:spPr>
              <a:xfrm>
                <a:off x="11667395" y="4679195"/>
                <a:ext cx="365760" cy="538480"/>
              </a:xfrm>
              <a:prstGeom prst="rect">
                <a:avLst/>
              </a:prstGeom>
              <a:blipFill rotWithShape="1">
                <a:blip r:embed="rId9"/>
                <a:stretch>
                  <a:fillRect l="-1884" t="-1275" r="-1588" b="-1084"/>
                </a:stretch>
              </a:blipFill>
              <a:ln>
                <a:solidFill>
                  <a:schemeClr val="tx1"/>
                </a:solid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23" name="连接符: 肘形 22"/>
          <p:cNvCxnSpPr/>
          <p:nvPr/>
        </p:nvCxnSpPr>
        <p:spPr>
          <a:xfrm>
            <a:off x="8017946" y="4267246"/>
            <a:ext cx="1079573" cy="723415"/>
          </a:xfrm>
          <a:prstGeom prst="bentConnector3">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连接符: 肘形 23"/>
          <p:cNvCxnSpPr>
            <a:stCxn id="19" idx="3"/>
          </p:cNvCxnSpPr>
          <p:nvPr/>
        </p:nvCxnSpPr>
        <p:spPr>
          <a:xfrm flipV="1">
            <a:off x="8119546" y="5095616"/>
            <a:ext cx="1079573" cy="89923"/>
          </a:xfrm>
          <a:prstGeom prst="bentConnector3">
            <a:avLst>
              <a:gd name="adj1" fmla="val 44353"/>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连接符: 肘形 24"/>
          <p:cNvCxnSpPr>
            <a:endCxn id="22" idx="0"/>
          </p:cNvCxnSpPr>
          <p:nvPr/>
        </p:nvCxnSpPr>
        <p:spPr>
          <a:xfrm>
            <a:off x="8017947" y="3953680"/>
            <a:ext cx="3832329" cy="725515"/>
          </a:xfrm>
          <a:prstGeom prst="bentConnector2">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9006081" y="3514637"/>
            <a:ext cx="2935635"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Regulation Loss</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27" name="连接符: 肘形 26"/>
          <p:cNvCxnSpPr>
            <a:stCxn id="20" idx="3"/>
            <a:endCxn id="22" idx="2"/>
          </p:cNvCxnSpPr>
          <p:nvPr/>
        </p:nvCxnSpPr>
        <p:spPr>
          <a:xfrm flipV="1">
            <a:off x="8119547" y="5217675"/>
            <a:ext cx="3730729" cy="506344"/>
          </a:xfrm>
          <a:prstGeom prst="bentConnector2">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22" idx="1"/>
          </p:cNvCxnSpPr>
          <p:nvPr/>
        </p:nvCxnSpPr>
        <p:spPr>
          <a:xfrm>
            <a:off x="10475192" y="4939632"/>
            <a:ext cx="1192203" cy="8803"/>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0445937" y="4615533"/>
            <a:ext cx="1318169" cy="400110"/>
          </a:xfrm>
          <a:prstGeom prst="rect">
            <a:avLst/>
          </a:prstGeom>
          <a:noFill/>
        </p:spPr>
        <p:txBody>
          <a:bodyPr wrap="square" rtlCol="0">
            <a:spAutoFit/>
          </a:bodyPr>
          <a:lstStyle/>
          <a:p>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Data Loss</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 name="圆角矩形 31"/>
          <p:cNvSpPr/>
          <p:nvPr/>
        </p:nvSpPr>
        <p:spPr bwMode="auto">
          <a:xfrm>
            <a:off x="3576918" y="6076547"/>
            <a:ext cx="5934406" cy="466608"/>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lvl="0" algn="ctr" fontAlgn="base">
              <a:spcBef>
                <a:spcPct val="0"/>
              </a:spcBef>
              <a:spcAft>
                <a:spcPct val="0"/>
              </a:spcAft>
              <a:defRPr/>
            </a:pPr>
            <a:r>
              <a:rPr lang="zh-CN" altLang="en-US" sz="28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优化目标：损失值小、参数不复杂</a:t>
            </a:r>
            <a:endParaRPr lang="en-US" altLang="zh-CN" sz="28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31" name="矩形 30"/>
          <p:cNvSpPr/>
          <p:nvPr/>
        </p:nvSpPr>
        <p:spPr>
          <a:xfrm>
            <a:off x="4138873" y="3227155"/>
            <a:ext cx="3363697" cy="1200329"/>
          </a:xfrm>
          <a:prstGeom prst="rect">
            <a:avLst/>
          </a:prstGeom>
        </p:spPr>
        <p:txBody>
          <a:bodyPr wrap="square">
            <a:spAutoFit/>
          </a:bodyPr>
          <a:lstStyle/>
          <a:p>
            <a:pPr algn="ctr"/>
            <a:r>
              <a:rPr lang="zh-CN" altLang="en-US" sz="2400" dirty="0">
                <a:latin typeface="楷体" panose="02010609060101010101" pitchFamily="49" charset="-122"/>
                <a:ea typeface="楷体" panose="02010609060101010101" pitchFamily="49" charset="-122"/>
                <a:cs typeface="Times New Roman" panose="02020603050405020304" pitchFamily="16" charset="0"/>
              </a:rPr>
              <a:t>分类正确样本的</a:t>
            </a:r>
            <a:r>
              <a:rPr lang="en-US" altLang="zh-CN" sz="2400" dirty="0" err="1">
                <a:latin typeface="楷体" panose="02010609060101010101" pitchFamily="49" charset="-122"/>
                <a:ea typeface="楷体" panose="02010609060101010101" pitchFamily="49" charset="-122"/>
                <a:cs typeface="Times New Roman" panose="02020603050405020304" pitchFamily="16" charset="0"/>
              </a:rPr>
              <a:t>Softmax</a:t>
            </a:r>
            <a:r>
              <a:rPr lang="zh-CN" altLang="en-US" sz="2400" dirty="0">
                <a:latin typeface="楷体" panose="02010609060101010101" pitchFamily="49" charset="-122"/>
                <a:ea typeface="楷体" panose="02010609060101010101" pitchFamily="49" charset="-122"/>
                <a:cs typeface="Times New Roman" panose="02020603050405020304" pitchFamily="16" charset="0"/>
              </a:rPr>
              <a:t>值所占比重越大，其</a:t>
            </a:r>
            <a:r>
              <a:rPr lang="en-US" altLang="zh-CN" sz="2400" dirty="0">
                <a:latin typeface="楷体" panose="02010609060101010101" pitchFamily="49" charset="-122"/>
                <a:ea typeface="楷体" panose="02010609060101010101" pitchFamily="49" charset="-122"/>
                <a:cs typeface="Times New Roman" panose="02020603050405020304" pitchFamily="16" charset="0"/>
              </a:rPr>
              <a:t>Loss</a:t>
            </a:r>
            <a:r>
              <a:rPr lang="zh-CN" altLang="en-US" sz="2400" dirty="0">
                <a:latin typeface="楷体" panose="02010609060101010101" pitchFamily="49" charset="-122"/>
                <a:ea typeface="楷体" panose="02010609060101010101" pitchFamily="49" charset="-122"/>
                <a:cs typeface="Times New Roman" panose="02020603050405020304" pitchFamily="16" charset="0"/>
              </a:rPr>
              <a:t>越小</a:t>
            </a:r>
            <a:endParaRPr lang="zh-CN" altLang="en-US" sz="2400" dirty="0">
              <a:latin typeface="楷体" panose="02010609060101010101" pitchFamily="49" charset="-122"/>
              <a:ea typeface="楷体" panose="02010609060101010101" pitchFamily="49" charset="-122"/>
              <a:cs typeface="Times New Roman" panose="02020603050405020304" pitchFamily="16" charset="0"/>
            </a:endParaRPr>
          </a:p>
        </p:txBody>
      </p:sp>
      <p:sp>
        <p:nvSpPr>
          <p:cNvPr id="32" name="矩形 31"/>
          <p:cNvSpPr/>
          <p:nvPr/>
        </p:nvSpPr>
        <p:spPr>
          <a:xfrm>
            <a:off x="4392505" y="4730430"/>
            <a:ext cx="2856431" cy="1200329"/>
          </a:xfrm>
          <a:prstGeom prst="rect">
            <a:avLst/>
          </a:prstGeom>
        </p:spPr>
        <p:txBody>
          <a:bodyPr wrap="square">
            <a:spAutoFit/>
          </a:bodyPr>
          <a:lstStyle/>
          <a:p>
            <a:pPr algn="ctr"/>
            <a:r>
              <a:rPr lang="zh-CN" altLang="en-US" sz="2400" dirty="0">
                <a:latin typeface="楷体" panose="02010609060101010101" pitchFamily="49" charset="-122"/>
                <a:ea typeface="楷体" panose="02010609060101010101" pitchFamily="49" charset="-122"/>
                <a:cs typeface="Times New Roman" panose="02020603050405020304" pitchFamily="16" charset="0"/>
              </a:rPr>
              <a:t>分类正确样本置信度比分类错误样本置信度至少大</a:t>
            </a:r>
            <a:r>
              <a:rPr lang="en-US" altLang="zh-CN" sz="2400" dirty="0">
                <a:latin typeface="楷体" panose="02010609060101010101" pitchFamily="49" charset="-122"/>
                <a:ea typeface="楷体" panose="02010609060101010101" pitchFamily="49" charset="-122"/>
                <a:cs typeface="Times New Roman" panose="02020603050405020304" pitchFamily="16" charset="0"/>
              </a:rPr>
              <a:t>1</a:t>
            </a:r>
            <a:endParaRPr lang="zh-CN" altLang="en-US" sz="2400" dirty="0">
              <a:latin typeface="楷体" panose="02010609060101010101" pitchFamily="49" charset="-122"/>
              <a:ea typeface="楷体" panose="02010609060101010101" pitchFamily="49" charset="-122"/>
              <a:cs typeface="Times New Roman" panose="02020603050405020304" pitchFamily="16" charset="0"/>
            </a:endParaRPr>
          </a:p>
        </p:txBody>
      </p:sp>
      <p:sp>
        <p:nvSpPr>
          <p:cNvPr id="33" name="左箭头 25"/>
          <p:cNvSpPr/>
          <p:nvPr/>
        </p:nvSpPr>
        <p:spPr>
          <a:xfrm>
            <a:off x="3643215" y="3725241"/>
            <a:ext cx="395124" cy="174601"/>
          </a:xfrm>
          <a:prstGeom prst="leftArrow">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p:sp>
        <p:nvSpPr>
          <p:cNvPr id="34" name="左箭头 38"/>
          <p:cNvSpPr/>
          <p:nvPr/>
        </p:nvSpPr>
        <p:spPr>
          <a:xfrm rot="2114193">
            <a:off x="4193056" y="4985159"/>
            <a:ext cx="395124" cy="141465"/>
          </a:xfrm>
          <a:prstGeom prst="leftArrow">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参数优化：梯度下降  </a:t>
            </a:r>
            <a:r>
              <a:rPr lang="en-US" altLang="zh-CN" dirty="0"/>
              <a:t>( Gradient Descent)</a:t>
            </a:r>
            <a:endParaRPr lang="zh-CN" altLang="en-US" dirty="0"/>
          </a:p>
        </p:txBody>
      </p:sp>
      <p:sp>
        <p:nvSpPr>
          <p:cNvPr id="3" name="内容占位符 2"/>
          <p:cNvSpPr>
            <a:spLocks noGrp="1"/>
          </p:cNvSpPr>
          <p:nvPr>
            <p:ph idx="1"/>
          </p:nvPr>
        </p:nvSpPr>
        <p:spPr/>
        <p:txBody>
          <a:bodyPr/>
          <a:lstStyle/>
          <a:p>
            <a:r>
              <a:rPr lang="zh-CN" altLang="en-US" dirty="0"/>
              <a:t>梯度下降算法是一种使得</a:t>
            </a:r>
            <a:r>
              <a:rPr lang="zh-CN" altLang="en-US" dirty="0">
                <a:solidFill>
                  <a:srgbClr val="C00000"/>
                </a:solidFill>
              </a:rPr>
              <a:t>损失函数</a:t>
            </a:r>
            <a:r>
              <a:rPr lang="zh-CN" altLang="en-US" dirty="0"/>
              <a:t>最小化的方法。一元变量所构成函数𝑓在𝑥处梯度为：</a:t>
            </a:r>
            <a:endParaRPr lang="zh-CN" altLang="en-US" dirty="0"/>
          </a:p>
          <a:p>
            <a:endParaRPr lang="en-US" altLang="zh-CN" dirty="0"/>
          </a:p>
          <a:p>
            <a:endParaRPr lang="en-US" altLang="zh-CN" dirty="0"/>
          </a:p>
          <a:p>
            <a:endParaRPr lang="en-US" altLang="zh-CN" dirty="0"/>
          </a:p>
          <a:p>
            <a:endParaRPr lang="en-US" altLang="zh-CN" dirty="0"/>
          </a:p>
          <a:p>
            <a:pPr lvl="1"/>
            <a:r>
              <a:rPr lang="zh-CN" altLang="en-US" dirty="0"/>
              <a:t>在多元函数中，梯度是对每一变量所求导数组成的向量</a:t>
            </a:r>
            <a:endParaRPr lang="en-US" altLang="zh-CN" dirty="0"/>
          </a:p>
          <a:p>
            <a:pPr lvl="1"/>
            <a:r>
              <a:rPr lang="zh-CN" altLang="en-US" dirty="0"/>
              <a:t>梯度的反方向是函数值下降最快的方向，因此是求解的方向</a:t>
            </a:r>
            <a:endParaRPr lang="zh-CN" altLang="en-US" dirty="0"/>
          </a:p>
          <a:p>
            <a:pPr lvl="1"/>
            <a:endParaRPr lang="en-US" altLang="zh-CN" dirty="0"/>
          </a:p>
          <a:p>
            <a:pPr lvl="1"/>
            <a:endParaRPr lang="zh-CN" altLang="en-US" dirty="0"/>
          </a:p>
        </p:txBody>
      </p:sp>
      <mc:AlternateContent xmlns:mc="http://schemas.openxmlformats.org/markup-compatibility/2006">
        <mc:Choice xmlns:a14="http://schemas.microsoft.com/office/drawing/2010/main" Requires="a14">
          <p:sp>
            <p:nvSpPr>
              <p:cNvPr id="4" name="文本框 3"/>
              <p:cNvSpPr txBox="1"/>
              <p:nvPr/>
            </p:nvSpPr>
            <p:spPr>
              <a:xfrm>
                <a:off x="883366" y="2805795"/>
                <a:ext cx="5188728" cy="95571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sz="3200" i="1">
                              <a:latin typeface="Cambria Math" panose="02040503050406030204" pitchFamily="18" charset="0"/>
                              <a:ea typeface="黑体" panose="02010609060101010101" pitchFamily="49" charset="-122"/>
                            </a:rPr>
                          </m:ctrlPr>
                        </m:fPr>
                        <m:num>
                          <m:r>
                            <a:rPr lang="en-US" altLang="zh-CN" sz="3200" i="1">
                              <a:latin typeface="Cambria Math" panose="02040503050406030204" pitchFamily="18" charset="0"/>
                              <a:ea typeface="黑体" panose="02010609060101010101" pitchFamily="49" charset="-122"/>
                            </a:rPr>
                            <m:t>𝑑𝑓</m:t>
                          </m:r>
                          <m:r>
                            <a:rPr lang="en-US" altLang="zh-CN" sz="3200" i="1">
                              <a:latin typeface="Cambria Math" panose="02040503050406030204" pitchFamily="18" charset="0"/>
                              <a:ea typeface="黑体" panose="02010609060101010101" pitchFamily="49" charset="-122"/>
                            </a:rPr>
                            <m:t>(</m:t>
                          </m:r>
                          <m:r>
                            <a:rPr lang="en-US" altLang="zh-CN" sz="3200" i="1">
                              <a:latin typeface="Cambria Math" panose="02040503050406030204" pitchFamily="18" charset="0"/>
                              <a:ea typeface="黑体" panose="02010609060101010101" pitchFamily="49" charset="-122"/>
                            </a:rPr>
                            <m:t>𝑥</m:t>
                          </m:r>
                          <m:r>
                            <a:rPr lang="en-US" altLang="zh-CN" sz="3200" i="1">
                              <a:latin typeface="Cambria Math" panose="02040503050406030204" pitchFamily="18" charset="0"/>
                              <a:ea typeface="黑体" panose="02010609060101010101" pitchFamily="49" charset="-122"/>
                            </a:rPr>
                            <m:t>)</m:t>
                          </m:r>
                        </m:num>
                        <m:den>
                          <m:r>
                            <a:rPr lang="en-US" altLang="zh-CN" sz="3200" i="1">
                              <a:latin typeface="Cambria Math" panose="02040503050406030204" pitchFamily="18" charset="0"/>
                              <a:ea typeface="黑体" panose="02010609060101010101" pitchFamily="49" charset="-122"/>
                            </a:rPr>
                            <m:t>𝑑𝑥</m:t>
                          </m:r>
                        </m:den>
                      </m:f>
                      <m:r>
                        <a:rPr lang="en-US" altLang="zh-CN" sz="3200" i="1">
                          <a:latin typeface="Cambria Math" panose="02040503050406030204" pitchFamily="18" charset="0"/>
                          <a:ea typeface="黑体" panose="02010609060101010101" pitchFamily="49" charset="-122"/>
                        </a:rPr>
                        <m:t>=</m:t>
                      </m:r>
                      <m:func>
                        <m:funcPr>
                          <m:ctrlPr>
                            <a:rPr lang="pt-BR" altLang="zh-CN" sz="3200" i="1">
                              <a:latin typeface="Cambria Math" panose="02040503050406030204" pitchFamily="18" charset="0"/>
                              <a:ea typeface="黑体" panose="02010609060101010101" pitchFamily="49" charset="-122"/>
                            </a:rPr>
                          </m:ctrlPr>
                        </m:funcPr>
                        <m:fName>
                          <m:limLow>
                            <m:limLowPr>
                              <m:ctrlPr>
                                <a:rPr lang="pt-BR" altLang="zh-CN" sz="3200" i="1">
                                  <a:latin typeface="Cambria Math" panose="02040503050406030204" pitchFamily="18" charset="0"/>
                                  <a:ea typeface="黑体" panose="02010609060101010101" pitchFamily="49" charset="-122"/>
                                </a:rPr>
                              </m:ctrlPr>
                            </m:limLowPr>
                            <m:e>
                              <m:r>
                                <m:rPr>
                                  <m:sty m:val="p"/>
                                </m:rPr>
                                <a:rPr lang="pt-BR" altLang="zh-CN" sz="3200">
                                  <a:latin typeface="Cambria Math" panose="02040503050406030204" pitchFamily="18" charset="0"/>
                                  <a:ea typeface="黑体" panose="02010609060101010101" pitchFamily="49" charset="-122"/>
                                </a:rPr>
                                <m:t>lim</m:t>
                              </m:r>
                            </m:e>
                            <m:lim>
                              <m:r>
                                <a:rPr lang="en-US" altLang="zh-CN" sz="3200" i="1">
                                  <a:latin typeface="Cambria Math" panose="02040503050406030204" pitchFamily="18" charset="0"/>
                                  <a:ea typeface="黑体" panose="02010609060101010101" pitchFamily="49" charset="-122"/>
                                </a:rPr>
                                <m:t>ℎ</m:t>
                              </m:r>
                              <m:r>
                                <a:rPr lang="pt-BR" altLang="zh-CN" sz="3200" i="1">
                                  <a:latin typeface="Cambria Math" panose="02040503050406030204" pitchFamily="18" charset="0"/>
                                  <a:ea typeface="黑体" panose="02010609060101010101" pitchFamily="49" charset="-122"/>
                                </a:rPr>
                                <m:t>→</m:t>
                              </m:r>
                              <m:r>
                                <a:rPr lang="en-US" altLang="zh-CN" sz="3200" i="1">
                                  <a:latin typeface="Cambria Math" panose="02040503050406030204" pitchFamily="18" charset="0"/>
                                  <a:ea typeface="黑体" panose="02010609060101010101" pitchFamily="49" charset="-122"/>
                                </a:rPr>
                                <m:t>0</m:t>
                              </m:r>
                            </m:lim>
                          </m:limLow>
                        </m:fName>
                        <m:e>
                          <m:f>
                            <m:fPr>
                              <m:ctrlPr>
                                <a:rPr lang="pt-BR" altLang="zh-CN" sz="3200" i="1">
                                  <a:latin typeface="Cambria Math" panose="02040503050406030204" pitchFamily="18" charset="0"/>
                                  <a:ea typeface="黑体" panose="02010609060101010101" pitchFamily="49" charset="-122"/>
                                </a:rPr>
                              </m:ctrlPr>
                            </m:fPr>
                            <m:num>
                              <m:r>
                                <a:rPr lang="en-US" altLang="zh-CN" sz="3200" i="1">
                                  <a:latin typeface="Cambria Math" panose="02040503050406030204" pitchFamily="18" charset="0"/>
                                  <a:ea typeface="黑体" panose="02010609060101010101" pitchFamily="49" charset="-122"/>
                                </a:rPr>
                                <m:t>𝑓</m:t>
                              </m:r>
                              <m:d>
                                <m:dPr>
                                  <m:ctrlPr>
                                    <a:rPr lang="en-US" altLang="zh-CN" sz="3200" i="1">
                                      <a:latin typeface="Cambria Math" panose="02040503050406030204" pitchFamily="18" charset="0"/>
                                      <a:ea typeface="黑体" panose="02010609060101010101" pitchFamily="49" charset="-122"/>
                                    </a:rPr>
                                  </m:ctrlPr>
                                </m:dPr>
                                <m:e>
                                  <m:r>
                                    <a:rPr lang="en-US" altLang="zh-CN" sz="3200" i="1">
                                      <a:latin typeface="Cambria Math" panose="02040503050406030204" pitchFamily="18" charset="0"/>
                                      <a:ea typeface="黑体" panose="02010609060101010101" pitchFamily="49" charset="-122"/>
                                    </a:rPr>
                                    <m:t>𝑥</m:t>
                                  </m:r>
                                  <m:r>
                                    <a:rPr lang="en-US" altLang="zh-CN" sz="3200" i="1">
                                      <a:latin typeface="Cambria Math" panose="02040503050406030204" pitchFamily="18" charset="0"/>
                                      <a:ea typeface="黑体" panose="02010609060101010101" pitchFamily="49" charset="-122"/>
                                    </a:rPr>
                                    <m:t>+</m:t>
                                  </m:r>
                                  <m:r>
                                    <a:rPr lang="en-US" altLang="zh-CN" sz="3200" i="1">
                                      <a:latin typeface="Cambria Math" panose="02040503050406030204" pitchFamily="18" charset="0"/>
                                      <a:ea typeface="黑体" panose="02010609060101010101" pitchFamily="49" charset="-122"/>
                                    </a:rPr>
                                    <m:t>ℎ</m:t>
                                  </m:r>
                                </m:e>
                              </m:d>
                              <m:r>
                                <a:rPr lang="en-US" altLang="zh-CN" sz="3200" i="1">
                                  <a:latin typeface="Cambria Math" panose="02040503050406030204" pitchFamily="18" charset="0"/>
                                  <a:ea typeface="黑体" panose="02010609060101010101" pitchFamily="49" charset="-122"/>
                                </a:rPr>
                                <m:t>−</m:t>
                              </m:r>
                              <m:r>
                                <a:rPr lang="en-US" altLang="zh-CN" sz="3200" i="1">
                                  <a:latin typeface="Cambria Math" panose="02040503050406030204" pitchFamily="18" charset="0"/>
                                  <a:ea typeface="黑体" panose="02010609060101010101" pitchFamily="49" charset="-122"/>
                                </a:rPr>
                                <m:t>𝑓</m:t>
                              </m:r>
                              <m:r>
                                <a:rPr lang="en-US" altLang="zh-CN" sz="3200" i="1">
                                  <a:latin typeface="Cambria Math" panose="02040503050406030204" pitchFamily="18" charset="0"/>
                                  <a:ea typeface="黑体" panose="02010609060101010101" pitchFamily="49" charset="-122"/>
                                </a:rPr>
                                <m:t>(</m:t>
                              </m:r>
                              <m:r>
                                <a:rPr lang="en-US" altLang="zh-CN" sz="3200" i="1">
                                  <a:latin typeface="Cambria Math" panose="02040503050406030204" pitchFamily="18" charset="0"/>
                                  <a:ea typeface="黑体" panose="02010609060101010101" pitchFamily="49" charset="-122"/>
                                </a:rPr>
                                <m:t>𝑥</m:t>
                              </m:r>
                              <m:r>
                                <a:rPr lang="en-US" altLang="zh-CN" sz="3200" i="1">
                                  <a:latin typeface="Cambria Math" panose="02040503050406030204" pitchFamily="18" charset="0"/>
                                  <a:ea typeface="黑体" panose="02010609060101010101" pitchFamily="49" charset="-122"/>
                                </a:rPr>
                                <m:t>)</m:t>
                              </m:r>
                            </m:num>
                            <m:den>
                              <m:r>
                                <a:rPr lang="en-US" altLang="zh-CN" sz="3200" i="1">
                                  <a:latin typeface="Cambria Math" panose="02040503050406030204" pitchFamily="18" charset="0"/>
                                  <a:ea typeface="黑体" panose="02010609060101010101" pitchFamily="49" charset="-122"/>
                                </a:rPr>
                                <m:t>ℎ</m:t>
                              </m:r>
                            </m:den>
                          </m:f>
                        </m:e>
                      </m:func>
                    </m:oMath>
                  </m:oMathPara>
                </a14:m>
                <a:endParaRPr lang="zh-CN" altLang="en-US" sz="3200" dirty="0">
                  <a:ea typeface="黑体" panose="02010609060101010101" pitchFamily="49"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883366" y="2805795"/>
                <a:ext cx="5188728" cy="955711"/>
              </a:xfrm>
              <a:prstGeom prst="rect">
                <a:avLst/>
              </a:prstGeom>
              <a:blipFill rotWithShape="1">
                <a:blip r:embed="rId1"/>
                <a:stretch>
                  <a:fillRect l="-2" t="-38" r="4" b="42"/>
                </a:stretch>
              </a:blipFill>
            </p:spPr>
            <p:txBody>
              <a:bodyPr/>
              <a:lstStyle/>
              <a:p>
                <a:r>
                  <a:rPr lang="zh-CN" altLang="en-US">
                    <a:noFill/>
                  </a:rPr>
                  <a:t> </a:t>
                </a:r>
              </a:p>
            </p:txBody>
          </p:sp>
        </mc:Fallback>
      </mc:AlternateContent>
      <p:pic>
        <p:nvPicPr>
          <p:cNvPr id="5" name="图片 4"/>
          <p:cNvPicPr>
            <a:picLocks noChangeAspect="1"/>
          </p:cNvPicPr>
          <p:nvPr/>
        </p:nvPicPr>
        <p:blipFill>
          <a:blip r:embed="rId2"/>
          <a:stretch>
            <a:fillRect/>
          </a:stretch>
        </p:blipFill>
        <p:spPr>
          <a:xfrm>
            <a:off x="6561013" y="1734092"/>
            <a:ext cx="4499727" cy="2925813"/>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问题：如何优化网络参数？ </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假设损失函数</a:t>
                </a:r>
                <a14:m>
                  <m:oMath xmlns:m="http://schemas.openxmlformats.org/officeDocument/2006/math">
                    <m:r>
                      <a:rPr lang="en-US" altLang="zh-CN">
                        <a:latin typeface="Cambria Math" panose="02040503050406030204" pitchFamily="18" charset="0"/>
                      </a:rPr>
                      <m:t>𝒇</m:t>
                    </m:r>
                    <m:d>
                      <m:dPr>
                        <m:ctrlPr>
                          <a:rPr lang="zh-CN" altLang="zh-CN" i="1">
                            <a:latin typeface="Cambria Math" panose="02040503050406030204" pitchFamily="18" charset="0"/>
                          </a:rPr>
                        </m:ctrlPr>
                      </m:dPr>
                      <m:e>
                        <m:r>
                          <a:rPr lang="en-US" altLang="zh-CN">
                            <a:latin typeface="Cambria Math" panose="02040503050406030204" pitchFamily="18" charset="0"/>
                          </a:rPr>
                          <m:t>𝒙</m:t>
                        </m:r>
                      </m:e>
                    </m:d>
                  </m:oMath>
                </a14:m>
                <a:r>
                  <a:rPr lang="zh-CN" altLang="en-US" dirty="0"/>
                  <a:t>是连续可微的多元变量函数，其泰勒展开如下</a:t>
                </a:r>
                <a:r>
                  <a:rPr lang="en-US" altLang="zh-CN" dirty="0"/>
                  <a:t>(</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𝒙</m:t>
                    </m:r>
                  </m:oMath>
                </a14:m>
                <a:r>
                  <a:rPr lang="zh-CN" altLang="en-US" dirty="0"/>
                  <a:t>是微小的增量</a:t>
                </a:r>
                <a:r>
                  <a:rPr lang="en-US" altLang="zh-CN" dirty="0"/>
                  <a:t>)</a:t>
                </a:r>
                <a:r>
                  <a:rPr lang="zh-CN" altLang="en-US" dirty="0"/>
                  <a:t>：</a:t>
                </a:r>
                <a:endParaRPr lang="zh-CN" altLang="zh-CN" dirty="0"/>
              </a:p>
              <a:p>
                <a:pPr marL="0" indent="0">
                  <a:buNone/>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𝒇</m:t>
                      </m:r>
                      <m:d>
                        <m:dPr>
                          <m:ctrlPr>
                            <a:rPr lang="zh-CN" altLang="zh-CN" i="1">
                              <a:latin typeface="Cambria Math" panose="02040503050406030204" pitchFamily="18" charset="0"/>
                            </a:rPr>
                          </m:ctrlPr>
                        </m:dPr>
                        <m:e>
                          <m:r>
                            <a:rPr lang="en-US" altLang="zh-CN">
                              <a:latin typeface="Cambria Math" panose="02040503050406030204" pitchFamily="18" charset="0"/>
                            </a:rPr>
                            <m:t>𝒙</m:t>
                          </m:r>
                          <m:r>
                            <a:rPr lang="en-US" altLang="zh-CN">
                              <a:latin typeface="Cambria Math" panose="02040503050406030204" pitchFamily="18" charset="0"/>
                            </a:rPr>
                            <m:t>+∆</m:t>
                          </m:r>
                          <m:r>
                            <a:rPr lang="en-US" altLang="zh-CN">
                              <a:latin typeface="Cambria Math" panose="02040503050406030204" pitchFamily="18" charset="0"/>
                            </a:rPr>
                            <m:t>𝒙</m:t>
                          </m:r>
                        </m:e>
                      </m:d>
                      <m:r>
                        <a:rPr lang="en-US" altLang="zh-CN">
                          <a:latin typeface="Cambria Math" panose="02040503050406030204" pitchFamily="18" charset="0"/>
                        </a:rPr>
                        <m:t>=</m:t>
                      </m:r>
                      <m:r>
                        <a:rPr lang="en-US" altLang="zh-CN">
                          <a:latin typeface="Cambria Math" panose="02040503050406030204" pitchFamily="18" charset="0"/>
                        </a:rPr>
                        <m:t>𝒇</m:t>
                      </m:r>
                      <m:d>
                        <m:dPr>
                          <m:ctrlPr>
                            <a:rPr lang="zh-CN" altLang="zh-CN" i="1">
                              <a:latin typeface="Cambria Math" panose="02040503050406030204" pitchFamily="18" charset="0"/>
                            </a:rPr>
                          </m:ctrlPr>
                        </m:dPr>
                        <m:e>
                          <m:r>
                            <a:rPr lang="en-US" altLang="zh-CN">
                              <a:latin typeface="Cambria Math" panose="02040503050406030204" pitchFamily="18" charset="0"/>
                            </a:rPr>
                            <m:t>𝒙</m:t>
                          </m:r>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a:latin typeface="Cambria Math" panose="02040503050406030204" pitchFamily="18" charset="0"/>
                            </a:rPr>
                            <m:t>𝒇</m:t>
                          </m:r>
                        </m:e>
                        <m:sup>
                          <m:r>
                            <a:rPr lang="en-US" altLang="zh-CN">
                              <a:latin typeface="Cambria Math" panose="02040503050406030204" pitchFamily="18" charset="0"/>
                            </a:rPr>
                            <m:t>′</m:t>
                          </m:r>
                        </m:sup>
                      </m:sSup>
                      <m:d>
                        <m:dPr>
                          <m:ctrlPr>
                            <a:rPr lang="zh-CN" altLang="zh-CN" i="1">
                              <a:latin typeface="Cambria Math" panose="02040503050406030204" pitchFamily="18" charset="0"/>
                            </a:rPr>
                          </m:ctrlPr>
                        </m:dPr>
                        <m:e>
                          <m:r>
                            <a:rPr lang="en-US" altLang="zh-CN">
                              <a:latin typeface="Cambria Math" panose="02040503050406030204" pitchFamily="18" charset="0"/>
                            </a:rPr>
                            <m:t>𝒙</m:t>
                          </m:r>
                        </m:e>
                      </m:d>
                      <m:r>
                        <a:rPr lang="en-US" altLang="zh-CN">
                          <a:latin typeface="Cambria Math" panose="02040503050406030204" pitchFamily="18" charset="0"/>
                        </a:rPr>
                        <m:t>∆</m:t>
                      </m:r>
                      <m:r>
                        <a:rPr lang="en-US" altLang="zh-CN">
                          <a:latin typeface="Cambria Math" panose="02040503050406030204" pitchFamily="18" charset="0"/>
                        </a:rPr>
                        <m:t>𝒙</m:t>
                      </m:r>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a:latin typeface="Cambria Math" panose="02040503050406030204" pitchFamily="18" charset="0"/>
                            </a:rPr>
                            <m:t>𝟏</m:t>
                          </m:r>
                        </m:num>
                        <m:den>
                          <m:r>
                            <a:rPr lang="en-US" altLang="zh-CN">
                              <a:latin typeface="Cambria Math" panose="02040503050406030204" pitchFamily="18" charset="0"/>
                            </a:rPr>
                            <m:t>𝒏</m:t>
                          </m:r>
                          <m:r>
                            <a:rPr lang="en-US" altLang="zh-CN">
                              <a:latin typeface="Cambria Math" panose="02040503050406030204" pitchFamily="18" charset="0"/>
                            </a:rPr>
                            <m:t>!</m:t>
                          </m:r>
                        </m:den>
                      </m:f>
                      <m:sSup>
                        <m:sSupPr>
                          <m:ctrlPr>
                            <a:rPr lang="zh-CN" altLang="zh-CN" i="1">
                              <a:latin typeface="Cambria Math" panose="02040503050406030204" pitchFamily="18" charset="0"/>
                            </a:rPr>
                          </m:ctrlPr>
                        </m:sSupPr>
                        <m:e>
                          <m:r>
                            <a:rPr lang="en-US" altLang="zh-CN">
                              <a:latin typeface="Cambria Math" panose="02040503050406030204" pitchFamily="18" charset="0"/>
                            </a:rPr>
                            <m:t>𝒇</m:t>
                          </m:r>
                        </m:e>
                        <m:sup>
                          <m:d>
                            <m:dPr>
                              <m:ctrlPr>
                                <a:rPr lang="zh-CN" altLang="zh-CN" i="1">
                                  <a:latin typeface="Cambria Math" panose="02040503050406030204" pitchFamily="18" charset="0"/>
                                </a:rPr>
                              </m:ctrlPr>
                            </m:dPr>
                            <m:e>
                              <m:r>
                                <a:rPr lang="en-US" altLang="zh-CN">
                                  <a:latin typeface="Cambria Math" panose="02040503050406030204" pitchFamily="18" charset="0"/>
                                </a:rPr>
                                <m:t>𝒏</m:t>
                              </m:r>
                            </m:e>
                          </m:d>
                        </m:sup>
                      </m:sSup>
                      <m:r>
                        <a:rPr lang="en-US" altLang="zh-CN">
                          <a:latin typeface="Cambria Math" panose="02040503050406030204" pitchFamily="18" charset="0"/>
                        </a:rPr>
                        <m:t>(</m:t>
                      </m:r>
                      <m:r>
                        <a:rPr lang="en-US" altLang="zh-CN">
                          <a:latin typeface="Cambria Math" panose="02040503050406030204" pitchFamily="18" charset="0"/>
                        </a:rPr>
                        <m:t>𝒙</m:t>
                      </m:r>
                      <m:r>
                        <a:rPr lang="en-US" altLang="zh-CN">
                          <a:latin typeface="Cambria Math" panose="02040503050406030204" pitchFamily="18" charset="0"/>
                        </a:rPr>
                        <m:t>) </m:t>
                      </m:r>
                      <m:sSup>
                        <m:sSupPr>
                          <m:ctrlPr>
                            <a:rPr lang="zh-CN" altLang="zh-CN" i="1">
                              <a:latin typeface="Cambria Math" panose="02040503050406030204" pitchFamily="18" charset="0"/>
                            </a:rPr>
                          </m:ctrlPr>
                        </m:sSupPr>
                        <m:e>
                          <m:r>
                            <a:rPr lang="en-US" altLang="zh-CN">
                              <a:latin typeface="Cambria Math" panose="02040503050406030204" pitchFamily="18" charset="0"/>
                            </a:rPr>
                            <m:t>(∆</m:t>
                          </m:r>
                          <m:r>
                            <a:rPr lang="en-US" altLang="zh-CN">
                              <a:latin typeface="Cambria Math" panose="02040503050406030204" pitchFamily="18" charset="0"/>
                            </a:rPr>
                            <m:t>𝒙</m:t>
                          </m:r>
                          <m:r>
                            <a:rPr lang="en-US" altLang="zh-CN">
                              <a:latin typeface="Cambria Math" panose="02040503050406030204" pitchFamily="18" charset="0"/>
                            </a:rPr>
                            <m:t>)</m:t>
                          </m:r>
                        </m:e>
                        <m:sup>
                          <m:r>
                            <a:rPr lang="en-US" altLang="zh-CN">
                              <a:latin typeface="Cambria Math" panose="02040503050406030204" pitchFamily="18" charset="0"/>
                            </a:rPr>
                            <m:t>𝒏</m:t>
                          </m:r>
                        </m:sup>
                      </m:sSup>
                    </m:oMath>
                  </m:oMathPara>
                </a14:m>
                <a:endParaRPr lang="zh-CN" altLang="zh-CN" dirty="0"/>
              </a:p>
              <a:p>
                <a:pPr marL="0" indent="0">
                  <a:buNone/>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𝒇</m:t>
                      </m:r>
                      <m:d>
                        <m:dPr>
                          <m:ctrlPr>
                            <a:rPr lang="zh-CN" altLang="zh-CN" i="1">
                              <a:latin typeface="Cambria Math" panose="02040503050406030204" pitchFamily="18" charset="0"/>
                            </a:rPr>
                          </m:ctrlPr>
                        </m:dPr>
                        <m:e>
                          <m:r>
                            <a:rPr lang="en-US" altLang="zh-CN">
                              <a:latin typeface="Cambria Math" panose="02040503050406030204" pitchFamily="18" charset="0"/>
                            </a:rPr>
                            <m:t>𝒙</m:t>
                          </m:r>
                          <m:r>
                            <a:rPr lang="en-US" altLang="zh-CN">
                              <a:latin typeface="Cambria Math" panose="02040503050406030204" pitchFamily="18" charset="0"/>
                            </a:rPr>
                            <m:t>+∆</m:t>
                          </m:r>
                          <m:r>
                            <a:rPr lang="en-US" altLang="zh-CN">
                              <a:latin typeface="Cambria Math" panose="02040503050406030204" pitchFamily="18" charset="0"/>
                            </a:rPr>
                            <m:t>𝒙</m:t>
                          </m:r>
                        </m:e>
                      </m:d>
                      <m:r>
                        <a:rPr lang="en-US" altLang="zh-CN">
                          <a:latin typeface="Cambria Math" panose="02040503050406030204" pitchFamily="18" charset="0"/>
                        </a:rPr>
                        <m:t>−</m:t>
                      </m:r>
                      <m:r>
                        <a:rPr lang="en-US" altLang="zh-CN">
                          <a:latin typeface="Cambria Math" panose="02040503050406030204" pitchFamily="18" charset="0"/>
                        </a:rPr>
                        <m:t>𝒇</m:t>
                      </m:r>
                      <m:d>
                        <m:dPr>
                          <m:ctrlPr>
                            <a:rPr lang="zh-CN" altLang="zh-CN" i="1">
                              <a:latin typeface="Cambria Math" panose="02040503050406030204" pitchFamily="18" charset="0"/>
                            </a:rPr>
                          </m:ctrlPr>
                        </m:dPr>
                        <m:e>
                          <m:r>
                            <a:rPr lang="en-US" altLang="zh-CN">
                              <a:latin typeface="Cambria Math" panose="02040503050406030204" pitchFamily="18" charset="0"/>
                            </a:rPr>
                            <m:t>𝒙</m:t>
                          </m:r>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a:latin typeface="Cambria Math" panose="02040503050406030204" pitchFamily="18" charset="0"/>
                            </a:rPr>
                            <m:t>𝜵</m:t>
                          </m:r>
                          <m:r>
                            <a:rPr lang="en-US" altLang="zh-CN">
                              <a:latin typeface="Cambria Math" panose="02040503050406030204" pitchFamily="18" charset="0"/>
                            </a:rPr>
                            <m:t>𝒇</m:t>
                          </m:r>
                          <m:r>
                            <a:rPr lang="en-US" altLang="zh-CN">
                              <a:latin typeface="Cambria Math" panose="02040503050406030204" pitchFamily="18" charset="0"/>
                            </a:rPr>
                            <m:t>(</m:t>
                          </m:r>
                          <m:r>
                            <a:rPr lang="en-US" altLang="zh-CN">
                              <a:latin typeface="Cambria Math" panose="02040503050406030204" pitchFamily="18" charset="0"/>
                            </a:rPr>
                            <m:t>𝒙</m:t>
                          </m:r>
                          <m:r>
                            <a:rPr lang="en-US" altLang="zh-CN">
                              <a:latin typeface="Cambria Math" panose="02040503050406030204" pitchFamily="18" charset="0"/>
                            </a:rPr>
                            <m:t>))</m:t>
                          </m:r>
                        </m:e>
                        <m:sup>
                          <m:r>
                            <a:rPr lang="en-US" altLang="zh-CN">
                              <a:latin typeface="Cambria Math" panose="02040503050406030204" pitchFamily="18" charset="0"/>
                            </a:rPr>
                            <m:t>𝑻</m:t>
                          </m:r>
                        </m:sup>
                      </m:sSup>
                      <m:r>
                        <a:rPr lang="en-US" altLang="zh-CN">
                          <a:latin typeface="Cambria Math" panose="02040503050406030204" pitchFamily="18" charset="0"/>
                        </a:rPr>
                        <m:t>∆</m:t>
                      </m:r>
                      <m:r>
                        <a:rPr lang="en-US" altLang="zh-CN">
                          <a:latin typeface="Cambria Math" panose="02040503050406030204" pitchFamily="18" charset="0"/>
                        </a:rPr>
                        <m:t>𝒙</m:t>
                      </m:r>
                    </m:oMath>
                  </m:oMathPara>
                </a14:m>
                <a:endParaRPr lang="zh-CN" altLang="zh-CN" dirty="0"/>
              </a:p>
              <a:p>
                <a:pPr>
                  <a:lnSpc>
                    <a:spcPct val="130000"/>
                  </a:lnSpc>
                </a:pPr>
                <a:r>
                  <a:rPr lang="zh-CN" altLang="en-US" dirty="0"/>
                  <a:t>因为</a:t>
                </a:r>
                <a:r>
                  <a:rPr lang="en-US" altLang="zh-CN" dirty="0"/>
                  <a:t> </a:t>
                </a:r>
                <a14:m>
                  <m:oMath xmlns:m="http://schemas.openxmlformats.org/officeDocument/2006/math">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a:latin typeface="Cambria Math" panose="02040503050406030204" pitchFamily="18" charset="0"/>
                          </a:rPr>
                          <m:t>𝛻</m:t>
                        </m:r>
                        <m:r>
                          <a:rPr lang="en-US" altLang="zh-CN">
                            <a:latin typeface="Cambria Math" panose="02040503050406030204" pitchFamily="18" charset="0"/>
                          </a:rPr>
                          <m:t>𝒇</m:t>
                        </m:r>
                        <m:r>
                          <a:rPr lang="en-US" altLang="zh-CN">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e>
                      <m:sup>
                        <m:r>
                          <a:rPr lang="en-US" altLang="zh-CN">
                            <a:latin typeface="Cambria Math" panose="02040503050406030204" pitchFamily="18" charset="0"/>
                          </a:rPr>
                          <m:t>𝑇</m:t>
                        </m:r>
                      </m:sup>
                    </m:sSup>
                    <m:r>
                      <a:rPr lang="en-US" altLang="zh-CN">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d>
                      <m:dPr>
                        <m:begChr m:val="‖"/>
                        <m:endChr m:val="‖"/>
                        <m:ctrlPr>
                          <a:rPr lang="zh-CN" altLang="zh-CN" i="1">
                            <a:latin typeface="Cambria Math" panose="02040503050406030204" pitchFamily="18" charset="0"/>
                          </a:rPr>
                        </m:ctrlPr>
                      </m:dPr>
                      <m:e>
                        <m:r>
                          <a:rPr lang="en-US" altLang="zh-CN">
                            <a:latin typeface="Cambria Math" panose="02040503050406030204" pitchFamily="18" charset="0"/>
                          </a:rPr>
                          <m:t>𝛻</m:t>
                        </m:r>
                        <m:r>
                          <a:rPr lang="en-US" altLang="zh-CN">
                            <a:latin typeface="Cambria Math" panose="02040503050406030204" pitchFamily="18" charset="0"/>
                          </a:rPr>
                          <m:t>𝒇</m:t>
                        </m:r>
                        <m:r>
                          <a:rPr lang="en-US" altLang="zh-CN">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e>
                    </m:d>
                    <m:d>
                      <m:dPr>
                        <m:begChr m:val="‖"/>
                        <m:endChr m:val="‖"/>
                        <m:ctrlPr>
                          <a:rPr lang="zh-CN" altLang="zh-CN" i="1">
                            <a:latin typeface="Cambria Math" panose="02040503050406030204" pitchFamily="18" charset="0"/>
                          </a:rPr>
                        </m:ctrlPr>
                      </m:dPr>
                      <m:e>
                        <m:r>
                          <a:rPr lang="en-US" altLang="zh-CN">
                            <a:latin typeface="Cambria Math" panose="02040503050406030204" pitchFamily="18" charset="0"/>
                          </a:rPr>
                          <m:t>∆</m:t>
                        </m:r>
                        <m:r>
                          <a:rPr lang="en-US" altLang="zh-CN">
                            <a:latin typeface="Cambria Math" panose="02040503050406030204" pitchFamily="18" charset="0"/>
                          </a:rPr>
                          <m:t>𝑥</m:t>
                        </m:r>
                      </m:e>
                    </m:d>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a:latin typeface="Cambria Math" panose="02040503050406030204" pitchFamily="18" charset="0"/>
                          </a:rPr>
                          <m:t>𝜃</m:t>
                        </m:r>
                      </m:e>
                    </m:func>
                  </m:oMath>
                </a14:m>
                <a:r>
                  <a:rPr lang="en-US" altLang="zh-CN" dirty="0"/>
                  <a:t>, </a:t>
                </a:r>
                <a:r>
                  <a:rPr lang="zh-CN" altLang="en-US" dirty="0"/>
                  <a:t>为了最小化损失函数，可以沿着梯度的反方向</a:t>
                </a:r>
                <a:r>
                  <a:rPr lang="en-US" altLang="zh-CN" dirty="0"/>
                  <a:t> (i.e., </a:t>
                </a:r>
                <a14:m>
                  <m:oMath xmlns:m="http://schemas.openxmlformats.org/officeDocument/2006/math">
                    <m:r>
                      <m:rPr>
                        <m:sty m:val="p"/>
                      </m:rPr>
                      <a:rPr lang="en-US" altLang="zh-CN">
                        <a:latin typeface="Cambria Math" panose="02040503050406030204" pitchFamily="18" charset="0"/>
                      </a:rPr>
                      <m:t>θ</m:t>
                    </m:r>
                    <m:r>
                      <a:rPr lang="en-US" altLang="zh-CN">
                        <a:latin typeface="Cambria Math" panose="02040503050406030204" pitchFamily="18" charset="0"/>
                      </a:rPr>
                      <m:t>=</m:t>
                    </m:r>
                    <m:r>
                      <m:rPr>
                        <m:sty m:val="p"/>
                      </m:rPr>
                      <a:rPr lang="en-US" altLang="zh-CN">
                        <a:latin typeface="Cambria Math" panose="02040503050406030204" pitchFamily="18" charset="0"/>
                      </a:rPr>
                      <m:t>π</m:t>
                    </m:r>
                  </m:oMath>
                </a14:m>
                <a:r>
                  <a:rPr lang="en-US" altLang="zh-CN" dirty="0"/>
                  <a:t>)</a:t>
                </a:r>
                <a:r>
                  <a:rPr lang="zh-CN" altLang="en-US" dirty="0"/>
                  <a:t>来寻找参数取值</a:t>
                </a:r>
                <a:endParaRPr lang="zh-CN" altLang="zh-CN" dirty="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𝒇</m:t>
                      </m:r>
                      <m:d>
                        <m:dPr>
                          <m:ctrlPr>
                            <a:rPr lang="zh-CN" altLang="zh-CN" i="1">
                              <a:latin typeface="Cambria Math" panose="02040503050406030204" pitchFamily="18" charset="0"/>
                            </a:rPr>
                          </m:ctrlPr>
                        </m:dPr>
                        <m:e>
                          <m:r>
                            <a:rPr lang="en-US" altLang="zh-CN">
                              <a:latin typeface="Cambria Math" panose="02040503050406030204" pitchFamily="18" charset="0"/>
                            </a:rPr>
                            <m:t>𝑥</m:t>
                          </m:r>
                          <m:r>
                            <a:rPr lang="en-US" altLang="zh-CN">
                              <a:latin typeface="Cambria Math" panose="02040503050406030204" pitchFamily="18" charset="0"/>
                            </a:rPr>
                            <m:t>+∆</m:t>
                          </m:r>
                          <m:r>
                            <a:rPr lang="en-US" altLang="zh-CN">
                              <a:latin typeface="Cambria Math" panose="02040503050406030204" pitchFamily="18" charset="0"/>
                            </a:rPr>
                            <m:t>𝑥</m:t>
                          </m:r>
                        </m:e>
                      </m:d>
                      <m:r>
                        <a:rPr lang="en-US" altLang="zh-CN">
                          <a:latin typeface="Cambria Math" panose="02040503050406030204" pitchFamily="18" charset="0"/>
                        </a:rPr>
                        <m:t>−</m:t>
                      </m:r>
                      <m:r>
                        <a:rPr lang="en-US" altLang="zh-CN">
                          <a:latin typeface="Cambria Math" panose="02040503050406030204" pitchFamily="18" charset="0"/>
                        </a:rPr>
                        <m:t>𝒇</m:t>
                      </m:r>
                      <m:d>
                        <m:dPr>
                          <m:ctrlPr>
                            <a:rPr lang="zh-CN" altLang="zh-CN" i="1">
                              <a:latin typeface="Cambria Math" panose="02040503050406030204" pitchFamily="18" charset="0"/>
                            </a:rPr>
                          </m:ctrlPr>
                        </m:dPr>
                        <m:e>
                          <m:r>
                            <a:rPr lang="en-US" altLang="zh-CN">
                              <a:latin typeface="Cambria Math" panose="02040503050406030204" pitchFamily="18" charset="0"/>
                            </a:rPr>
                            <m:t>𝑥</m:t>
                          </m:r>
                        </m:e>
                      </m:d>
                      <m:r>
                        <a:rPr lang="en-US" altLang="zh-CN">
                          <a:latin typeface="Cambria Math" panose="02040503050406030204" pitchFamily="18" charset="0"/>
                        </a:rPr>
                        <m:t>=</m:t>
                      </m:r>
                      <m:d>
                        <m:dPr>
                          <m:begChr m:val="‖"/>
                          <m:endChr m:val="‖"/>
                          <m:ctrlPr>
                            <a:rPr lang="zh-CN" altLang="zh-CN" i="1">
                              <a:latin typeface="Cambria Math" panose="02040503050406030204" pitchFamily="18" charset="0"/>
                            </a:rPr>
                          </m:ctrlPr>
                        </m:dPr>
                        <m:e>
                          <m:r>
                            <a:rPr lang="en-US" altLang="zh-CN">
                              <a:latin typeface="Cambria Math" panose="02040503050406030204" pitchFamily="18" charset="0"/>
                            </a:rPr>
                            <m:t>𝛻</m:t>
                          </m:r>
                          <m:r>
                            <a:rPr lang="en-US" altLang="zh-CN">
                              <a:latin typeface="Cambria Math" panose="02040503050406030204" pitchFamily="18" charset="0"/>
                            </a:rPr>
                            <m:t>𝒇</m:t>
                          </m:r>
                          <m:r>
                            <a:rPr lang="en-US" altLang="zh-CN">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e>
                      </m:d>
                      <m:d>
                        <m:dPr>
                          <m:begChr m:val="‖"/>
                          <m:endChr m:val="‖"/>
                          <m:ctrlPr>
                            <a:rPr lang="zh-CN" altLang="zh-CN" i="1">
                              <a:latin typeface="Cambria Math" panose="02040503050406030204" pitchFamily="18" charset="0"/>
                            </a:rPr>
                          </m:ctrlPr>
                        </m:dPr>
                        <m:e>
                          <m:r>
                            <a:rPr lang="en-US" altLang="zh-CN">
                              <a:latin typeface="Cambria Math" panose="02040503050406030204" pitchFamily="18" charset="0"/>
                            </a:rPr>
                            <m:t>∆</m:t>
                          </m:r>
                          <m:r>
                            <a:rPr lang="en-US" altLang="zh-CN">
                              <a:latin typeface="Cambria Math" panose="02040503050406030204" pitchFamily="18" charset="0"/>
                            </a:rPr>
                            <m:t>𝑥</m:t>
                          </m:r>
                        </m:e>
                      </m:d>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a:latin typeface="Cambria Math" panose="02040503050406030204" pitchFamily="18" charset="0"/>
                            </a:rPr>
                            <m:t>𝜃</m:t>
                          </m:r>
                        </m:e>
                      </m:func>
                      <m:r>
                        <a:rPr lang="en-US" altLang="zh-CN">
                          <a:latin typeface="Cambria Math" panose="02040503050406030204" pitchFamily="18" charset="0"/>
                        </a:rPr>
                        <m:t>=−</m:t>
                      </m:r>
                      <m:r>
                        <m:rPr>
                          <m:sty m:val="p"/>
                        </m:rPr>
                        <a:rPr lang="en-US" altLang="zh-CN">
                          <a:latin typeface="Cambria Math" panose="02040503050406030204" pitchFamily="18" charset="0"/>
                        </a:rPr>
                        <m:t>α</m:t>
                      </m:r>
                      <m:d>
                        <m:dPr>
                          <m:begChr m:val="‖"/>
                          <m:endChr m:val="‖"/>
                          <m:ctrlPr>
                            <a:rPr lang="zh-CN" altLang="zh-CN" i="1">
                              <a:latin typeface="Cambria Math" panose="02040503050406030204" pitchFamily="18" charset="0"/>
                            </a:rPr>
                          </m:ctrlPr>
                        </m:dPr>
                        <m:e>
                          <m:r>
                            <a:rPr lang="en-US" altLang="zh-CN">
                              <a:latin typeface="Cambria Math" panose="02040503050406030204" pitchFamily="18" charset="0"/>
                            </a:rPr>
                            <m:t>𝛻</m:t>
                          </m:r>
                          <m:r>
                            <a:rPr lang="en-US" altLang="zh-CN">
                              <a:latin typeface="Cambria Math" panose="02040503050406030204" pitchFamily="18" charset="0"/>
                            </a:rPr>
                            <m:t>𝒇</m:t>
                          </m:r>
                          <m:r>
                            <a:rPr lang="en-US" altLang="zh-CN">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e>
                      </m:d>
                    </m:oMath>
                  </m:oMathPara>
                </a14:m>
                <a:endParaRPr lang="zh-CN" altLang="zh-CN" dirty="0"/>
              </a:p>
              <a:p>
                <a:pPr lvl="1"/>
                <a:endParaRPr lang="en-US" altLang="zh-CN" dirty="0"/>
              </a:p>
              <a:p>
                <a:endParaRPr lang="en-US" altLang="zh-CN" dirty="0"/>
              </a:p>
              <a:p>
                <a:endParaRPr lang="en-US" altLang="zh-CN" dirty="0"/>
              </a:p>
              <a:p>
                <a:pPr lvl="1"/>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29331"/>
                </a:stretch>
              </a:blipFill>
            </p:spPr>
            <p:txBody>
              <a:bodyPr/>
              <a:lstStyle/>
              <a:p>
                <a:r>
                  <a:rPr lang="zh-CN" altLang="en-US">
                    <a:noFill/>
                  </a:rPr>
                  <a:t> </a:t>
                </a:r>
              </a:p>
            </p:txBody>
          </p:sp>
        </mc:Fallback>
      </mc:AlternateContent>
      <p:cxnSp>
        <p:nvCxnSpPr>
          <p:cNvPr id="4" name="直接连接符 3"/>
          <p:cNvCxnSpPr/>
          <p:nvPr/>
        </p:nvCxnSpPr>
        <p:spPr>
          <a:xfrm>
            <a:off x="9027963" y="5798051"/>
            <a:ext cx="3302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H="1" flipV="1">
            <a:off x="9197296" y="5798051"/>
            <a:ext cx="8466" cy="221196"/>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9681089" y="5798045"/>
            <a:ext cx="3302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flipV="1">
            <a:off x="9850422" y="5798045"/>
            <a:ext cx="8466" cy="221196"/>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 name="圆角矩形 22"/>
          <p:cNvSpPr/>
          <p:nvPr/>
        </p:nvSpPr>
        <p:spPr bwMode="auto">
          <a:xfrm>
            <a:off x="8889321" y="6068291"/>
            <a:ext cx="634999" cy="376919"/>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lvl="0" algn="ctr" fontAlgn="base">
              <a:spcBef>
                <a:spcPct val="0"/>
              </a:spcBef>
              <a:spcAft>
                <a:spcPct val="0"/>
              </a:spcAft>
              <a:defRPr/>
            </a:pPr>
            <a:r>
              <a:rPr kumimoji="0" lang="zh-CN" altLang="en-US" sz="20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步长</a:t>
            </a: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9" name="圆角矩形 23"/>
          <p:cNvSpPr/>
          <p:nvPr/>
        </p:nvSpPr>
        <p:spPr bwMode="auto">
          <a:xfrm>
            <a:off x="9624565" y="6068290"/>
            <a:ext cx="1252228" cy="376919"/>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lvl="0" algn="ctr" fontAlgn="base">
              <a:spcBef>
                <a:spcPct val="0"/>
              </a:spcBef>
              <a:spcAft>
                <a:spcPct val="0"/>
              </a:spcAft>
              <a:defRPr/>
            </a:pPr>
            <a:r>
              <a:rPr kumimoji="0" lang="zh-CN" altLang="en-US" sz="20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函数偏导</a:t>
            </a: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参数优化：误差反向传播  </a:t>
            </a:r>
            <a:r>
              <a:rPr lang="en-US" altLang="zh-CN" dirty="0"/>
              <a:t>(error </a:t>
            </a:r>
            <a:r>
              <a:rPr lang="en-US" altLang="zh-CN" dirty="0">
                <a:solidFill>
                  <a:srgbClr val="C00000"/>
                </a:solidFill>
              </a:rPr>
              <a:t>B</a:t>
            </a:r>
            <a:r>
              <a:rPr lang="en-US" altLang="zh-CN" dirty="0"/>
              <a:t>ack </a:t>
            </a:r>
            <a:r>
              <a:rPr lang="en-US" altLang="zh-CN" dirty="0">
                <a:solidFill>
                  <a:srgbClr val="C00000"/>
                </a:solidFill>
              </a:rPr>
              <a:t>P</a:t>
            </a:r>
            <a:r>
              <a:rPr lang="en-US" altLang="zh-CN" dirty="0"/>
              <a:t>ropagation)</a:t>
            </a:r>
            <a:r>
              <a:rPr lang="zh-CN" altLang="en-US" dirty="0"/>
              <a:t> </a:t>
            </a:r>
            <a:endParaRPr lang="zh-CN" altLang="en-US" dirty="0"/>
          </a:p>
        </p:txBody>
      </p:sp>
      <p:sp>
        <p:nvSpPr>
          <p:cNvPr id="3" name="内容占位符 2"/>
          <p:cNvSpPr>
            <a:spLocks noGrp="1"/>
          </p:cNvSpPr>
          <p:nvPr>
            <p:ph idx="1"/>
          </p:nvPr>
        </p:nvSpPr>
        <p:spPr/>
        <p:txBody>
          <a:bodyPr/>
          <a:lstStyle/>
          <a:p>
            <a:r>
              <a:rPr lang="en-US" altLang="zh-CN" dirty="0"/>
              <a:t>BP</a:t>
            </a:r>
            <a:r>
              <a:rPr lang="zh-CN" altLang="en-US" dirty="0"/>
              <a:t>算法将输出层误差反向传播给隐藏层更新参数</a:t>
            </a:r>
            <a:endParaRPr lang="zh-CN" altLang="en-US" dirty="0"/>
          </a:p>
          <a:p>
            <a:pPr lvl="1"/>
            <a:r>
              <a:rPr lang="zh-CN" altLang="en-US" dirty="0"/>
              <a:t>将误差从后向前传递，将误差分摊给各层所有单元，从而获得各层单元所产生的误差，进而依据这个误差来让各层单元负起各自责任、修正各单元参数。</a:t>
            </a:r>
            <a:endParaRPr lang="zh-CN" altLang="en-US" dirty="0"/>
          </a:p>
          <a:p>
            <a:endParaRPr lang="en-US" altLang="zh-CN" dirty="0"/>
          </a:p>
          <a:p>
            <a:pPr lvl="1"/>
            <a:endParaRPr lang="en-US" altLang="zh-CN" dirty="0"/>
          </a:p>
          <a:p>
            <a:pPr lvl="1"/>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00141" y="3297858"/>
            <a:ext cx="7791718" cy="2685321"/>
          </a:xfrm>
          <a:prstGeom prst="rect">
            <a:avLst/>
          </a:prstGeom>
        </p:spPr>
      </p:pic>
      <p:sp>
        <p:nvSpPr>
          <p:cNvPr id="5" name="文本框 4"/>
          <p:cNvSpPr txBox="1"/>
          <p:nvPr/>
        </p:nvSpPr>
        <p:spPr>
          <a:xfrm>
            <a:off x="3607177" y="6081936"/>
            <a:ext cx="4515980" cy="461665"/>
          </a:xfrm>
          <a:prstGeom prst="rect">
            <a:avLst/>
          </a:prstGeom>
          <a:noFill/>
        </p:spPr>
        <p:txBody>
          <a:bodyPr wrap="none" rtlCol="0">
            <a:spAutoFit/>
          </a:bodyPr>
          <a:lstStyle/>
          <a:p>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链式求导与模型参数更新示意图</a:t>
            </a:r>
            <a:endParaRPr lang="zh-CN" altLang="en-US" sz="2400" b="1" dirty="0">
              <a:latin typeface="Times New Roman" panose="02020603050405020304" pitchFamily="16" charset="0"/>
              <a:ea typeface="楷体" panose="02010609060101010101" pitchFamily="49" charset="-122"/>
              <a:cs typeface="Times New Roman" panose="02020603050405020304" pitchFamily="16"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矩形 9"/>
              <p:cNvSpPr/>
              <p:nvPr/>
            </p:nvSpPr>
            <p:spPr>
              <a:xfrm>
                <a:off x="576287" y="776613"/>
                <a:ext cx="6472019" cy="103406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ea typeface="黑体" panose="02010609060101010101" pitchFamily="49" charset="-122"/>
                          <a:cs typeface="Times New Roman" panose="02020603050405020304" pitchFamily="16" charset="0"/>
                        </a:rPr>
                        <m:t>𝑓</m:t>
                      </m:r>
                      <m:d>
                        <m:d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d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r>
                            <a:rPr lang="en-US" altLang="zh-CN" sz="3200" i="1">
                              <a:latin typeface="Cambria Math" panose="02040503050406030204" pitchFamily="18" charset="0"/>
                              <a:ea typeface="黑体" panose="02010609060101010101" pitchFamily="49" charset="-122"/>
                              <a:cs typeface="Times New Roman" panose="02020603050405020304" pitchFamily="16" charset="0"/>
                            </a:rPr>
                            <m:t>𝑥</m:t>
                          </m:r>
                        </m:e>
                      </m:d>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f>
                        <m:f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fPr>
                        <m:num>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num>
                        <m:den>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p>
                            <m:sSup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p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𝑒</m:t>
                              </m:r>
                            </m:e>
                            <m:sup>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0</m:t>
                                  </m:r>
                                </m:sub>
                              </m:sSub>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0</m:t>
                                  </m:r>
                                </m:sub>
                              </m:sSub>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sub>
                              </m:sSub>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sub>
                              </m:sSub>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2</m:t>
                                  </m:r>
                                </m:sub>
                              </m:sSub>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up>
                          </m:sSup>
                        </m:den>
                      </m:f>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0" name="矩形 9"/>
              <p:cNvSpPr>
                <a:spLocks noRot="1" noChangeAspect="1" noMove="1" noResize="1" noEditPoints="1" noAdjustHandles="1" noChangeArrowheads="1" noChangeShapeType="1" noTextEdit="1"/>
              </p:cNvSpPr>
              <p:nvPr/>
            </p:nvSpPr>
            <p:spPr>
              <a:xfrm>
                <a:off x="576287" y="776613"/>
                <a:ext cx="6472019" cy="1034066"/>
              </a:xfrm>
              <a:prstGeom prst="rect">
                <a:avLst/>
              </a:prstGeom>
              <a:blipFill rotWithShape="1">
                <a:blip r:embed="rId1"/>
                <a:stretch>
                  <a:fillRect l="-5" t="-1" r="7" b="28"/>
                </a:stretch>
              </a:blipFill>
            </p:spPr>
            <p:txBody>
              <a:bodyPr/>
              <a:lstStyle/>
              <a:p>
                <a:r>
                  <a:rPr lang="zh-CN" altLang="en-US">
                    <a:noFill/>
                  </a:rPr>
                  <a:t> </a:t>
                </a:r>
              </a:p>
            </p:txBody>
          </p:sp>
        </mc:Fallback>
      </mc:AlternateContent>
      <p:sp>
        <p:nvSpPr>
          <p:cNvPr id="4" name="椭圆 3"/>
          <p:cNvSpPr/>
          <p:nvPr/>
        </p:nvSpPr>
        <p:spPr>
          <a:xfrm>
            <a:off x="2368502" y="2488335"/>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5" name="矩形 4"/>
              <p:cNvSpPr/>
              <p:nvPr/>
            </p:nvSpPr>
            <p:spPr>
              <a:xfrm>
                <a:off x="732960" y="2077965"/>
                <a:ext cx="694164"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0</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5" name="矩形 4"/>
              <p:cNvSpPr>
                <a:spLocks noRot="1" noChangeAspect="1" noMove="1" noResize="1" noEditPoints="1" noAdjustHandles="1" noChangeArrowheads="1" noChangeShapeType="1" noTextEdit="1"/>
              </p:cNvSpPr>
              <p:nvPr/>
            </p:nvSpPr>
            <p:spPr>
              <a:xfrm>
                <a:off x="732960" y="2077965"/>
                <a:ext cx="694164" cy="523220"/>
              </a:xfrm>
              <a:prstGeom prst="rect">
                <a:avLst/>
              </a:prstGeom>
              <a:blipFill rotWithShape="1">
                <a:blip r:embed="rId2"/>
                <a:stretch>
                  <a:fillRect l="-24" t="-47" r="40" b="43"/>
                </a:stretch>
              </a:blipFill>
            </p:spPr>
            <p:txBody>
              <a:bodyPr/>
              <a:lstStyle/>
              <a:p>
                <a:r>
                  <a:rPr lang="zh-CN" altLang="en-US">
                    <a:noFill/>
                  </a:rPr>
                  <a:t> </a:t>
                </a:r>
              </a:p>
            </p:txBody>
          </p:sp>
        </mc:Fallback>
      </mc:AlternateContent>
      <p:cxnSp>
        <p:nvCxnSpPr>
          <p:cNvPr id="11" name="连接符: 肘形 10"/>
          <p:cNvCxnSpPr>
            <a:stCxn id="5" idx="3"/>
            <a:endCxn id="4" idx="0"/>
          </p:cNvCxnSpPr>
          <p:nvPr/>
        </p:nvCxnSpPr>
        <p:spPr>
          <a:xfrm>
            <a:off x="1427124" y="2339575"/>
            <a:ext cx="1106774" cy="148760"/>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矩形 30"/>
              <p:cNvSpPr/>
              <p:nvPr/>
            </p:nvSpPr>
            <p:spPr>
              <a:xfrm>
                <a:off x="779832" y="2801283"/>
                <a:ext cx="628826"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0</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31" name="矩形 30"/>
              <p:cNvSpPr>
                <a:spLocks noRot="1" noChangeAspect="1" noMove="1" noResize="1" noEditPoints="1" noAdjustHandles="1" noChangeArrowheads="1" noChangeShapeType="1" noTextEdit="1"/>
              </p:cNvSpPr>
              <p:nvPr/>
            </p:nvSpPr>
            <p:spPr>
              <a:xfrm>
                <a:off x="779832" y="2801283"/>
                <a:ext cx="628826" cy="523220"/>
              </a:xfrm>
              <a:prstGeom prst="rect">
                <a:avLst/>
              </a:prstGeom>
              <a:blipFill rotWithShape="1">
                <a:blip r:embed="rId3"/>
                <a:stretch>
                  <a:fillRect l="-8" t="-57" r="36" b="53"/>
                </a:stretch>
              </a:blipFill>
            </p:spPr>
            <p:txBody>
              <a:bodyPr/>
              <a:lstStyle/>
              <a:p>
                <a:r>
                  <a:rPr lang="zh-CN" altLang="en-US">
                    <a:noFill/>
                  </a:rPr>
                  <a:t> </a:t>
                </a:r>
              </a:p>
            </p:txBody>
          </p:sp>
        </mc:Fallback>
      </mc:AlternateContent>
      <p:cxnSp>
        <p:nvCxnSpPr>
          <p:cNvPr id="18" name="连接符: 肘形 17"/>
          <p:cNvCxnSpPr>
            <a:stCxn id="31" idx="3"/>
            <a:endCxn id="4" idx="4"/>
          </p:cNvCxnSpPr>
          <p:nvPr/>
        </p:nvCxnSpPr>
        <p:spPr>
          <a:xfrm flipV="1">
            <a:off x="1408658" y="2838027"/>
            <a:ext cx="1125240" cy="224866"/>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2368502" y="3949676"/>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37" name="矩形 36"/>
              <p:cNvSpPr/>
              <p:nvPr/>
            </p:nvSpPr>
            <p:spPr>
              <a:xfrm>
                <a:off x="738924" y="3524601"/>
                <a:ext cx="685892"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1</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37" name="矩形 36"/>
              <p:cNvSpPr>
                <a:spLocks noRot="1" noChangeAspect="1" noMove="1" noResize="1" noEditPoints="1" noAdjustHandles="1" noChangeArrowheads="1" noChangeShapeType="1" noTextEdit="1"/>
              </p:cNvSpPr>
              <p:nvPr/>
            </p:nvSpPr>
            <p:spPr>
              <a:xfrm>
                <a:off x="738924" y="3524601"/>
                <a:ext cx="685892" cy="523220"/>
              </a:xfrm>
              <a:prstGeom prst="rect">
                <a:avLst/>
              </a:prstGeom>
              <a:blipFill rotWithShape="1">
                <a:blip r:embed="rId4"/>
                <a:stretch>
                  <a:fillRect l="-61" t="-67" r="75" b="63"/>
                </a:stretch>
              </a:blipFill>
            </p:spPr>
            <p:txBody>
              <a:bodyPr/>
              <a:lstStyle/>
              <a:p>
                <a:r>
                  <a:rPr lang="zh-CN" altLang="en-US">
                    <a:noFill/>
                  </a:rPr>
                  <a:t> </a:t>
                </a:r>
              </a:p>
            </p:txBody>
          </p:sp>
        </mc:Fallback>
      </mc:AlternateContent>
      <p:cxnSp>
        <p:nvCxnSpPr>
          <p:cNvPr id="39" name="连接符: 肘形 38"/>
          <p:cNvCxnSpPr>
            <a:stCxn id="37" idx="3"/>
            <a:endCxn id="36" idx="0"/>
          </p:cNvCxnSpPr>
          <p:nvPr/>
        </p:nvCxnSpPr>
        <p:spPr>
          <a:xfrm>
            <a:off x="1424816" y="3786211"/>
            <a:ext cx="1109082" cy="163465"/>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矩形 39"/>
              <p:cNvSpPr/>
              <p:nvPr/>
            </p:nvSpPr>
            <p:spPr>
              <a:xfrm>
                <a:off x="785795" y="4247919"/>
                <a:ext cx="620554"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1</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40" name="矩形 39"/>
              <p:cNvSpPr>
                <a:spLocks noRot="1" noChangeAspect="1" noMove="1" noResize="1" noEditPoints="1" noAdjustHandles="1" noChangeArrowheads="1" noChangeShapeType="1" noTextEdit="1"/>
              </p:cNvSpPr>
              <p:nvPr/>
            </p:nvSpPr>
            <p:spPr>
              <a:xfrm>
                <a:off x="785795" y="4247919"/>
                <a:ext cx="620554" cy="523220"/>
              </a:xfrm>
              <a:prstGeom prst="rect">
                <a:avLst/>
              </a:prstGeom>
              <a:blipFill rotWithShape="1">
                <a:blip r:embed="rId5"/>
                <a:stretch>
                  <a:fillRect l="-48" t="-77" r="74" b="73"/>
                </a:stretch>
              </a:blipFill>
            </p:spPr>
            <p:txBody>
              <a:bodyPr/>
              <a:lstStyle/>
              <a:p>
                <a:r>
                  <a:rPr lang="zh-CN" altLang="en-US">
                    <a:noFill/>
                  </a:rPr>
                  <a:t> </a:t>
                </a:r>
              </a:p>
            </p:txBody>
          </p:sp>
        </mc:Fallback>
      </mc:AlternateContent>
      <p:cxnSp>
        <p:nvCxnSpPr>
          <p:cNvPr id="41" name="连接符: 肘形 40"/>
          <p:cNvCxnSpPr>
            <a:stCxn id="40" idx="3"/>
            <a:endCxn id="36" idx="4"/>
          </p:cNvCxnSpPr>
          <p:nvPr/>
        </p:nvCxnSpPr>
        <p:spPr>
          <a:xfrm flipV="1">
            <a:off x="1406349" y="4299368"/>
            <a:ext cx="1127549" cy="210161"/>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矩形 41"/>
              <p:cNvSpPr/>
              <p:nvPr/>
            </p:nvSpPr>
            <p:spPr>
              <a:xfrm>
                <a:off x="732960" y="4971238"/>
                <a:ext cx="694164"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2</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42" name="矩形 41"/>
              <p:cNvSpPr>
                <a:spLocks noRot="1" noChangeAspect="1" noMove="1" noResize="1" noEditPoints="1" noAdjustHandles="1" noChangeArrowheads="1" noChangeShapeType="1" noTextEdit="1"/>
              </p:cNvSpPr>
              <p:nvPr/>
            </p:nvSpPr>
            <p:spPr>
              <a:xfrm>
                <a:off x="732960" y="4971238"/>
                <a:ext cx="694164" cy="523220"/>
              </a:xfrm>
              <a:prstGeom prst="rect">
                <a:avLst/>
              </a:prstGeom>
              <a:blipFill rotWithShape="1">
                <a:blip r:embed="rId6"/>
                <a:stretch>
                  <a:fillRect l="-24" t="-88" r="40" b="84"/>
                </a:stretch>
              </a:blipFill>
            </p:spPr>
            <p:txBody>
              <a:bodyPr/>
              <a:lstStyle/>
              <a:p>
                <a:r>
                  <a:rPr lang="zh-CN" altLang="en-US">
                    <a:noFill/>
                  </a:rPr>
                  <a:t> </a:t>
                </a:r>
              </a:p>
            </p:txBody>
          </p:sp>
        </mc:Fallback>
      </mc:AlternateContent>
      <p:sp>
        <p:nvSpPr>
          <p:cNvPr id="43" name="椭圆 42"/>
          <p:cNvSpPr/>
          <p:nvPr/>
        </p:nvSpPr>
        <p:spPr>
          <a:xfrm>
            <a:off x="3646902" y="3067986"/>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44" name="连接符: 肘形 43"/>
          <p:cNvCxnSpPr>
            <a:stCxn id="4" idx="6"/>
            <a:endCxn id="43" idx="0"/>
          </p:cNvCxnSpPr>
          <p:nvPr/>
        </p:nvCxnSpPr>
        <p:spPr>
          <a:xfrm>
            <a:off x="2699292" y="2663182"/>
            <a:ext cx="1113005" cy="404804"/>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6" name="连接符: 肘形 45"/>
          <p:cNvCxnSpPr>
            <a:stCxn id="36" idx="6"/>
            <a:endCxn id="43" idx="4"/>
          </p:cNvCxnSpPr>
          <p:nvPr/>
        </p:nvCxnSpPr>
        <p:spPr>
          <a:xfrm flipV="1">
            <a:off x="2699293" y="3417678"/>
            <a:ext cx="1113005" cy="706844"/>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6217965" y="3778385"/>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8" name="椭圆 47"/>
          <p:cNvSpPr/>
          <p:nvPr/>
        </p:nvSpPr>
        <p:spPr>
          <a:xfrm>
            <a:off x="5143294" y="3778386"/>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50" name="连接符: 肘形 49"/>
          <p:cNvCxnSpPr>
            <a:stCxn id="43" idx="6"/>
            <a:endCxn id="48" idx="0"/>
          </p:cNvCxnSpPr>
          <p:nvPr/>
        </p:nvCxnSpPr>
        <p:spPr>
          <a:xfrm>
            <a:off x="3977692" y="3242833"/>
            <a:ext cx="1330997" cy="535553"/>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1"/>
          <p:cNvCxnSpPr>
            <a:stCxn id="42" idx="3"/>
            <a:endCxn id="48" idx="4"/>
          </p:cNvCxnSpPr>
          <p:nvPr/>
        </p:nvCxnSpPr>
        <p:spPr>
          <a:xfrm flipV="1">
            <a:off x="1427124" y="4128078"/>
            <a:ext cx="3881566" cy="1104770"/>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48" idx="6"/>
            <a:endCxn id="47" idx="2"/>
          </p:cNvCxnSpPr>
          <p:nvPr/>
        </p:nvCxnSpPr>
        <p:spPr>
          <a:xfrm flipV="1">
            <a:off x="5474085" y="3953232"/>
            <a:ext cx="743881"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7582085" y="3778383"/>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exp</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58" name="直接箭头连接符 57"/>
          <p:cNvCxnSpPr>
            <a:stCxn id="47" idx="6"/>
            <a:endCxn id="56" idx="2"/>
          </p:cNvCxnSpPr>
          <p:nvPr/>
        </p:nvCxnSpPr>
        <p:spPr>
          <a:xfrm flipV="1">
            <a:off x="6971005" y="3953230"/>
            <a:ext cx="611080"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8867881" y="3778382"/>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63" name="直接箭头连接符 62"/>
          <p:cNvCxnSpPr>
            <a:stCxn id="56" idx="6"/>
            <a:endCxn id="59" idx="2"/>
          </p:cNvCxnSpPr>
          <p:nvPr/>
        </p:nvCxnSpPr>
        <p:spPr>
          <a:xfrm flipV="1">
            <a:off x="8335126" y="3953229"/>
            <a:ext cx="532756"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4" name="椭圆 63"/>
          <p:cNvSpPr/>
          <p:nvPr/>
        </p:nvSpPr>
        <p:spPr>
          <a:xfrm>
            <a:off x="10153677" y="3778381"/>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1/x</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66" name="直接箭头连接符 65"/>
          <p:cNvCxnSpPr>
            <a:stCxn id="59" idx="6"/>
            <a:endCxn id="64" idx="2"/>
          </p:cNvCxnSpPr>
          <p:nvPr/>
        </p:nvCxnSpPr>
        <p:spPr>
          <a:xfrm flipV="1">
            <a:off x="9620922" y="3953228"/>
            <a:ext cx="532756"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64" idx="6"/>
          </p:cNvCxnSpPr>
          <p:nvPr/>
        </p:nvCxnSpPr>
        <p:spPr>
          <a:xfrm flipV="1">
            <a:off x="10906718" y="3953226"/>
            <a:ext cx="822205"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1641897" y="1965162"/>
            <a:ext cx="69928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2.00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0" name="文本框 69"/>
          <p:cNvSpPr txBox="1"/>
          <p:nvPr/>
        </p:nvSpPr>
        <p:spPr>
          <a:xfrm>
            <a:off x="1641897" y="2689222"/>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1" name="文本框 70"/>
          <p:cNvSpPr txBox="1"/>
          <p:nvPr/>
        </p:nvSpPr>
        <p:spPr>
          <a:xfrm>
            <a:off x="1641897" y="3413283"/>
            <a:ext cx="790907"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-3.00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2" name="文本框 71"/>
          <p:cNvSpPr txBox="1"/>
          <p:nvPr/>
        </p:nvSpPr>
        <p:spPr>
          <a:xfrm>
            <a:off x="1641897" y="4137343"/>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-2.00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3" name="文本框 72"/>
          <p:cNvSpPr txBox="1"/>
          <p:nvPr/>
        </p:nvSpPr>
        <p:spPr>
          <a:xfrm>
            <a:off x="1641897" y="4861404"/>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-3.00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4" name="文本框 73"/>
          <p:cNvSpPr txBox="1"/>
          <p:nvPr/>
        </p:nvSpPr>
        <p:spPr>
          <a:xfrm>
            <a:off x="2861729" y="2345554"/>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-2.00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5" name="文本框 74"/>
          <p:cNvSpPr txBox="1"/>
          <p:nvPr/>
        </p:nvSpPr>
        <p:spPr>
          <a:xfrm>
            <a:off x="2819107" y="3810957"/>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6.00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6" name="文本框 75"/>
          <p:cNvSpPr txBox="1"/>
          <p:nvPr/>
        </p:nvSpPr>
        <p:spPr>
          <a:xfrm>
            <a:off x="4174713" y="2921586"/>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4.00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7" name="文本框 76"/>
          <p:cNvSpPr txBox="1"/>
          <p:nvPr/>
        </p:nvSpPr>
        <p:spPr>
          <a:xfrm>
            <a:off x="5404697" y="3625215"/>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8" name="文本框 77"/>
          <p:cNvSpPr txBox="1"/>
          <p:nvPr/>
        </p:nvSpPr>
        <p:spPr>
          <a:xfrm>
            <a:off x="6865396" y="3625215"/>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9" name="文本框 78"/>
          <p:cNvSpPr txBox="1"/>
          <p:nvPr/>
        </p:nvSpPr>
        <p:spPr>
          <a:xfrm>
            <a:off x="8210027" y="3638670"/>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0.37</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0" name="文本框 79"/>
          <p:cNvSpPr txBox="1"/>
          <p:nvPr/>
        </p:nvSpPr>
        <p:spPr>
          <a:xfrm>
            <a:off x="9521833" y="3638670"/>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1.37</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1" name="文本框 80"/>
          <p:cNvSpPr txBox="1"/>
          <p:nvPr/>
        </p:nvSpPr>
        <p:spPr>
          <a:xfrm>
            <a:off x="10851820" y="3610387"/>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0.73</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2" name="文本框 81"/>
          <p:cNvSpPr txBox="1"/>
          <p:nvPr/>
        </p:nvSpPr>
        <p:spPr>
          <a:xfrm>
            <a:off x="10851251" y="3898451"/>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 name="矩形 1"/>
          <p:cNvSpPr/>
          <p:nvPr/>
        </p:nvSpPr>
        <p:spPr>
          <a:xfrm>
            <a:off x="9657600" y="3610387"/>
            <a:ext cx="1803123" cy="640676"/>
          </a:xfrm>
          <a:prstGeom prst="rect">
            <a:avLst/>
          </a:prstGeom>
          <a:noFill/>
          <a:ln w="12700">
            <a:solidFill>
              <a:srgbClr val="C0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3" name="文本框 2"/>
              <p:cNvSpPr txBox="1"/>
              <p:nvPr/>
            </p:nvSpPr>
            <p:spPr>
              <a:xfrm>
                <a:off x="7192297" y="5083857"/>
                <a:ext cx="4679831" cy="81913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黑体" panose="02010609060101010101" pitchFamily="49" charset="-122"/>
                        </a:rPr>
                        <m:t>𝑓</m:t>
                      </m:r>
                      <m:d>
                        <m:dPr>
                          <m:ctrlPr>
                            <a:rPr lang="en-US" altLang="zh-CN" sz="2800" i="1">
                              <a:latin typeface="Cambria Math" panose="02040503050406030204" pitchFamily="18" charset="0"/>
                              <a:ea typeface="黑体" panose="02010609060101010101" pitchFamily="49" charset="-122"/>
                            </a:rPr>
                          </m:ctrlPr>
                        </m:dPr>
                        <m:e>
                          <m:r>
                            <a:rPr lang="en-US" altLang="zh-CN" sz="2800" i="1">
                              <a:latin typeface="Cambria Math" panose="02040503050406030204" pitchFamily="18" charset="0"/>
                              <a:ea typeface="黑体" panose="02010609060101010101" pitchFamily="49" charset="-122"/>
                            </a:rPr>
                            <m:t>𝑥</m:t>
                          </m:r>
                        </m:e>
                      </m:d>
                      <m:r>
                        <a:rPr lang="en-US" altLang="zh-CN" sz="2800" i="1">
                          <a:latin typeface="Cambria Math" panose="02040503050406030204" pitchFamily="18" charset="0"/>
                          <a:ea typeface="黑体" panose="02010609060101010101" pitchFamily="49" charset="-122"/>
                        </a:rPr>
                        <m:t>=</m:t>
                      </m:r>
                      <m:f>
                        <m:fPr>
                          <m:ctrlPr>
                            <a:rPr lang="en-US" altLang="zh-CN" sz="2800" i="1">
                              <a:latin typeface="Cambria Math" panose="02040503050406030204" pitchFamily="18" charset="0"/>
                              <a:ea typeface="黑体" panose="02010609060101010101" pitchFamily="49" charset="-122"/>
                            </a:rPr>
                          </m:ctrlPr>
                        </m:fPr>
                        <m:num>
                          <m:r>
                            <a:rPr lang="en-US" altLang="zh-CN" sz="2800" i="1">
                              <a:latin typeface="Cambria Math" panose="02040503050406030204" pitchFamily="18" charset="0"/>
                              <a:ea typeface="黑体" panose="02010609060101010101" pitchFamily="49" charset="-122"/>
                            </a:rPr>
                            <m:t>1</m:t>
                          </m:r>
                        </m:num>
                        <m:den>
                          <m:r>
                            <a:rPr lang="en-US" altLang="zh-CN" sz="2800" i="1">
                              <a:latin typeface="Cambria Math" panose="02040503050406030204" pitchFamily="18" charset="0"/>
                              <a:ea typeface="黑体" panose="02010609060101010101" pitchFamily="49" charset="-122"/>
                            </a:rPr>
                            <m:t>𝑥</m:t>
                          </m:r>
                        </m:den>
                      </m:f>
                      <m:r>
                        <a:rPr lang="en-US" altLang="zh-CN" sz="2800" i="1">
                          <a:latin typeface="Cambria Math" panose="02040503050406030204" pitchFamily="18" charset="0"/>
                          <a:ea typeface="黑体" panose="02010609060101010101" pitchFamily="49" charset="-122"/>
                        </a:rPr>
                        <m:t>       </m:t>
                      </m:r>
                      <m:r>
                        <a:rPr lang="en-US" altLang="zh-CN" sz="2800" i="1">
                          <a:latin typeface="Cambria Math" panose="02040503050406030204" pitchFamily="18" charset="0"/>
                          <a:ea typeface="Cambria Math" panose="02040503050406030204" pitchFamily="18" charset="0"/>
                        </a:rPr>
                        <m:t>→      </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𝑑𝑓</m:t>
                          </m:r>
                        </m:num>
                        <m:den>
                          <m:r>
                            <a:rPr lang="en-US" altLang="zh-CN" sz="2800" i="1">
                              <a:latin typeface="Cambria Math" panose="02040503050406030204" pitchFamily="18" charset="0"/>
                              <a:ea typeface="Cambria Math" panose="02040503050406030204" pitchFamily="18" charset="0"/>
                            </a:rPr>
                            <m:t>𝑑𝑥</m:t>
                          </m:r>
                        </m:den>
                      </m:f>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1</m:t>
                          </m:r>
                        </m:num>
                        <m:den>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𝑥</m:t>
                              </m:r>
                            </m:e>
                            <m:sup>
                              <m:r>
                                <a:rPr lang="en-US" altLang="zh-CN" sz="2800" i="1">
                                  <a:latin typeface="Cambria Math" panose="02040503050406030204" pitchFamily="18" charset="0"/>
                                  <a:ea typeface="Cambria Math" panose="02040503050406030204" pitchFamily="18" charset="0"/>
                                </a:rPr>
                                <m:t>2</m:t>
                              </m:r>
                            </m:sup>
                          </m:sSup>
                        </m:den>
                      </m:f>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7192297" y="5083857"/>
                <a:ext cx="4679831" cy="819135"/>
              </a:xfrm>
              <a:prstGeom prst="rect">
                <a:avLst/>
              </a:prstGeom>
              <a:blipFill rotWithShape="1">
                <a:blip r:embed="rId7"/>
                <a:stretch>
                  <a:fillRect l="-6" t="-6" r="4" b="4"/>
                </a:stretch>
              </a:blipFill>
            </p:spPr>
            <p:txBody>
              <a:bodyPr/>
              <a:lstStyle/>
              <a:p>
                <a:r>
                  <a:rPr lang="zh-CN" altLang="en-US">
                    <a:noFill/>
                  </a:rPr>
                  <a:t> </a:t>
                </a:r>
              </a:p>
            </p:txBody>
          </p:sp>
        </mc:Fallback>
      </mc:AlternateContent>
      <p:cxnSp>
        <p:nvCxnSpPr>
          <p:cNvPr id="7" name="直接箭头连接符 6"/>
          <p:cNvCxnSpPr>
            <a:stCxn id="2" idx="2"/>
            <a:endCxn id="3" idx="0"/>
          </p:cNvCxnSpPr>
          <p:nvPr/>
        </p:nvCxnSpPr>
        <p:spPr>
          <a:xfrm flipH="1">
            <a:off x="9532213" y="4251063"/>
            <a:ext cx="1026949" cy="832794"/>
          </a:xfrm>
          <a:prstGeom prst="straightConnector1">
            <a:avLst/>
          </a:prstGeom>
          <a:noFill/>
          <a:ln w="12700">
            <a:solidFill>
              <a:srgbClr val="C00000"/>
            </a:solidFill>
            <a:prstDash val="dash"/>
          </a:ln>
        </p:spPr>
        <p:style>
          <a:lnRef idx="2">
            <a:schemeClr val="accent1"/>
          </a:lnRef>
          <a:fillRef idx="1">
            <a:schemeClr val="lt1"/>
          </a:fillRef>
          <a:effectRef idx="0">
            <a:schemeClr val="accent1"/>
          </a:effectRef>
          <a:fontRef idx="minor">
            <a:schemeClr val="dk1"/>
          </a:fontRef>
        </p:style>
      </p:cxnSp>
      <p:sp>
        <p:nvSpPr>
          <p:cNvPr id="13" name="标题 12"/>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误差反向传播例子</a:t>
            </a:r>
            <a:endParaRPr lang="zh-CN" altLang="en-US" dirty="0"/>
          </a:p>
        </p:txBody>
      </p:sp>
      <p:sp>
        <p:nvSpPr>
          <p:cNvPr id="51" name="矩形 50"/>
          <p:cNvSpPr/>
          <p:nvPr/>
        </p:nvSpPr>
        <p:spPr>
          <a:xfrm>
            <a:off x="8927475" y="2387961"/>
            <a:ext cx="2644784" cy="954107"/>
          </a:xfrm>
          <a:prstGeom prst="rect">
            <a:avLst/>
          </a:prstGeom>
        </p:spPr>
        <p:txBody>
          <a:bodyPr wrap="square">
            <a:spAutoFit/>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假设预测值与真实值误差为</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1</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矩形 9"/>
              <p:cNvSpPr/>
              <p:nvPr/>
            </p:nvSpPr>
            <p:spPr>
              <a:xfrm>
                <a:off x="576287" y="776613"/>
                <a:ext cx="6472019" cy="103406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ea typeface="黑体" panose="02010609060101010101" pitchFamily="49" charset="-122"/>
                          <a:cs typeface="Times New Roman" panose="02020603050405020304" pitchFamily="16" charset="0"/>
                        </a:rPr>
                        <m:t>𝑓</m:t>
                      </m:r>
                      <m:d>
                        <m:d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d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r>
                            <a:rPr lang="en-US" altLang="zh-CN" sz="3200" i="1">
                              <a:latin typeface="Cambria Math" panose="02040503050406030204" pitchFamily="18" charset="0"/>
                              <a:ea typeface="黑体" panose="02010609060101010101" pitchFamily="49" charset="-122"/>
                              <a:cs typeface="Times New Roman" panose="02020603050405020304" pitchFamily="16" charset="0"/>
                            </a:rPr>
                            <m:t>𝑥</m:t>
                          </m:r>
                        </m:e>
                      </m:d>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f>
                        <m:f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fPr>
                        <m:num>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num>
                        <m:den>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p>
                            <m:sSup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p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𝑒</m:t>
                              </m:r>
                            </m:e>
                            <m:sup>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0</m:t>
                                  </m:r>
                                </m:sub>
                              </m:sSub>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0</m:t>
                                  </m:r>
                                </m:sub>
                              </m:sSub>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sub>
                              </m:sSub>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sub>
                              </m:sSub>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2</m:t>
                                  </m:r>
                                </m:sub>
                              </m:sSub>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up>
                          </m:sSup>
                        </m:den>
                      </m:f>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0" name="矩形 9"/>
              <p:cNvSpPr>
                <a:spLocks noRot="1" noChangeAspect="1" noMove="1" noResize="1" noEditPoints="1" noAdjustHandles="1" noChangeArrowheads="1" noChangeShapeType="1" noTextEdit="1"/>
              </p:cNvSpPr>
              <p:nvPr/>
            </p:nvSpPr>
            <p:spPr>
              <a:xfrm>
                <a:off x="576287" y="776613"/>
                <a:ext cx="6472019" cy="1034066"/>
              </a:xfrm>
              <a:prstGeom prst="rect">
                <a:avLst/>
              </a:prstGeom>
              <a:blipFill rotWithShape="1">
                <a:blip r:embed="rId1"/>
                <a:stretch>
                  <a:fillRect l="-5" t="-1" r="7" b="28"/>
                </a:stretch>
              </a:blipFill>
            </p:spPr>
            <p:txBody>
              <a:bodyPr/>
              <a:lstStyle/>
              <a:p>
                <a:r>
                  <a:rPr lang="zh-CN" altLang="en-US">
                    <a:noFill/>
                  </a:rPr>
                  <a:t> </a:t>
                </a:r>
              </a:p>
            </p:txBody>
          </p:sp>
        </mc:Fallback>
      </mc:AlternateContent>
      <p:sp>
        <p:nvSpPr>
          <p:cNvPr id="4" name="椭圆 3"/>
          <p:cNvSpPr/>
          <p:nvPr/>
        </p:nvSpPr>
        <p:spPr>
          <a:xfrm>
            <a:off x="2368502" y="2488335"/>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5" name="矩形 4"/>
              <p:cNvSpPr/>
              <p:nvPr/>
            </p:nvSpPr>
            <p:spPr>
              <a:xfrm>
                <a:off x="732960" y="2077965"/>
                <a:ext cx="694164"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0</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5" name="矩形 4"/>
              <p:cNvSpPr>
                <a:spLocks noRot="1" noChangeAspect="1" noMove="1" noResize="1" noEditPoints="1" noAdjustHandles="1" noChangeArrowheads="1" noChangeShapeType="1" noTextEdit="1"/>
              </p:cNvSpPr>
              <p:nvPr/>
            </p:nvSpPr>
            <p:spPr>
              <a:xfrm>
                <a:off x="732960" y="2077965"/>
                <a:ext cx="694164" cy="523220"/>
              </a:xfrm>
              <a:prstGeom prst="rect">
                <a:avLst/>
              </a:prstGeom>
              <a:blipFill rotWithShape="1">
                <a:blip r:embed="rId2"/>
                <a:stretch>
                  <a:fillRect l="-24" t="-47" r="40" b="43"/>
                </a:stretch>
              </a:blipFill>
            </p:spPr>
            <p:txBody>
              <a:bodyPr/>
              <a:lstStyle/>
              <a:p>
                <a:r>
                  <a:rPr lang="zh-CN" altLang="en-US">
                    <a:noFill/>
                  </a:rPr>
                  <a:t> </a:t>
                </a:r>
              </a:p>
            </p:txBody>
          </p:sp>
        </mc:Fallback>
      </mc:AlternateContent>
      <p:cxnSp>
        <p:nvCxnSpPr>
          <p:cNvPr id="11" name="连接符: 肘形 10"/>
          <p:cNvCxnSpPr>
            <a:stCxn id="5" idx="3"/>
            <a:endCxn id="4" idx="0"/>
          </p:cNvCxnSpPr>
          <p:nvPr/>
        </p:nvCxnSpPr>
        <p:spPr>
          <a:xfrm>
            <a:off x="1427124" y="2339575"/>
            <a:ext cx="1106774" cy="148760"/>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矩形 30"/>
              <p:cNvSpPr/>
              <p:nvPr/>
            </p:nvSpPr>
            <p:spPr>
              <a:xfrm>
                <a:off x="779832" y="2801283"/>
                <a:ext cx="628826"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0</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31" name="矩形 30"/>
              <p:cNvSpPr>
                <a:spLocks noRot="1" noChangeAspect="1" noMove="1" noResize="1" noEditPoints="1" noAdjustHandles="1" noChangeArrowheads="1" noChangeShapeType="1" noTextEdit="1"/>
              </p:cNvSpPr>
              <p:nvPr/>
            </p:nvSpPr>
            <p:spPr>
              <a:xfrm>
                <a:off x="779832" y="2801283"/>
                <a:ext cx="628826" cy="523220"/>
              </a:xfrm>
              <a:prstGeom prst="rect">
                <a:avLst/>
              </a:prstGeom>
              <a:blipFill rotWithShape="1">
                <a:blip r:embed="rId3"/>
                <a:stretch>
                  <a:fillRect l="-8" t="-57" r="36" b="53"/>
                </a:stretch>
              </a:blipFill>
            </p:spPr>
            <p:txBody>
              <a:bodyPr/>
              <a:lstStyle/>
              <a:p>
                <a:r>
                  <a:rPr lang="zh-CN" altLang="en-US">
                    <a:noFill/>
                  </a:rPr>
                  <a:t> </a:t>
                </a:r>
              </a:p>
            </p:txBody>
          </p:sp>
        </mc:Fallback>
      </mc:AlternateContent>
      <p:cxnSp>
        <p:nvCxnSpPr>
          <p:cNvPr id="18" name="连接符: 肘形 17"/>
          <p:cNvCxnSpPr>
            <a:stCxn id="31" idx="3"/>
            <a:endCxn id="4" idx="4"/>
          </p:cNvCxnSpPr>
          <p:nvPr/>
        </p:nvCxnSpPr>
        <p:spPr>
          <a:xfrm flipV="1">
            <a:off x="1408658" y="2838027"/>
            <a:ext cx="1125240" cy="224866"/>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2368502" y="3949676"/>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37" name="矩形 36"/>
              <p:cNvSpPr/>
              <p:nvPr/>
            </p:nvSpPr>
            <p:spPr>
              <a:xfrm>
                <a:off x="738924" y="3524601"/>
                <a:ext cx="685892"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1</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37" name="矩形 36"/>
              <p:cNvSpPr>
                <a:spLocks noRot="1" noChangeAspect="1" noMove="1" noResize="1" noEditPoints="1" noAdjustHandles="1" noChangeArrowheads="1" noChangeShapeType="1" noTextEdit="1"/>
              </p:cNvSpPr>
              <p:nvPr/>
            </p:nvSpPr>
            <p:spPr>
              <a:xfrm>
                <a:off x="738924" y="3524601"/>
                <a:ext cx="685892" cy="523220"/>
              </a:xfrm>
              <a:prstGeom prst="rect">
                <a:avLst/>
              </a:prstGeom>
              <a:blipFill rotWithShape="1">
                <a:blip r:embed="rId4"/>
                <a:stretch>
                  <a:fillRect l="-61" t="-67" r="75" b="63"/>
                </a:stretch>
              </a:blipFill>
            </p:spPr>
            <p:txBody>
              <a:bodyPr/>
              <a:lstStyle/>
              <a:p>
                <a:r>
                  <a:rPr lang="zh-CN" altLang="en-US">
                    <a:noFill/>
                  </a:rPr>
                  <a:t> </a:t>
                </a:r>
              </a:p>
            </p:txBody>
          </p:sp>
        </mc:Fallback>
      </mc:AlternateContent>
      <p:cxnSp>
        <p:nvCxnSpPr>
          <p:cNvPr id="39" name="连接符: 肘形 38"/>
          <p:cNvCxnSpPr>
            <a:stCxn id="37" idx="3"/>
            <a:endCxn id="36" idx="0"/>
          </p:cNvCxnSpPr>
          <p:nvPr/>
        </p:nvCxnSpPr>
        <p:spPr>
          <a:xfrm>
            <a:off x="1424816" y="3786211"/>
            <a:ext cx="1109082" cy="163465"/>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矩形 39"/>
              <p:cNvSpPr/>
              <p:nvPr/>
            </p:nvSpPr>
            <p:spPr>
              <a:xfrm>
                <a:off x="785795" y="4247919"/>
                <a:ext cx="620554"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1</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40" name="矩形 39"/>
              <p:cNvSpPr>
                <a:spLocks noRot="1" noChangeAspect="1" noMove="1" noResize="1" noEditPoints="1" noAdjustHandles="1" noChangeArrowheads="1" noChangeShapeType="1" noTextEdit="1"/>
              </p:cNvSpPr>
              <p:nvPr/>
            </p:nvSpPr>
            <p:spPr>
              <a:xfrm>
                <a:off x="785795" y="4247919"/>
                <a:ext cx="620554" cy="523220"/>
              </a:xfrm>
              <a:prstGeom prst="rect">
                <a:avLst/>
              </a:prstGeom>
              <a:blipFill rotWithShape="1">
                <a:blip r:embed="rId5"/>
                <a:stretch>
                  <a:fillRect l="-48" t="-77" r="74" b="73"/>
                </a:stretch>
              </a:blipFill>
            </p:spPr>
            <p:txBody>
              <a:bodyPr/>
              <a:lstStyle/>
              <a:p>
                <a:r>
                  <a:rPr lang="zh-CN" altLang="en-US">
                    <a:noFill/>
                  </a:rPr>
                  <a:t> </a:t>
                </a:r>
              </a:p>
            </p:txBody>
          </p:sp>
        </mc:Fallback>
      </mc:AlternateContent>
      <p:cxnSp>
        <p:nvCxnSpPr>
          <p:cNvPr id="41" name="连接符: 肘形 40"/>
          <p:cNvCxnSpPr>
            <a:stCxn id="40" idx="3"/>
            <a:endCxn id="36" idx="4"/>
          </p:cNvCxnSpPr>
          <p:nvPr/>
        </p:nvCxnSpPr>
        <p:spPr>
          <a:xfrm flipV="1">
            <a:off x="1406349" y="4299368"/>
            <a:ext cx="1127549" cy="210161"/>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矩形 41"/>
              <p:cNvSpPr/>
              <p:nvPr/>
            </p:nvSpPr>
            <p:spPr>
              <a:xfrm>
                <a:off x="732960" y="4971238"/>
                <a:ext cx="694164"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2</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42" name="矩形 41"/>
              <p:cNvSpPr>
                <a:spLocks noRot="1" noChangeAspect="1" noMove="1" noResize="1" noEditPoints="1" noAdjustHandles="1" noChangeArrowheads="1" noChangeShapeType="1" noTextEdit="1"/>
              </p:cNvSpPr>
              <p:nvPr/>
            </p:nvSpPr>
            <p:spPr>
              <a:xfrm>
                <a:off x="732960" y="4971238"/>
                <a:ext cx="694164" cy="523220"/>
              </a:xfrm>
              <a:prstGeom prst="rect">
                <a:avLst/>
              </a:prstGeom>
              <a:blipFill rotWithShape="1">
                <a:blip r:embed="rId6"/>
                <a:stretch>
                  <a:fillRect l="-24" t="-88" r="40" b="84"/>
                </a:stretch>
              </a:blipFill>
            </p:spPr>
            <p:txBody>
              <a:bodyPr/>
              <a:lstStyle/>
              <a:p>
                <a:r>
                  <a:rPr lang="zh-CN" altLang="en-US">
                    <a:noFill/>
                  </a:rPr>
                  <a:t> </a:t>
                </a:r>
              </a:p>
            </p:txBody>
          </p:sp>
        </mc:Fallback>
      </mc:AlternateContent>
      <p:sp>
        <p:nvSpPr>
          <p:cNvPr id="43" name="椭圆 42"/>
          <p:cNvSpPr/>
          <p:nvPr/>
        </p:nvSpPr>
        <p:spPr>
          <a:xfrm>
            <a:off x="3646902" y="3067986"/>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44" name="连接符: 肘形 43"/>
          <p:cNvCxnSpPr>
            <a:stCxn id="4" idx="6"/>
            <a:endCxn id="43" idx="0"/>
          </p:cNvCxnSpPr>
          <p:nvPr/>
        </p:nvCxnSpPr>
        <p:spPr>
          <a:xfrm>
            <a:off x="2699292" y="2663182"/>
            <a:ext cx="1113005" cy="404804"/>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6" name="连接符: 肘形 45"/>
          <p:cNvCxnSpPr>
            <a:stCxn id="36" idx="6"/>
            <a:endCxn id="43" idx="4"/>
          </p:cNvCxnSpPr>
          <p:nvPr/>
        </p:nvCxnSpPr>
        <p:spPr>
          <a:xfrm flipV="1">
            <a:off x="2699293" y="3417678"/>
            <a:ext cx="1113005" cy="706844"/>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6217965" y="3778385"/>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8" name="椭圆 47"/>
          <p:cNvSpPr/>
          <p:nvPr/>
        </p:nvSpPr>
        <p:spPr>
          <a:xfrm>
            <a:off x="5143294" y="3778386"/>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50" name="连接符: 肘形 49"/>
          <p:cNvCxnSpPr>
            <a:stCxn id="43" idx="6"/>
            <a:endCxn id="48" idx="0"/>
          </p:cNvCxnSpPr>
          <p:nvPr/>
        </p:nvCxnSpPr>
        <p:spPr>
          <a:xfrm>
            <a:off x="3977692" y="3242833"/>
            <a:ext cx="1330997" cy="535553"/>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1"/>
          <p:cNvCxnSpPr>
            <a:stCxn id="42" idx="3"/>
            <a:endCxn id="48" idx="4"/>
          </p:cNvCxnSpPr>
          <p:nvPr/>
        </p:nvCxnSpPr>
        <p:spPr>
          <a:xfrm flipV="1">
            <a:off x="1427124" y="4128078"/>
            <a:ext cx="3881566" cy="1104770"/>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48" idx="6"/>
            <a:endCxn id="47" idx="2"/>
          </p:cNvCxnSpPr>
          <p:nvPr/>
        </p:nvCxnSpPr>
        <p:spPr>
          <a:xfrm flipV="1">
            <a:off x="5474085" y="3953232"/>
            <a:ext cx="743881"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7582085" y="3778383"/>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exp</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58" name="直接箭头连接符 57"/>
          <p:cNvCxnSpPr>
            <a:stCxn id="47" idx="6"/>
            <a:endCxn id="56" idx="2"/>
          </p:cNvCxnSpPr>
          <p:nvPr/>
        </p:nvCxnSpPr>
        <p:spPr>
          <a:xfrm flipV="1">
            <a:off x="6971005" y="3953230"/>
            <a:ext cx="611080"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8867881" y="3778382"/>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63" name="直接箭头连接符 62"/>
          <p:cNvCxnSpPr>
            <a:stCxn id="56" idx="6"/>
            <a:endCxn id="59" idx="2"/>
          </p:cNvCxnSpPr>
          <p:nvPr/>
        </p:nvCxnSpPr>
        <p:spPr>
          <a:xfrm flipV="1">
            <a:off x="8335126" y="3953229"/>
            <a:ext cx="532756"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4" name="椭圆 63"/>
          <p:cNvSpPr/>
          <p:nvPr/>
        </p:nvSpPr>
        <p:spPr>
          <a:xfrm>
            <a:off x="10153677" y="3778381"/>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1/x</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66" name="直接箭头连接符 65"/>
          <p:cNvCxnSpPr>
            <a:stCxn id="59" idx="6"/>
            <a:endCxn id="64" idx="2"/>
          </p:cNvCxnSpPr>
          <p:nvPr/>
        </p:nvCxnSpPr>
        <p:spPr>
          <a:xfrm flipV="1">
            <a:off x="9620922" y="3953228"/>
            <a:ext cx="532756"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64" idx="6"/>
          </p:cNvCxnSpPr>
          <p:nvPr/>
        </p:nvCxnSpPr>
        <p:spPr>
          <a:xfrm flipV="1">
            <a:off x="10906718" y="3953226"/>
            <a:ext cx="822205"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1641897" y="1965162"/>
            <a:ext cx="69928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2.00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0" name="文本框 69"/>
          <p:cNvSpPr txBox="1"/>
          <p:nvPr/>
        </p:nvSpPr>
        <p:spPr>
          <a:xfrm>
            <a:off x="1641897" y="2689222"/>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1" name="文本框 70"/>
          <p:cNvSpPr txBox="1"/>
          <p:nvPr/>
        </p:nvSpPr>
        <p:spPr>
          <a:xfrm>
            <a:off x="1641897" y="3413283"/>
            <a:ext cx="790907"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-3.00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2" name="文本框 71"/>
          <p:cNvSpPr txBox="1"/>
          <p:nvPr/>
        </p:nvSpPr>
        <p:spPr>
          <a:xfrm>
            <a:off x="1641897" y="4137343"/>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-2.00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3" name="文本框 72"/>
          <p:cNvSpPr txBox="1"/>
          <p:nvPr/>
        </p:nvSpPr>
        <p:spPr>
          <a:xfrm>
            <a:off x="1641897" y="4861404"/>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-3.00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4" name="文本框 73"/>
          <p:cNvSpPr txBox="1"/>
          <p:nvPr/>
        </p:nvSpPr>
        <p:spPr>
          <a:xfrm>
            <a:off x="2861729" y="2345554"/>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-2.00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5" name="文本框 74"/>
          <p:cNvSpPr txBox="1"/>
          <p:nvPr/>
        </p:nvSpPr>
        <p:spPr>
          <a:xfrm>
            <a:off x="2819107" y="3810957"/>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6.00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6" name="文本框 75"/>
          <p:cNvSpPr txBox="1"/>
          <p:nvPr/>
        </p:nvSpPr>
        <p:spPr>
          <a:xfrm>
            <a:off x="4174713" y="2921586"/>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4.00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7" name="文本框 76"/>
          <p:cNvSpPr txBox="1"/>
          <p:nvPr/>
        </p:nvSpPr>
        <p:spPr>
          <a:xfrm>
            <a:off x="5404697" y="3625215"/>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8" name="文本框 77"/>
          <p:cNvSpPr txBox="1"/>
          <p:nvPr/>
        </p:nvSpPr>
        <p:spPr>
          <a:xfrm>
            <a:off x="6865396" y="3625215"/>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9" name="文本框 78"/>
          <p:cNvSpPr txBox="1"/>
          <p:nvPr/>
        </p:nvSpPr>
        <p:spPr>
          <a:xfrm>
            <a:off x="8210027" y="3638670"/>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0.37</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0" name="文本框 79"/>
          <p:cNvSpPr txBox="1"/>
          <p:nvPr/>
        </p:nvSpPr>
        <p:spPr>
          <a:xfrm>
            <a:off x="9521833" y="3638670"/>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1.37</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1" name="文本框 80"/>
          <p:cNvSpPr txBox="1"/>
          <p:nvPr/>
        </p:nvSpPr>
        <p:spPr>
          <a:xfrm>
            <a:off x="10851820" y="3610387"/>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0.73</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2" name="文本框 81"/>
          <p:cNvSpPr txBox="1"/>
          <p:nvPr/>
        </p:nvSpPr>
        <p:spPr>
          <a:xfrm>
            <a:off x="10851251" y="3898451"/>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 name="矩形 1"/>
          <p:cNvSpPr/>
          <p:nvPr/>
        </p:nvSpPr>
        <p:spPr>
          <a:xfrm>
            <a:off x="9657600" y="3610387"/>
            <a:ext cx="1803123" cy="640676"/>
          </a:xfrm>
          <a:prstGeom prst="rect">
            <a:avLst/>
          </a:prstGeom>
          <a:noFill/>
          <a:ln w="12700">
            <a:solidFill>
              <a:srgbClr val="C0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3" name="文本框 2"/>
              <p:cNvSpPr txBox="1"/>
              <p:nvPr/>
            </p:nvSpPr>
            <p:spPr>
              <a:xfrm>
                <a:off x="7192297" y="5083857"/>
                <a:ext cx="4679831" cy="81913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黑体" panose="02010609060101010101" pitchFamily="49" charset="-122"/>
                        </a:rPr>
                        <m:t>𝑓</m:t>
                      </m:r>
                      <m:d>
                        <m:dPr>
                          <m:ctrlPr>
                            <a:rPr lang="en-US" altLang="zh-CN" sz="2800" i="1">
                              <a:latin typeface="Cambria Math" panose="02040503050406030204" pitchFamily="18" charset="0"/>
                              <a:ea typeface="黑体" panose="02010609060101010101" pitchFamily="49" charset="-122"/>
                            </a:rPr>
                          </m:ctrlPr>
                        </m:dPr>
                        <m:e>
                          <m:r>
                            <a:rPr lang="en-US" altLang="zh-CN" sz="2800" i="1">
                              <a:latin typeface="Cambria Math" panose="02040503050406030204" pitchFamily="18" charset="0"/>
                              <a:ea typeface="黑体" panose="02010609060101010101" pitchFamily="49" charset="-122"/>
                            </a:rPr>
                            <m:t>𝑥</m:t>
                          </m:r>
                        </m:e>
                      </m:d>
                      <m:r>
                        <a:rPr lang="en-US" altLang="zh-CN" sz="2800" i="1">
                          <a:latin typeface="Cambria Math" panose="02040503050406030204" pitchFamily="18" charset="0"/>
                          <a:ea typeface="黑体" panose="02010609060101010101" pitchFamily="49" charset="-122"/>
                        </a:rPr>
                        <m:t>=</m:t>
                      </m:r>
                      <m:f>
                        <m:fPr>
                          <m:ctrlPr>
                            <a:rPr lang="en-US" altLang="zh-CN" sz="2800" i="1">
                              <a:latin typeface="Cambria Math" panose="02040503050406030204" pitchFamily="18" charset="0"/>
                              <a:ea typeface="黑体" panose="02010609060101010101" pitchFamily="49" charset="-122"/>
                            </a:rPr>
                          </m:ctrlPr>
                        </m:fPr>
                        <m:num>
                          <m:r>
                            <a:rPr lang="en-US" altLang="zh-CN" sz="2800" i="1">
                              <a:latin typeface="Cambria Math" panose="02040503050406030204" pitchFamily="18" charset="0"/>
                              <a:ea typeface="黑体" panose="02010609060101010101" pitchFamily="49" charset="-122"/>
                            </a:rPr>
                            <m:t>1</m:t>
                          </m:r>
                        </m:num>
                        <m:den>
                          <m:r>
                            <a:rPr lang="en-US" altLang="zh-CN" sz="2800" i="1">
                              <a:latin typeface="Cambria Math" panose="02040503050406030204" pitchFamily="18" charset="0"/>
                              <a:ea typeface="黑体" panose="02010609060101010101" pitchFamily="49" charset="-122"/>
                            </a:rPr>
                            <m:t>𝑥</m:t>
                          </m:r>
                        </m:den>
                      </m:f>
                      <m:r>
                        <a:rPr lang="en-US" altLang="zh-CN" sz="2800" i="1">
                          <a:latin typeface="Cambria Math" panose="02040503050406030204" pitchFamily="18" charset="0"/>
                          <a:ea typeface="黑体" panose="02010609060101010101" pitchFamily="49" charset="-122"/>
                        </a:rPr>
                        <m:t>       </m:t>
                      </m:r>
                      <m:r>
                        <a:rPr lang="en-US" altLang="zh-CN" sz="2800" i="1">
                          <a:latin typeface="Cambria Math" panose="02040503050406030204" pitchFamily="18" charset="0"/>
                          <a:ea typeface="Cambria Math" panose="02040503050406030204" pitchFamily="18" charset="0"/>
                        </a:rPr>
                        <m:t>→      </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𝑑𝑓</m:t>
                          </m:r>
                        </m:num>
                        <m:den>
                          <m:r>
                            <a:rPr lang="en-US" altLang="zh-CN" sz="2800" i="1">
                              <a:latin typeface="Cambria Math" panose="02040503050406030204" pitchFamily="18" charset="0"/>
                              <a:ea typeface="Cambria Math" panose="02040503050406030204" pitchFamily="18" charset="0"/>
                            </a:rPr>
                            <m:t>𝑑𝑥</m:t>
                          </m:r>
                        </m:den>
                      </m:f>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1</m:t>
                          </m:r>
                        </m:num>
                        <m:den>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𝑥</m:t>
                              </m:r>
                            </m:e>
                            <m:sup>
                              <m:r>
                                <a:rPr lang="en-US" altLang="zh-CN" sz="2800" i="1">
                                  <a:latin typeface="Cambria Math" panose="02040503050406030204" pitchFamily="18" charset="0"/>
                                  <a:ea typeface="Cambria Math" panose="02040503050406030204" pitchFamily="18" charset="0"/>
                                </a:rPr>
                                <m:t>2</m:t>
                              </m:r>
                            </m:sup>
                          </m:sSup>
                        </m:den>
                      </m:f>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7192297" y="5083857"/>
                <a:ext cx="4679831" cy="819135"/>
              </a:xfrm>
              <a:prstGeom prst="rect">
                <a:avLst/>
              </a:prstGeom>
              <a:blipFill rotWithShape="1">
                <a:blip r:embed="rId7"/>
                <a:stretch>
                  <a:fillRect l="-6" t="-6" r="4" b="4"/>
                </a:stretch>
              </a:blipFill>
            </p:spPr>
            <p:txBody>
              <a:bodyPr/>
              <a:lstStyle/>
              <a:p>
                <a:r>
                  <a:rPr lang="zh-CN" altLang="en-US">
                    <a:noFill/>
                  </a:rPr>
                  <a:t> </a:t>
                </a:r>
              </a:p>
            </p:txBody>
          </p:sp>
        </mc:Fallback>
      </mc:AlternateContent>
      <p:cxnSp>
        <p:nvCxnSpPr>
          <p:cNvPr id="7" name="直接箭头连接符 6"/>
          <p:cNvCxnSpPr>
            <a:stCxn id="2" idx="2"/>
            <a:endCxn id="3" idx="0"/>
          </p:cNvCxnSpPr>
          <p:nvPr/>
        </p:nvCxnSpPr>
        <p:spPr>
          <a:xfrm flipH="1">
            <a:off x="9532213" y="4251063"/>
            <a:ext cx="1026949" cy="832794"/>
          </a:xfrm>
          <a:prstGeom prst="straightConnector1">
            <a:avLst/>
          </a:prstGeom>
          <a:noFill/>
          <a:ln w="12700">
            <a:solidFill>
              <a:srgbClr val="C00000"/>
            </a:solidFill>
            <a:prstDash val="dash"/>
          </a:ln>
        </p:spPr>
        <p:style>
          <a:lnRef idx="2">
            <a:schemeClr val="accent1"/>
          </a:lnRef>
          <a:fillRef idx="1">
            <a:schemeClr val="lt1"/>
          </a:fillRef>
          <a:effectRef idx="0">
            <a:schemeClr val="accent1"/>
          </a:effectRef>
          <a:fontRef idx="minor">
            <a:schemeClr val="dk1"/>
          </a:fontRef>
        </p:style>
      </p:cxnSp>
      <p:sp>
        <p:nvSpPr>
          <p:cNvPr id="13" name="标题 12"/>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误差反向传播例子</a:t>
            </a:r>
            <a:endParaRPr lang="zh-CN" altLang="en-US" dirty="0"/>
          </a:p>
        </p:txBody>
      </p:sp>
      <mc:AlternateContent xmlns:mc="http://schemas.openxmlformats.org/markup-compatibility/2006">
        <mc:Choice xmlns:a14="http://schemas.microsoft.com/office/drawing/2010/main" Requires="a14">
          <p:sp>
            <p:nvSpPr>
              <p:cNvPr id="49" name="文本框 48"/>
              <p:cNvSpPr txBox="1"/>
              <p:nvPr/>
            </p:nvSpPr>
            <p:spPr>
              <a:xfrm>
                <a:off x="8003335" y="2305691"/>
                <a:ext cx="3262560" cy="80945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sz="2800" i="1">
                              <a:latin typeface="Cambria Math" panose="02040503050406030204" pitchFamily="18" charset="0"/>
                              <a:ea typeface="黑体" panose="02010609060101010101" pitchFamily="49" charset="-122"/>
                            </a:rPr>
                          </m:ctrlPr>
                        </m:fPr>
                        <m:num>
                          <m:r>
                            <a:rPr lang="en-US" altLang="zh-CN" sz="2800" i="1">
                              <a:latin typeface="Cambria Math" panose="02040503050406030204" pitchFamily="18" charset="0"/>
                              <a:ea typeface="黑体" panose="02010609060101010101" pitchFamily="49" charset="-122"/>
                            </a:rPr>
                            <m:t>−</m:t>
                          </m:r>
                          <m:r>
                            <a:rPr lang="en-US" altLang="zh-CN" sz="2800" i="1">
                              <a:latin typeface="Cambria Math" panose="02040503050406030204" pitchFamily="18" charset="0"/>
                              <a:ea typeface="黑体" panose="02010609060101010101" pitchFamily="49" charset="-122"/>
                            </a:rPr>
                            <m:t>1</m:t>
                          </m:r>
                        </m:num>
                        <m:den>
                          <m:sSup>
                            <m:sSupPr>
                              <m:ctrlPr>
                                <a:rPr lang="en-US" altLang="zh-CN" sz="2800" i="1">
                                  <a:latin typeface="Cambria Math" panose="02040503050406030204" pitchFamily="18" charset="0"/>
                                  <a:ea typeface="黑体" panose="02010609060101010101" pitchFamily="49" charset="-122"/>
                                </a:rPr>
                              </m:ctrlPr>
                            </m:sSupPr>
                            <m:e>
                              <m:r>
                                <a:rPr lang="en-US" altLang="zh-CN" sz="2800" i="1">
                                  <a:latin typeface="Cambria Math" panose="02040503050406030204" pitchFamily="18" charset="0"/>
                                  <a:ea typeface="黑体" panose="02010609060101010101" pitchFamily="49" charset="-122"/>
                                </a:rPr>
                                <m:t>1</m:t>
                              </m:r>
                              <m:r>
                                <a:rPr lang="en-US" altLang="zh-CN" sz="2800" i="1">
                                  <a:latin typeface="Cambria Math" panose="02040503050406030204" pitchFamily="18" charset="0"/>
                                  <a:ea typeface="黑体" panose="02010609060101010101" pitchFamily="49" charset="-122"/>
                                </a:rPr>
                                <m:t>.</m:t>
                              </m:r>
                              <m:r>
                                <a:rPr lang="en-US" altLang="zh-CN" sz="2800" i="1">
                                  <a:latin typeface="Cambria Math" panose="02040503050406030204" pitchFamily="18" charset="0"/>
                                  <a:ea typeface="黑体" panose="02010609060101010101" pitchFamily="49" charset="-122"/>
                                </a:rPr>
                                <m:t>37</m:t>
                              </m:r>
                            </m:e>
                            <m:sup>
                              <m:r>
                                <a:rPr lang="en-US" altLang="zh-CN" sz="2800" i="1">
                                  <a:latin typeface="Cambria Math" panose="02040503050406030204" pitchFamily="18" charset="0"/>
                                  <a:ea typeface="黑体" panose="02010609060101010101" pitchFamily="49" charset="-122"/>
                                </a:rPr>
                                <m:t>2</m:t>
                              </m:r>
                            </m:sup>
                          </m:sSup>
                        </m:den>
                      </m:f>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1</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00</m:t>
                      </m:r>
                      <m:r>
                        <a:rPr lang="en-US" altLang="zh-CN" sz="2800" i="1">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0</m:t>
                      </m:r>
                      <m: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53</m:t>
                      </m:r>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49" name="文本框 48"/>
              <p:cNvSpPr txBox="1">
                <a:spLocks noRot="1" noChangeAspect="1" noMove="1" noResize="1" noEditPoints="1" noAdjustHandles="1" noChangeArrowheads="1" noChangeShapeType="1" noTextEdit="1"/>
              </p:cNvSpPr>
              <p:nvPr/>
            </p:nvSpPr>
            <p:spPr>
              <a:xfrm>
                <a:off x="8003335" y="2305691"/>
                <a:ext cx="3262560" cy="809452"/>
              </a:xfrm>
              <a:prstGeom prst="rect">
                <a:avLst/>
              </a:prstGeom>
              <a:blipFill rotWithShape="1">
                <a:blip r:embed="rId8"/>
                <a:stretch>
                  <a:fillRect l="-13" t="-1" r="-651" b="58"/>
                </a:stretch>
              </a:blipFill>
            </p:spPr>
            <p:txBody>
              <a:bodyPr/>
              <a:lstStyle/>
              <a:p>
                <a:r>
                  <a:rPr lang="zh-CN" altLang="en-US">
                    <a:noFill/>
                  </a:rPr>
                  <a:t> </a:t>
                </a:r>
              </a:p>
            </p:txBody>
          </p:sp>
        </mc:Fallback>
      </mc:AlternateContent>
      <p:cxnSp>
        <p:nvCxnSpPr>
          <p:cNvPr id="53" name="直接箭头连接符 52"/>
          <p:cNvCxnSpPr>
            <a:stCxn id="2" idx="0"/>
            <a:endCxn id="49" idx="2"/>
          </p:cNvCxnSpPr>
          <p:nvPr/>
        </p:nvCxnSpPr>
        <p:spPr>
          <a:xfrm flipH="1" flipV="1">
            <a:off x="9634615" y="3115143"/>
            <a:ext cx="924547" cy="495244"/>
          </a:xfrm>
          <a:prstGeom prst="straightConnector1">
            <a:avLst/>
          </a:prstGeom>
          <a:noFill/>
          <a:ln w="12700">
            <a:solidFill>
              <a:srgbClr val="C00000"/>
            </a:solidFill>
            <a:prstDash val="dash"/>
          </a:ln>
        </p:spPr>
        <p:style>
          <a:lnRef idx="2">
            <a:schemeClr val="accent1"/>
          </a:lnRef>
          <a:fillRef idx="1">
            <a:schemeClr val="lt1"/>
          </a:fillRef>
          <a:effectRef idx="0">
            <a:schemeClr val="accent1"/>
          </a:effectRef>
          <a:fontRef idx="minor">
            <a:schemeClr val="dk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矩形 9"/>
              <p:cNvSpPr/>
              <p:nvPr/>
            </p:nvSpPr>
            <p:spPr>
              <a:xfrm>
                <a:off x="576287" y="776613"/>
                <a:ext cx="6472019" cy="103406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ea typeface="黑体" panose="02010609060101010101" pitchFamily="49" charset="-122"/>
                          <a:cs typeface="Times New Roman" panose="02020603050405020304" pitchFamily="16" charset="0"/>
                        </a:rPr>
                        <m:t>𝑓</m:t>
                      </m:r>
                      <m:d>
                        <m:d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d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r>
                            <a:rPr lang="en-US" altLang="zh-CN" sz="3200" i="1">
                              <a:latin typeface="Cambria Math" panose="02040503050406030204" pitchFamily="18" charset="0"/>
                              <a:ea typeface="黑体" panose="02010609060101010101" pitchFamily="49" charset="-122"/>
                              <a:cs typeface="Times New Roman" panose="02020603050405020304" pitchFamily="16" charset="0"/>
                            </a:rPr>
                            <m:t>𝑥</m:t>
                          </m:r>
                        </m:e>
                      </m:d>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f>
                        <m:f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fPr>
                        <m:num>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num>
                        <m:den>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p>
                            <m:sSup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p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𝑒</m:t>
                              </m:r>
                            </m:e>
                            <m:sup>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0</m:t>
                                  </m:r>
                                </m:sub>
                              </m:sSub>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0</m:t>
                                  </m:r>
                                </m:sub>
                              </m:sSub>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sub>
                              </m:sSub>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sub>
                              </m:sSub>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2</m:t>
                                  </m:r>
                                </m:sub>
                              </m:sSub>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up>
                          </m:sSup>
                        </m:den>
                      </m:f>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0" name="矩形 9"/>
              <p:cNvSpPr>
                <a:spLocks noRot="1" noChangeAspect="1" noMove="1" noResize="1" noEditPoints="1" noAdjustHandles="1" noChangeArrowheads="1" noChangeShapeType="1" noTextEdit="1"/>
              </p:cNvSpPr>
              <p:nvPr/>
            </p:nvSpPr>
            <p:spPr>
              <a:xfrm>
                <a:off x="576287" y="776613"/>
                <a:ext cx="6472019" cy="1034066"/>
              </a:xfrm>
              <a:prstGeom prst="rect">
                <a:avLst/>
              </a:prstGeom>
              <a:blipFill rotWithShape="1">
                <a:blip r:embed="rId1"/>
                <a:stretch>
                  <a:fillRect l="-5" t="-1" r="7" b="28"/>
                </a:stretch>
              </a:blipFill>
            </p:spPr>
            <p:txBody>
              <a:bodyPr/>
              <a:lstStyle/>
              <a:p>
                <a:r>
                  <a:rPr lang="zh-CN" altLang="en-US">
                    <a:noFill/>
                  </a:rPr>
                  <a:t> </a:t>
                </a:r>
              </a:p>
            </p:txBody>
          </p:sp>
        </mc:Fallback>
      </mc:AlternateContent>
      <p:sp>
        <p:nvSpPr>
          <p:cNvPr id="4" name="椭圆 3"/>
          <p:cNvSpPr/>
          <p:nvPr/>
        </p:nvSpPr>
        <p:spPr>
          <a:xfrm>
            <a:off x="2368502" y="2488335"/>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5" name="矩形 4"/>
              <p:cNvSpPr/>
              <p:nvPr/>
            </p:nvSpPr>
            <p:spPr>
              <a:xfrm>
                <a:off x="732960" y="2077965"/>
                <a:ext cx="694164"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0</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5" name="矩形 4"/>
              <p:cNvSpPr>
                <a:spLocks noRot="1" noChangeAspect="1" noMove="1" noResize="1" noEditPoints="1" noAdjustHandles="1" noChangeArrowheads="1" noChangeShapeType="1" noTextEdit="1"/>
              </p:cNvSpPr>
              <p:nvPr/>
            </p:nvSpPr>
            <p:spPr>
              <a:xfrm>
                <a:off x="732960" y="2077965"/>
                <a:ext cx="694164" cy="523220"/>
              </a:xfrm>
              <a:prstGeom prst="rect">
                <a:avLst/>
              </a:prstGeom>
              <a:blipFill rotWithShape="1">
                <a:blip r:embed="rId2"/>
                <a:stretch>
                  <a:fillRect l="-24" t="-47" r="40" b="43"/>
                </a:stretch>
              </a:blipFill>
            </p:spPr>
            <p:txBody>
              <a:bodyPr/>
              <a:lstStyle/>
              <a:p>
                <a:r>
                  <a:rPr lang="zh-CN" altLang="en-US">
                    <a:noFill/>
                  </a:rPr>
                  <a:t> </a:t>
                </a:r>
              </a:p>
            </p:txBody>
          </p:sp>
        </mc:Fallback>
      </mc:AlternateContent>
      <p:cxnSp>
        <p:nvCxnSpPr>
          <p:cNvPr id="11" name="连接符: 肘形 10"/>
          <p:cNvCxnSpPr>
            <a:stCxn id="5" idx="3"/>
            <a:endCxn id="4" idx="0"/>
          </p:cNvCxnSpPr>
          <p:nvPr/>
        </p:nvCxnSpPr>
        <p:spPr>
          <a:xfrm>
            <a:off x="1427124" y="2339575"/>
            <a:ext cx="1106774" cy="148760"/>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矩形 30"/>
              <p:cNvSpPr/>
              <p:nvPr/>
            </p:nvSpPr>
            <p:spPr>
              <a:xfrm>
                <a:off x="779832" y="2801283"/>
                <a:ext cx="628826"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0</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31" name="矩形 30"/>
              <p:cNvSpPr>
                <a:spLocks noRot="1" noChangeAspect="1" noMove="1" noResize="1" noEditPoints="1" noAdjustHandles="1" noChangeArrowheads="1" noChangeShapeType="1" noTextEdit="1"/>
              </p:cNvSpPr>
              <p:nvPr/>
            </p:nvSpPr>
            <p:spPr>
              <a:xfrm>
                <a:off x="779832" y="2801283"/>
                <a:ext cx="628826" cy="523220"/>
              </a:xfrm>
              <a:prstGeom prst="rect">
                <a:avLst/>
              </a:prstGeom>
              <a:blipFill rotWithShape="1">
                <a:blip r:embed="rId3"/>
                <a:stretch>
                  <a:fillRect l="-8" t="-57" r="36" b="53"/>
                </a:stretch>
              </a:blipFill>
            </p:spPr>
            <p:txBody>
              <a:bodyPr/>
              <a:lstStyle/>
              <a:p>
                <a:r>
                  <a:rPr lang="zh-CN" altLang="en-US">
                    <a:noFill/>
                  </a:rPr>
                  <a:t> </a:t>
                </a:r>
              </a:p>
            </p:txBody>
          </p:sp>
        </mc:Fallback>
      </mc:AlternateContent>
      <p:cxnSp>
        <p:nvCxnSpPr>
          <p:cNvPr id="18" name="连接符: 肘形 17"/>
          <p:cNvCxnSpPr>
            <a:stCxn id="31" idx="3"/>
            <a:endCxn id="4" idx="4"/>
          </p:cNvCxnSpPr>
          <p:nvPr/>
        </p:nvCxnSpPr>
        <p:spPr>
          <a:xfrm flipV="1">
            <a:off x="1408658" y="2838027"/>
            <a:ext cx="1125240" cy="224866"/>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2368502" y="3949676"/>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37" name="矩形 36"/>
              <p:cNvSpPr/>
              <p:nvPr/>
            </p:nvSpPr>
            <p:spPr>
              <a:xfrm>
                <a:off x="738924" y="3524601"/>
                <a:ext cx="685892"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1</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37" name="矩形 36"/>
              <p:cNvSpPr>
                <a:spLocks noRot="1" noChangeAspect="1" noMove="1" noResize="1" noEditPoints="1" noAdjustHandles="1" noChangeArrowheads="1" noChangeShapeType="1" noTextEdit="1"/>
              </p:cNvSpPr>
              <p:nvPr/>
            </p:nvSpPr>
            <p:spPr>
              <a:xfrm>
                <a:off x="738924" y="3524601"/>
                <a:ext cx="685892" cy="523220"/>
              </a:xfrm>
              <a:prstGeom prst="rect">
                <a:avLst/>
              </a:prstGeom>
              <a:blipFill rotWithShape="1">
                <a:blip r:embed="rId4"/>
                <a:stretch>
                  <a:fillRect l="-61" t="-67" r="75" b="63"/>
                </a:stretch>
              </a:blipFill>
            </p:spPr>
            <p:txBody>
              <a:bodyPr/>
              <a:lstStyle/>
              <a:p>
                <a:r>
                  <a:rPr lang="zh-CN" altLang="en-US">
                    <a:noFill/>
                  </a:rPr>
                  <a:t> </a:t>
                </a:r>
              </a:p>
            </p:txBody>
          </p:sp>
        </mc:Fallback>
      </mc:AlternateContent>
      <p:cxnSp>
        <p:nvCxnSpPr>
          <p:cNvPr id="39" name="连接符: 肘形 38"/>
          <p:cNvCxnSpPr>
            <a:stCxn id="37" idx="3"/>
            <a:endCxn id="36" idx="0"/>
          </p:cNvCxnSpPr>
          <p:nvPr/>
        </p:nvCxnSpPr>
        <p:spPr>
          <a:xfrm>
            <a:off x="1424816" y="3786211"/>
            <a:ext cx="1109082" cy="163465"/>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矩形 39"/>
              <p:cNvSpPr/>
              <p:nvPr/>
            </p:nvSpPr>
            <p:spPr>
              <a:xfrm>
                <a:off x="785795" y="4247919"/>
                <a:ext cx="620554"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1</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40" name="矩形 39"/>
              <p:cNvSpPr>
                <a:spLocks noRot="1" noChangeAspect="1" noMove="1" noResize="1" noEditPoints="1" noAdjustHandles="1" noChangeArrowheads="1" noChangeShapeType="1" noTextEdit="1"/>
              </p:cNvSpPr>
              <p:nvPr/>
            </p:nvSpPr>
            <p:spPr>
              <a:xfrm>
                <a:off x="785795" y="4247919"/>
                <a:ext cx="620554" cy="523220"/>
              </a:xfrm>
              <a:prstGeom prst="rect">
                <a:avLst/>
              </a:prstGeom>
              <a:blipFill rotWithShape="1">
                <a:blip r:embed="rId5"/>
                <a:stretch>
                  <a:fillRect l="-48" t="-77" r="74" b="73"/>
                </a:stretch>
              </a:blipFill>
            </p:spPr>
            <p:txBody>
              <a:bodyPr/>
              <a:lstStyle/>
              <a:p>
                <a:r>
                  <a:rPr lang="zh-CN" altLang="en-US">
                    <a:noFill/>
                  </a:rPr>
                  <a:t> </a:t>
                </a:r>
              </a:p>
            </p:txBody>
          </p:sp>
        </mc:Fallback>
      </mc:AlternateContent>
      <p:cxnSp>
        <p:nvCxnSpPr>
          <p:cNvPr id="41" name="连接符: 肘形 40"/>
          <p:cNvCxnSpPr>
            <a:stCxn id="40" idx="3"/>
            <a:endCxn id="36" idx="4"/>
          </p:cNvCxnSpPr>
          <p:nvPr/>
        </p:nvCxnSpPr>
        <p:spPr>
          <a:xfrm flipV="1">
            <a:off x="1406349" y="4299368"/>
            <a:ext cx="1127549" cy="210161"/>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矩形 41"/>
              <p:cNvSpPr/>
              <p:nvPr/>
            </p:nvSpPr>
            <p:spPr>
              <a:xfrm>
                <a:off x="732960" y="4971238"/>
                <a:ext cx="694164"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2</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42" name="矩形 41"/>
              <p:cNvSpPr>
                <a:spLocks noRot="1" noChangeAspect="1" noMove="1" noResize="1" noEditPoints="1" noAdjustHandles="1" noChangeArrowheads="1" noChangeShapeType="1" noTextEdit="1"/>
              </p:cNvSpPr>
              <p:nvPr/>
            </p:nvSpPr>
            <p:spPr>
              <a:xfrm>
                <a:off x="732960" y="4971238"/>
                <a:ext cx="694164" cy="523220"/>
              </a:xfrm>
              <a:prstGeom prst="rect">
                <a:avLst/>
              </a:prstGeom>
              <a:blipFill rotWithShape="1">
                <a:blip r:embed="rId6"/>
                <a:stretch>
                  <a:fillRect l="-24" t="-88" r="40" b="84"/>
                </a:stretch>
              </a:blipFill>
            </p:spPr>
            <p:txBody>
              <a:bodyPr/>
              <a:lstStyle/>
              <a:p>
                <a:r>
                  <a:rPr lang="zh-CN" altLang="en-US">
                    <a:noFill/>
                  </a:rPr>
                  <a:t> </a:t>
                </a:r>
              </a:p>
            </p:txBody>
          </p:sp>
        </mc:Fallback>
      </mc:AlternateContent>
      <p:sp>
        <p:nvSpPr>
          <p:cNvPr id="43" name="椭圆 42"/>
          <p:cNvSpPr/>
          <p:nvPr/>
        </p:nvSpPr>
        <p:spPr>
          <a:xfrm>
            <a:off x="3646902" y="3067986"/>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44" name="连接符: 肘形 43"/>
          <p:cNvCxnSpPr>
            <a:stCxn id="4" idx="6"/>
            <a:endCxn id="43" idx="0"/>
          </p:cNvCxnSpPr>
          <p:nvPr/>
        </p:nvCxnSpPr>
        <p:spPr>
          <a:xfrm>
            <a:off x="2699292" y="2663182"/>
            <a:ext cx="1113005" cy="404804"/>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6" name="连接符: 肘形 45"/>
          <p:cNvCxnSpPr>
            <a:stCxn id="36" idx="6"/>
            <a:endCxn id="43" idx="4"/>
          </p:cNvCxnSpPr>
          <p:nvPr/>
        </p:nvCxnSpPr>
        <p:spPr>
          <a:xfrm flipV="1">
            <a:off x="2699293" y="3417678"/>
            <a:ext cx="1113005" cy="706844"/>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6217965" y="3778385"/>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8" name="椭圆 47"/>
          <p:cNvSpPr/>
          <p:nvPr/>
        </p:nvSpPr>
        <p:spPr>
          <a:xfrm>
            <a:off x="5143294" y="3778386"/>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50" name="连接符: 肘形 49"/>
          <p:cNvCxnSpPr>
            <a:stCxn id="43" idx="6"/>
            <a:endCxn id="48" idx="0"/>
          </p:cNvCxnSpPr>
          <p:nvPr/>
        </p:nvCxnSpPr>
        <p:spPr>
          <a:xfrm>
            <a:off x="3977692" y="3242833"/>
            <a:ext cx="1330997" cy="535553"/>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1"/>
          <p:cNvCxnSpPr>
            <a:stCxn id="42" idx="3"/>
            <a:endCxn id="48" idx="4"/>
          </p:cNvCxnSpPr>
          <p:nvPr/>
        </p:nvCxnSpPr>
        <p:spPr>
          <a:xfrm flipV="1">
            <a:off x="1427124" y="4128078"/>
            <a:ext cx="3881566" cy="1104770"/>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48" idx="6"/>
            <a:endCxn id="47" idx="2"/>
          </p:cNvCxnSpPr>
          <p:nvPr/>
        </p:nvCxnSpPr>
        <p:spPr>
          <a:xfrm flipV="1">
            <a:off x="5474085" y="3953232"/>
            <a:ext cx="743881"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7582085" y="3778383"/>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exp</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58" name="直接箭头连接符 57"/>
          <p:cNvCxnSpPr>
            <a:stCxn id="47" idx="6"/>
            <a:endCxn id="56" idx="2"/>
          </p:cNvCxnSpPr>
          <p:nvPr/>
        </p:nvCxnSpPr>
        <p:spPr>
          <a:xfrm flipV="1">
            <a:off x="6971005" y="3953230"/>
            <a:ext cx="611080"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8867881" y="3778382"/>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63" name="直接箭头连接符 62"/>
          <p:cNvCxnSpPr>
            <a:stCxn id="56" idx="6"/>
            <a:endCxn id="59" idx="2"/>
          </p:cNvCxnSpPr>
          <p:nvPr/>
        </p:nvCxnSpPr>
        <p:spPr>
          <a:xfrm flipV="1">
            <a:off x="8335126" y="3953229"/>
            <a:ext cx="532756"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4" name="椭圆 63"/>
          <p:cNvSpPr/>
          <p:nvPr/>
        </p:nvSpPr>
        <p:spPr>
          <a:xfrm>
            <a:off x="10153677" y="3778381"/>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1/x</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66" name="直接箭头连接符 65"/>
          <p:cNvCxnSpPr>
            <a:stCxn id="59" idx="6"/>
            <a:endCxn id="64" idx="2"/>
          </p:cNvCxnSpPr>
          <p:nvPr/>
        </p:nvCxnSpPr>
        <p:spPr>
          <a:xfrm flipV="1">
            <a:off x="9620922" y="3953228"/>
            <a:ext cx="532756"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64" idx="6"/>
          </p:cNvCxnSpPr>
          <p:nvPr/>
        </p:nvCxnSpPr>
        <p:spPr>
          <a:xfrm flipV="1">
            <a:off x="10906718" y="3953226"/>
            <a:ext cx="822205"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1641897" y="1965162"/>
            <a:ext cx="69928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2.00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0" name="文本框 69"/>
          <p:cNvSpPr txBox="1"/>
          <p:nvPr/>
        </p:nvSpPr>
        <p:spPr>
          <a:xfrm>
            <a:off x="1641897" y="2689222"/>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1" name="文本框 70"/>
          <p:cNvSpPr txBox="1"/>
          <p:nvPr/>
        </p:nvSpPr>
        <p:spPr>
          <a:xfrm>
            <a:off x="1641897" y="3413283"/>
            <a:ext cx="790907"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-3.00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2" name="文本框 71"/>
          <p:cNvSpPr txBox="1"/>
          <p:nvPr/>
        </p:nvSpPr>
        <p:spPr>
          <a:xfrm>
            <a:off x="1641897" y="4137343"/>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-2.00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3" name="文本框 72"/>
          <p:cNvSpPr txBox="1"/>
          <p:nvPr/>
        </p:nvSpPr>
        <p:spPr>
          <a:xfrm>
            <a:off x="1641897" y="4861404"/>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-3.00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4" name="文本框 73"/>
          <p:cNvSpPr txBox="1"/>
          <p:nvPr/>
        </p:nvSpPr>
        <p:spPr>
          <a:xfrm>
            <a:off x="2861729" y="2345554"/>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-2.00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6" name="文本框 75"/>
          <p:cNvSpPr txBox="1"/>
          <p:nvPr/>
        </p:nvSpPr>
        <p:spPr>
          <a:xfrm>
            <a:off x="4174713" y="2921586"/>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4.00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7" name="文本框 76"/>
          <p:cNvSpPr txBox="1"/>
          <p:nvPr/>
        </p:nvSpPr>
        <p:spPr>
          <a:xfrm>
            <a:off x="5404697" y="3625215"/>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8" name="文本框 77"/>
          <p:cNvSpPr txBox="1"/>
          <p:nvPr/>
        </p:nvSpPr>
        <p:spPr>
          <a:xfrm>
            <a:off x="6865396" y="3625215"/>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9" name="文本框 78"/>
          <p:cNvSpPr txBox="1"/>
          <p:nvPr/>
        </p:nvSpPr>
        <p:spPr>
          <a:xfrm>
            <a:off x="8210027" y="3638670"/>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0.37</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0" name="文本框 79"/>
          <p:cNvSpPr txBox="1"/>
          <p:nvPr/>
        </p:nvSpPr>
        <p:spPr>
          <a:xfrm>
            <a:off x="9521833" y="3638670"/>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1.37</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1" name="文本框 80"/>
          <p:cNvSpPr txBox="1"/>
          <p:nvPr/>
        </p:nvSpPr>
        <p:spPr>
          <a:xfrm>
            <a:off x="10851820" y="3610387"/>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0.73</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2" name="文本框 81"/>
          <p:cNvSpPr txBox="1"/>
          <p:nvPr/>
        </p:nvSpPr>
        <p:spPr>
          <a:xfrm>
            <a:off x="10851251" y="3898451"/>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 name="矩形 1"/>
          <p:cNvSpPr/>
          <p:nvPr/>
        </p:nvSpPr>
        <p:spPr>
          <a:xfrm>
            <a:off x="8311237" y="3610387"/>
            <a:ext cx="1803123" cy="640676"/>
          </a:xfrm>
          <a:prstGeom prst="rect">
            <a:avLst/>
          </a:prstGeom>
          <a:noFill/>
          <a:ln w="12700">
            <a:solidFill>
              <a:srgbClr val="C0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7" name="直接箭头连接符 6"/>
          <p:cNvCxnSpPr>
            <a:stCxn id="2" idx="2"/>
            <a:endCxn id="57" idx="0"/>
          </p:cNvCxnSpPr>
          <p:nvPr/>
        </p:nvCxnSpPr>
        <p:spPr>
          <a:xfrm flipH="1">
            <a:off x="8197895" y="4251063"/>
            <a:ext cx="1014904" cy="836097"/>
          </a:xfrm>
          <a:prstGeom prst="straightConnector1">
            <a:avLst/>
          </a:prstGeom>
          <a:noFill/>
          <a:ln w="12700">
            <a:solidFill>
              <a:srgbClr val="C00000"/>
            </a:solidFill>
            <a:prstDash val="dash"/>
          </a:ln>
        </p:spPr>
        <p:style>
          <a:lnRef idx="2">
            <a:schemeClr val="accent1"/>
          </a:lnRef>
          <a:fillRef idx="1">
            <a:schemeClr val="lt1"/>
          </a:fillRef>
          <a:effectRef idx="0">
            <a:schemeClr val="accent1"/>
          </a:effectRef>
          <a:fontRef idx="minor">
            <a:schemeClr val="dk1"/>
          </a:fontRef>
        </p:style>
      </p:cxnSp>
      <p:sp>
        <p:nvSpPr>
          <p:cNvPr id="13" name="标题 12"/>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误差反向传播例子</a:t>
            </a:r>
            <a:endParaRPr lang="zh-CN" altLang="en-US" dirty="0"/>
          </a:p>
        </p:txBody>
      </p:sp>
      <p:cxnSp>
        <p:nvCxnSpPr>
          <p:cNvPr id="53" name="直接箭头连接符 52"/>
          <p:cNvCxnSpPr>
            <a:stCxn id="2" idx="0"/>
            <a:endCxn id="60" idx="2"/>
          </p:cNvCxnSpPr>
          <p:nvPr/>
        </p:nvCxnSpPr>
        <p:spPr>
          <a:xfrm flipH="1" flipV="1">
            <a:off x="8144390" y="2878956"/>
            <a:ext cx="1068409" cy="731431"/>
          </a:xfrm>
          <a:prstGeom prst="straightConnector1">
            <a:avLst/>
          </a:prstGeom>
          <a:noFill/>
          <a:ln w="12700">
            <a:solidFill>
              <a:srgbClr val="C00000"/>
            </a:solidFill>
            <a:prstDash val="dash"/>
          </a:ln>
        </p:spPr>
        <p:style>
          <a:lnRef idx="2">
            <a:schemeClr val="accent1"/>
          </a:lnRef>
          <a:fillRef idx="1">
            <a:schemeClr val="lt1"/>
          </a:fillRef>
          <a:effectRef idx="0">
            <a:schemeClr val="accent1"/>
          </a:effectRef>
          <a:fontRef idx="minor">
            <a:schemeClr val="dk1"/>
          </a:fontRef>
        </p:style>
      </p:cxnSp>
      <p:sp>
        <p:nvSpPr>
          <p:cNvPr id="55" name="文本框 54"/>
          <p:cNvSpPr txBox="1"/>
          <p:nvPr/>
        </p:nvSpPr>
        <p:spPr>
          <a:xfrm>
            <a:off x="9519861" y="3891046"/>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-0.53</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57" name="文本框 56"/>
              <p:cNvSpPr txBox="1"/>
              <p:nvPr/>
            </p:nvSpPr>
            <p:spPr>
              <a:xfrm>
                <a:off x="5664573" y="5087160"/>
                <a:ext cx="5066643" cy="8191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黑体" panose="02010609060101010101" pitchFamily="49" charset="-122"/>
                        </a:rPr>
                        <m:t>𝑓</m:t>
                      </m:r>
                      <m:d>
                        <m:dPr>
                          <m:ctrlPr>
                            <a:rPr lang="en-US" altLang="zh-CN" sz="2800" i="1">
                              <a:latin typeface="Cambria Math" panose="02040503050406030204" pitchFamily="18" charset="0"/>
                              <a:ea typeface="黑体" panose="02010609060101010101" pitchFamily="49" charset="-122"/>
                            </a:rPr>
                          </m:ctrlPr>
                        </m:dPr>
                        <m:e>
                          <m:r>
                            <a:rPr lang="en-US" altLang="zh-CN" sz="2800" i="1">
                              <a:latin typeface="Cambria Math" panose="02040503050406030204" pitchFamily="18" charset="0"/>
                              <a:ea typeface="黑体" panose="02010609060101010101" pitchFamily="49" charset="-122"/>
                            </a:rPr>
                            <m:t>𝑥</m:t>
                          </m:r>
                        </m:e>
                      </m:d>
                      <m:r>
                        <a:rPr lang="en-US" altLang="zh-CN" sz="2800" i="1">
                          <a:latin typeface="Cambria Math" panose="02040503050406030204" pitchFamily="18" charset="0"/>
                          <a:ea typeface="黑体" panose="02010609060101010101" pitchFamily="49" charset="-122"/>
                        </a:rPr>
                        <m:t>=</m:t>
                      </m:r>
                      <m:r>
                        <a:rPr lang="en-US" altLang="zh-CN" sz="2800" i="1">
                          <a:latin typeface="Cambria Math" panose="02040503050406030204" pitchFamily="18" charset="0"/>
                          <a:ea typeface="黑体" panose="02010609060101010101" pitchFamily="49" charset="-122"/>
                        </a:rPr>
                        <m:t>𝑐</m:t>
                      </m:r>
                      <m:r>
                        <a:rPr lang="en-US" altLang="zh-CN" sz="2800" i="1">
                          <a:latin typeface="Cambria Math" panose="02040503050406030204" pitchFamily="18" charset="0"/>
                          <a:ea typeface="黑体" panose="02010609060101010101" pitchFamily="49" charset="-122"/>
                        </a:rPr>
                        <m:t>+</m:t>
                      </m:r>
                      <m:r>
                        <a:rPr lang="en-US" altLang="zh-CN" sz="2800" i="1">
                          <a:latin typeface="Cambria Math" panose="02040503050406030204" pitchFamily="18" charset="0"/>
                          <a:ea typeface="黑体" panose="02010609060101010101" pitchFamily="49" charset="-122"/>
                        </a:rPr>
                        <m:t>𝑥</m:t>
                      </m:r>
                      <m:r>
                        <a:rPr lang="en-US" altLang="zh-CN" sz="2800" i="1">
                          <a:latin typeface="Cambria Math" panose="02040503050406030204" pitchFamily="18" charset="0"/>
                          <a:ea typeface="黑体" panose="02010609060101010101" pitchFamily="49" charset="-122"/>
                        </a:rPr>
                        <m:t>         →         </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𝑑𝑓</m:t>
                          </m:r>
                        </m:num>
                        <m:den>
                          <m:r>
                            <a:rPr lang="en-US" altLang="zh-CN" sz="2800" i="1">
                              <a:latin typeface="Cambria Math" panose="02040503050406030204" pitchFamily="18" charset="0"/>
                              <a:ea typeface="Cambria Math" panose="02040503050406030204" pitchFamily="18" charset="0"/>
                            </a:rPr>
                            <m:t>𝑑𝑥</m:t>
                          </m:r>
                        </m:den>
                      </m:f>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1</m:t>
                      </m:r>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57" name="文本框 56"/>
              <p:cNvSpPr txBox="1">
                <a:spLocks noRot="1" noChangeAspect="1" noMove="1" noResize="1" noEditPoints="1" noAdjustHandles="1" noChangeArrowheads="1" noChangeShapeType="1" noTextEdit="1"/>
              </p:cNvSpPr>
              <p:nvPr/>
            </p:nvSpPr>
            <p:spPr>
              <a:xfrm>
                <a:off x="5664573" y="5087160"/>
                <a:ext cx="5066643" cy="819135"/>
              </a:xfrm>
              <a:prstGeom prst="rect">
                <a:avLst/>
              </a:prstGeom>
              <a:blipFill rotWithShape="1">
                <a:blip r:embed="rId7"/>
                <a:stretch>
                  <a:fillRect l="-7" t="-21" r="-745" b="2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0" name="文本框 59"/>
              <p:cNvSpPr txBox="1"/>
              <p:nvPr/>
            </p:nvSpPr>
            <p:spPr>
              <a:xfrm>
                <a:off x="6549402" y="2448069"/>
                <a:ext cx="3189976"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黑体" panose="02010609060101010101" pitchFamily="49" charset="-122"/>
                        </a:rPr>
                        <m:t>1</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0</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53</m:t>
                      </m:r>
                      <m:r>
                        <a:rPr lang="en-US" altLang="zh-CN" sz="2800" i="1">
                          <a:latin typeface="Cambria Math" panose="02040503050406030204"/>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0</m:t>
                      </m:r>
                      <m: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53</m:t>
                      </m:r>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60" name="文本框 59"/>
              <p:cNvSpPr txBox="1">
                <a:spLocks noRot="1" noChangeAspect="1" noMove="1" noResize="1" noEditPoints="1" noAdjustHandles="1" noChangeArrowheads="1" noChangeShapeType="1" noTextEdit="1"/>
              </p:cNvSpPr>
              <p:nvPr/>
            </p:nvSpPr>
            <p:spPr>
              <a:xfrm>
                <a:off x="6549402" y="2448069"/>
                <a:ext cx="3189976" cy="430887"/>
              </a:xfrm>
              <a:prstGeom prst="rect">
                <a:avLst/>
              </a:prstGeom>
              <a:blipFill rotWithShape="1">
                <a:blip r:embed="rId8"/>
                <a:stretch>
                  <a:fillRect t="-33" r="-764" b="116"/>
                </a:stretch>
              </a:blipFill>
            </p:spPr>
            <p:txBody>
              <a:bodyPr/>
              <a:lstStyle/>
              <a:p>
                <a:r>
                  <a:rPr lang="zh-CN" altLang="en-US">
                    <a:noFill/>
                  </a:rPr>
                  <a:t> </a:t>
                </a:r>
              </a:p>
            </p:txBody>
          </p:sp>
        </mc:Fallback>
      </mc:AlternateContent>
      <p:sp>
        <p:nvSpPr>
          <p:cNvPr id="61" name="文本框 60"/>
          <p:cNvSpPr txBox="1"/>
          <p:nvPr/>
        </p:nvSpPr>
        <p:spPr>
          <a:xfrm>
            <a:off x="2819107" y="3810957"/>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6.00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矩形 9"/>
              <p:cNvSpPr/>
              <p:nvPr/>
            </p:nvSpPr>
            <p:spPr>
              <a:xfrm>
                <a:off x="576287" y="776613"/>
                <a:ext cx="6472019" cy="103406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ea typeface="黑体" panose="02010609060101010101" pitchFamily="49" charset="-122"/>
                          <a:cs typeface="Times New Roman" panose="02020603050405020304" pitchFamily="16" charset="0"/>
                        </a:rPr>
                        <m:t>𝑓</m:t>
                      </m:r>
                      <m:d>
                        <m:d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d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r>
                            <a:rPr lang="en-US" altLang="zh-CN" sz="3200" i="1">
                              <a:latin typeface="Cambria Math" panose="02040503050406030204" pitchFamily="18" charset="0"/>
                              <a:ea typeface="黑体" panose="02010609060101010101" pitchFamily="49" charset="-122"/>
                              <a:cs typeface="Times New Roman" panose="02020603050405020304" pitchFamily="16" charset="0"/>
                            </a:rPr>
                            <m:t>𝑥</m:t>
                          </m:r>
                        </m:e>
                      </m:d>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f>
                        <m:f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fPr>
                        <m:num>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num>
                        <m:den>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p>
                            <m:sSup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p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𝑒</m:t>
                              </m:r>
                            </m:e>
                            <m:sup>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0</m:t>
                                  </m:r>
                                </m:sub>
                              </m:sSub>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0</m:t>
                                  </m:r>
                                </m:sub>
                              </m:sSub>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sub>
                              </m:sSub>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sub>
                              </m:sSub>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2</m:t>
                                  </m:r>
                                </m:sub>
                              </m:sSub>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up>
                          </m:sSup>
                        </m:den>
                      </m:f>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0" name="矩形 9"/>
              <p:cNvSpPr>
                <a:spLocks noRot="1" noChangeAspect="1" noMove="1" noResize="1" noEditPoints="1" noAdjustHandles="1" noChangeArrowheads="1" noChangeShapeType="1" noTextEdit="1"/>
              </p:cNvSpPr>
              <p:nvPr/>
            </p:nvSpPr>
            <p:spPr>
              <a:xfrm>
                <a:off x="576287" y="776613"/>
                <a:ext cx="6472019" cy="1034066"/>
              </a:xfrm>
              <a:prstGeom prst="rect">
                <a:avLst/>
              </a:prstGeom>
              <a:blipFill rotWithShape="1">
                <a:blip r:embed="rId1"/>
                <a:stretch>
                  <a:fillRect l="-5" t="-1" r="7" b="28"/>
                </a:stretch>
              </a:blipFill>
            </p:spPr>
            <p:txBody>
              <a:bodyPr/>
              <a:lstStyle/>
              <a:p>
                <a:r>
                  <a:rPr lang="zh-CN" altLang="en-US">
                    <a:noFill/>
                  </a:rPr>
                  <a:t> </a:t>
                </a:r>
              </a:p>
            </p:txBody>
          </p:sp>
        </mc:Fallback>
      </mc:AlternateContent>
      <p:sp>
        <p:nvSpPr>
          <p:cNvPr id="4" name="椭圆 3"/>
          <p:cNvSpPr/>
          <p:nvPr/>
        </p:nvSpPr>
        <p:spPr>
          <a:xfrm>
            <a:off x="2368502" y="2488335"/>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5" name="矩形 4"/>
              <p:cNvSpPr/>
              <p:nvPr/>
            </p:nvSpPr>
            <p:spPr>
              <a:xfrm>
                <a:off x="732960" y="2077965"/>
                <a:ext cx="694164"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0</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5" name="矩形 4"/>
              <p:cNvSpPr>
                <a:spLocks noRot="1" noChangeAspect="1" noMove="1" noResize="1" noEditPoints="1" noAdjustHandles="1" noChangeArrowheads="1" noChangeShapeType="1" noTextEdit="1"/>
              </p:cNvSpPr>
              <p:nvPr/>
            </p:nvSpPr>
            <p:spPr>
              <a:xfrm>
                <a:off x="732960" y="2077965"/>
                <a:ext cx="694164" cy="523220"/>
              </a:xfrm>
              <a:prstGeom prst="rect">
                <a:avLst/>
              </a:prstGeom>
              <a:blipFill rotWithShape="1">
                <a:blip r:embed="rId2"/>
                <a:stretch>
                  <a:fillRect l="-24" t="-47" r="40" b="43"/>
                </a:stretch>
              </a:blipFill>
            </p:spPr>
            <p:txBody>
              <a:bodyPr/>
              <a:lstStyle/>
              <a:p>
                <a:r>
                  <a:rPr lang="zh-CN" altLang="en-US">
                    <a:noFill/>
                  </a:rPr>
                  <a:t> </a:t>
                </a:r>
              </a:p>
            </p:txBody>
          </p:sp>
        </mc:Fallback>
      </mc:AlternateContent>
      <p:cxnSp>
        <p:nvCxnSpPr>
          <p:cNvPr id="11" name="连接符: 肘形 10"/>
          <p:cNvCxnSpPr>
            <a:stCxn id="5" idx="3"/>
            <a:endCxn id="4" idx="0"/>
          </p:cNvCxnSpPr>
          <p:nvPr/>
        </p:nvCxnSpPr>
        <p:spPr>
          <a:xfrm>
            <a:off x="1427124" y="2339575"/>
            <a:ext cx="1106774" cy="148760"/>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矩形 30"/>
              <p:cNvSpPr/>
              <p:nvPr/>
            </p:nvSpPr>
            <p:spPr>
              <a:xfrm>
                <a:off x="779832" y="2801283"/>
                <a:ext cx="628826"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0</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31" name="矩形 30"/>
              <p:cNvSpPr>
                <a:spLocks noRot="1" noChangeAspect="1" noMove="1" noResize="1" noEditPoints="1" noAdjustHandles="1" noChangeArrowheads="1" noChangeShapeType="1" noTextEdit="1"/>
              </p:cNvSpPr>
              <p:nvPr/>
            </p:nvSpPr>
            <p:spPr>
              <a:xfrm>
                <a:off x="779832" y="2801283"/>
                <a:ext cx="628826" cy="523220"/>
              </a:xfrm>
              <a:prstGeom prst="rect">
                <a:avLst/>
              </a:prstGeom>
              <a:blipFill rotWithShape="1">
                <a:blip r:embed="rId3"/>
                <a:stretch>
                  <a:fillRect l="-8" t="-57" r="36" b="53"/>
                </a:stretch>
              </a:blipFill>
            </p:spPr>
            <p:txBody>
              <a:bodyPr/>
              <a:lstStyle/>
              <a:p>
                <a:r>
                  <a:rPr lang="zh-CN" altLang="en-US">
                    <a:noFill/>
                  </a:rPr>
                  <a:t> </a:t>
                </a:r>
              </a:p>
            </p:txBody>
          </p:sp>
        </mc:Fallback>
      </mc:AlternateContent>
      <p:cxnSp>
        <p:nvCxnSpPr>
          <p:cNvPr id="18" name="连接符: 肘形 17"/>
          <p:cNvCxnSpPr>
            <a:stCxn id="31" idx="3"/>
            <a:endCxn id="4" idx="4"/>
          </p:cNvCxnSpPr>
          <p:nvPr/>
        </p:nvCxnSpPr>
        <p:spPr>
          <a:xfrm flipV="1">
            <a:off x="1408658" y="2838027"/>
            <a:ext cx="1125240" cy="224866"/>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2368502" y="3949676"/>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37" name="矩形 36"/>
              <p:cNvSpPr/>
              <p:nvPr/>
            </p:nvSpPr>
            <p:spPr>
              <a:xfrm>
                <a:off x="738924" y="3524601"/>
                <a:ext cx="685892"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1</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37" name="矩形 36"/>
              <p:cNvSpPr>
                <a:spLocks noRot="1" noChangeAspect="1" noMove="1" noResize="1" noEditPoints="1" noAdjustHandles="1" noChangeArrowheads="1" noChangeShapeType="1" noTextEdit="1"/>
              </p:cNvSpPr>
              <p:nvPr/>
            </p:nvSpPr>
            <p:spPr>
              <a:xfrm>
                <a:off x="738924" y="3524601"/>
                <a:ext cx="685892" cy="523220"/>
              </a:xfrm>
              <a:prstGeom prst="rect">
                <a:avLst/>
              </a:prstGeom>
              <a:blipFill rotWithShape="1">
                <a:blip r:embed="rId4"/>
                <a:stretch>
                  <a:fillRect l="-61" t="-67" r="75" b="63"/>
                </a:stretch>
              </a:blipFill>
            </p:spPr>
            <p:txBody>
              <a:bodyPr/>
              <a:lstStyle/>
              <a:p>
                <a:r>
                  <a:rPr lang="zh-CN" altLang="en-US">
                    <a:noFill/>
                  </a:rPr>
                  <a:t> </a:t>
                </a:r>
              </a:p>
            </p:txBody>
          </p:sp>
        </mc:Fallback>
      </mc:AlternateContent>
      <p:cxnSp>
        <p:nvCxnSpPr>
          <p:cNvPr id="39" name="连接符: 肘形 38"/>
          <p:cNvCxnSpPr>
            <a:stCxn id="37" idx="3"/>
            <a:endCxn id="36" idx="0"/>
          </p:cNvCxnSpPr>
          <p:nvPr/>
        </p:nvCxnSpPr>
        <p:spPr>
          <a:xfrm>
            <a:off x="1424816" y="3786211"/>
            <a:ext cx="1109082" cy="163465"/>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矩形 39"/>
              <p:cNvSpPr/>
              <p:nvPr/>
            </p:nvSpPr>
            <p:spPr>
              <a:xfrm>
                <a:off x="785795" y="4247919"/>
                <a:ext cx="620554"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1</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40" name="矩形 39"/>
              <p:cNvSpPr>
                <a:spLocks noRot="1" noChangeAspect="1" noMove="1" noResize="1" noEditPoints="1" noAdjustHandles="1" noChangeArrowheads="1" noChangeShapeType="1" noTextEdit="1"/>
              </p:cNvSpPr>
              <p:nvPr/>
            </p:nvSpPr>
            <p:spPr>
              <a:xfrm>
                <a:off x="785795" y="4247919"/>
                <a:ext cx="620554" cy="523220"/>
              </a:xfrm>
              <a:prstGeom prst="rect">
                <a:avLst/>
              </a:prstGeom>
              <a:blipFill rotWithShape="1">
                <a:blip r:embed="rId5"/>
                <a:stretch>
                  <a:fillRect l="-48" t="-77" r="74" b="73"/>
                </a:stretch>
              </a:blipFill>
            </p:spPr>
            <p:txBody>
              <a:bodyPr/>
              <a:lstStyle/>
              <a:p>
                <a:r>
                  <a:rPr lang="zh-CN" altLang="en-US">
                    <a:noFill/>
                  </a:rPr>
                  <a:t> </a:t>
                </a:r>
              </a:p>
            </p:txBody>
          </p:sp>
        </mc:Fallback>
      </mc:AlternateContent>
      <p:cxnSp>
        <p:nvCxnSpPr>
          <p:cNvPr id="41" name="连接符: 肘形 40"/>
          <p:cNvCxnSpPr>
            <a:stCxn id="40" idx="3"/>
            <a:endCxn id="36" idx="4"/>
          </p:cNvCxnSpPr>
          <p:nvPr/>
        </p:nvCxnSpPr>
        <p:spPr>
          <a:xfrm flipV="1">
            <a:off x="1406349" y="4299368"/>
            <a:ext cx="1127549" cy="210161"/>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矩形 41"/>
              <p:cNvSpPr/>
              <p:nvPr/>
            </p:nvSpPr>
            <p:spPr>
              <a:xfrm>
                <a:off x="732960" y="4971238"/>
                <a:ext cx="694164"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2</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42" name="矩形 41"/>
              <p:cNvSpPr>
                <a:spLocks noRot="1" noChangeAspect="1" noMove="1" noResize="1" noEditPoints="1" noAdjustHandles="1" noChangeArrowheads="1" noChangeShapeType="1" noTextEdit="1"/>
              </p:cNvSpPr>
              <p:nvPr/>
            </p:nvSpPr>
            <p:spPr>
              <a:xfrm>
                <a:off x="732960" y="4971238"/>
                <a:ext cx="694164" cy="523220"/>
              </a:xfrm>
              <a:prstGeom prst="rect">
                <a:avLst/>
              </a:prstGeom>
              <a:blipFill rotWithShape="1">
                <a:blip r:embed="rId6"/>
                <a:stretch>
                  <a:fillRect l="-24" t="-88" r="40" b="84"/>
                </a:stretch>
              </a:blipFill>
            </p:spPr>
            <p:txBody>
              <a:bodyPr/>
              <a:lstStyle/>
              <a:p>
                <a:r>
                  <a:rPr lang="zh-CN" altLang="en-US">
                    <a:noFill/>
                  </a:rPr>
                  <a:t> </a:t>
                </a:r>
              </a:p>
            </p:txBody>
          </p:sp>
        </mc:Fallback>
      </mc:AlternateContent>
      <p:sp>
        <p:nvSpPr>
          <p:cNvPr id="43" name="椭圆 42"/>
          <p:cNvSpPr/>
          <p:nvPr/>
        </p:nvSpPr>
        <p:spPr>
          <a:xfrm>
            <a:off x="3646902" y="3067986"/>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44" name="连接符: 肘形 43"/>
          <p:cNvCxnSpPr>
            <a:stCxn id="4" idx="6"/>
            <a:endCxn id="43" idx="0"/>
          </p:cNvCxnSpPr>
          <p:nvPr/>
        </p:nvCxnSpPr>
        <p:spPr>
          <a:xfrm>
            <a:off x="2699292" y="2663182"/>
            <a:ext cx="1113005" cy="404804"/>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6" name="连接符: 肘形 45"/>
          <p:cNvCxnSpPr>
            <a:stCxn id="36" idx="6"/>
            <a:endCxn id="43" idx="4"/>
          </p:cNvCxnSpPr>
          <p:nvPr/>
        </p:nvCxnSpPr>
        <p:spPr>
          <a:xfrm flipV="1">
            <a:off x="2699293" y="3417678"/>
            <a:ext cx="1113005" cy="706844"/>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6217965" y="3778385"/>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8" name="椭圆 47"/>
          <p:cNvSpPr/>
          <p:nvPr/>
        </p:nvSpPr>
        <p:spPr>
          <a:xfrm>
            <a:off x="5143294" y="3778386"/>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50" name="连接符: 肘形 49"/>
          <p:cNvCxnSpPr>
            <a:stCxn id="43" idx="6"/>
            <a:endCxn id="48" idx="0"/>
          </p:cNvCxnSpPr>
          <p:nvPr/>
        </p:nvCxnSpPr>
        <p:spPr>
          <a:xfrm>
            <a:off x="3977692" y="3242833"/>
            <a:ext cx="1330997" cy="535553"/>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1"/>
          <p:cNvCxnSpPr>
            <a:stCxn id="42" idx="3"/>
            <a:endCxn id="48" idx="4"/>
          </p:cNvCxnSpPr>
          <p:nvPr/>
        </p:nvCxnSpPr>
        <p:spPr>
          <a:xfrm flipV="1">
            <a:off x="1427124" y="4128078"/>
            <a:ext cx="3881566" cy="1104770"/>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48" idx="6"/>
            <a:endCxn id="47" idx="2"/>
          </p:cNvCxnSpPr>
          <p:nvPr/>
        </p:nvCxnSpPr>
        <p:spPr>
          <a:xfrm flipV="1">
            <a:off x="5474085" y="3953232"/>
            <a:ext cx="743881"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7582085" y="3778383"/>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exp</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58" name="直接箭头连接符 57"/>
          <p:cNvCxnSpPr>
            <a:stCxn id="47" idx="6"/>
            <a:endCxn id="56" idx="2"/>
          </p:cNvCxnSpPr>
          <p:nvPr/>
        </p:nvCxnSpPr>
        <p:spPr>
          <a:xfrm flipV="1">
            <a:off x="6971005" y="3953230"/>
            <a:ext cx="611080"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8867881" y="3778382"/>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63" name="直接箭头连接符 62"/>
          <p:cNvCxnSpPr>
            <a:stCxn id="56" idx="6"/>
            <a:endCxn id="59" idx="2"/>
          </p:cNvCxnSpPr>
          <p:nvPr/>
        </p:nvCxnSpPr>
        <p:spPr>
          <a:xfrm flipV="1">
            <a:off x="8335126" y="3953229"/>
            <a:ext cx="532756"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4" name="椭圆 63"/>
          <p:cNvSpPr/>
          <p:nvPr/>
        </p:nvSpPr>
        <p:spPr>
          <a:xfrm>
            <a:off x="10153677" y="3778381"/>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1/x</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66" name="直接箭头连接符 65"/>
          <p:cNvCxnSpPr>
            <a:stCxn id="59" idx="6"/>
            <a:endCxn id="64" idx="2"/>
          </p:cNvCxnSpPr>
          <p:nvPr/>
        </p:nvCxnSpPr>
        <p:spPr>
          <a:xfrm flipV="1">
            <a:off x="9620922" y="3953228"/>
            <a:ext cx="532756"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64" idx="6"/>
          </p:cNvCxnSpPr>
          <p:nvPr/>
        </p:nvCxnSpPr>
        <p:spPr>
          <a:xfrm flipV="1">
            <a:off x="10906718" y="3953226"/>
            <a:ext cx="822205"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1641897" y="1965162"/>
            <a:ext cx="69928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2.00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0" name="文本框 69"/>
          <p:cNvSpPr txBox="1"/>
          <p:nvPr/>
        </p:nvSpPr>
        <p:spPr>
          <a:xfrm>
            <a:off x="1641897" y="2689222"/>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1" name="文本框 70"/>
          <p:cNvSpPr txBox="1"/>
          <p:nvPr/>
        </p:nvSpPr>
        <p:spPr>
          <a:xfrm>
            <a:off x="1641897" y="3413283"/>
            <a:ext cx="790907"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-3.00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2" name="文本框 71"/>
          <p:cNvSpPr txBox="1"/>
          <p:nvPr/>
        </p:nvSpPr>
        <p:spPr>
          <a:xfrm>
            <a:off x="1641897" y="4137343"/>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-2.00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3" name="文本框 72"/>
          <p:cNvSpPr txBox="1"/>
          <p:nvPr/>
        </p:nvSpPr>
        <p:spPr>
          <a:xfrm>
            <a:off x="1641897" y="4861404"/>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-3.00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4" name="文本框 73"/>
          <p:cNvSpPr txBox="1"/>
          <p:nvPr/>
        </p:nvSpPr>
        <p:spPr>
          <a:xfrm>
            <a:off x="2861729" y="2345554"/>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-2.00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6" name="文本框 75"/>
          <p:cNvSpPr txBox="1"/>
          <p:nvPr/>
        </p:nvSpPr>
        <p:spPr>
          <a:xfrm>
            <a:off x="4174713" y="2921586"/>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4.00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7" name="文本框 76"/>
          <p:cNvSpPr txBox="1"/>
          <p:nvPr/>
        </p:nvSpPr>
        <p:spPr>
          <a:xfrm>
            <a:off x="5404697" y="3625215"/>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8" name="文本框 77"/>
          <p:cNvSpPr txBox="1"/>
          <p:nvPr/>
        </p:nvSpPr>
        <p:spPr>
          <a:xfrm>
            <a:off x="6865396" y="3625215"/>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9" name="文本框 78"/>
          <p:cNvSpPr txBox="1"/>
          <p:nvPr/>
        </p:nvSpPr>
        <p:spPr>
          <a:xfrm>
            <a:off x="8210027" y="3638670"/>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0.37</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0" name="文本框 79"/>
          <p:cNvSpPr txBox="1"/>
          <p:nvPr/>
        </p:nvSpPr>
        <p:spPr>
          <a:xfrm>
            <a:off x="9521833" y="3638670"/>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1.37</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1" name="文本框 80"/>
          <p:cNvSpPr txBox="1"/>
          <p:nvPr/>
        </p:nvSpPr>
        <p:spPr>
          <a:xfrm>
            <a:off x="10851820" y="3610387"/>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0.73</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2" name="文本框 81"/>
          <p:cNvSpPr txBox="1"/>
          <p:nvPr/>
        </p:nvSpPr>
        <p:spPr>
          <a:xfrm>
            <a:off x="10851251" y="3898451"/>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 name="矩形 1"/>
          <p:cNvSpPr/>
          <p:nvPr/>
        </p:nvSpPr>
        <p:spPr>
          <a:xfrm>
            <a:off x="6970486" y="3610387"/>
            <a:ext cx="1854821" cy="640676"/>
          </a:xfrm>
          <a:prstGeom prst="rect">
            <a:avLst/>
          </a:prstGeom>
          <a:noFill/>
          <a:ln w="12700">
            <a:solidFill>
              <a:srgbClr val="C0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7" name="直接箭头连接符 6"/>
          <p:cNvCxnSpPr>
            <a:stCxn id="2" idx="2"/>
            <a:endCxn id="61" idx="0"/>
          </p:cNvCxnSpPr>
          <p:nvPr/>
        </p:nvCxnSpPr>
        <p:spPr>
          <a:xfrm>
            <a:off x="7897897" y="4251063"/>
            <a:ext cx="609514" cy="822770"/>
          </a:xfrm>
          <a:prstGeom prst="straightConnector1">
            <a:avLst/>
          </a:prstGeom>
          <a:noFill/>
          <a:ln w="12700">
            <a:solidFill>
              <a:srgbClr val="C00000"/>
            </a:solidFill>
            <a:prstDash val="dash"/>
          </a:ln>
        </p:spPr>
        <p:style>
          <a:lnRef idx="2">
            <a:schemeClr val="accent1"/>
          </a:lnRef>
          <a:fillRef idx="1">
            <a:schemeClr val="lt1"/>
          </a:fillRef>
          <a:effectRef idx="0">
            <a:schemeClr val="accent1"/>
          </a:effectRef>
          <a:fontRef idx="minor">
            <a:schemeClr val="dk1"/>
          </a:fontRef>
        </p:style>
      </p:cxnSp>
      <p:sp>
        <p:nvSpPr>
          <p:cNvPr id="13" name="标题 12"/>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误差反向传播例子</a:t>
            </a:r>
            <a:endParaRPr lang="zh-CN" altLang="en-US" dirty="0"/>
          </a:p>
        </p:txBody>
      </p:sp>
      <p:cxnSp>
        <p:nvCxnSpPr>
          <p:cNvPr id="53" name="直接箭头连接符 52"/>
          <p:cNvCxnSpPr>
            <a:stCxn id="2" idx="0"/>
            <a:endCxn id="62" idx="2"/>
          </p:cNvCxnSpPr>
          <p:nvPr/>
        </p:nvCxnSpPr>
        <p:spPr>
          <a:xfrm flipV="1">
            <a:off x="7897897" y="2819535"/>
            <a:ext cx="534759" cy="790852"/>
          </a:xfrm>
          <a:prstGeom prst="straightConnector1">
            <a:avLst/>
          </a:prstGeom>
          <a:noFill/>
          <a:ln w="12700">
            <a:solidFill>
              <a:srgbClr val="C00000"/>
            </a:solidFill>
            <a:prstDash val="dash"/>
          </a:ln>
        </p:spPr>
        <p:style>
          <a:lnRef idx="2">
            <a:schemeClr val="accent1"/>
          </a:lnRef>
          <a:fillRef idx="1">
            <a:schemeClr val="lt1"/>
          </a:fillRef>
          <a:effectRef idx="0">
            <a:schemeClr val="accent1"/>
          </a:effectRef>
          <a:fontRef idx="minor">
            <a:schemeClr val="dk1"/>
          </a:fontRef>
        </p:style>
      </p:cxnSp>
      <p:sp>
        <p:nvSpPr>
          <p:cNvPr id="55" name="文本框 54"/>
          <p:cNvSpPr txBox="1"/>
          <p:nvPr/>
        </p:nvSpPr>
        <p:spPr>
          <a:xfrm>
            <a:off x="9519861" y="3891046"/>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-0.53</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61" name="文本框 60"/>
              <p:cNvSpPr txBox="1"/>
              <p:nvPr/>
            </p:nvSpPr>
            <p:spPr>
              <a:xfrm>
                <a:off x="6093256" y="5073833"/>
                <a:ext cx="4828309" cy="8191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黑体" panose="02010609060101010101" pitchFamily="49" charset="-122"/>
                        </a:rPr>
                        <m:t>𝑓</m:t>
                      </m:r>
                      <m:d>
                        <m:dPr>
                          <m:ctrlPr>
                            <a:rPr lang="en-US" altLang="zh-CN" sz="2800" i="1">
                              <a:latin typeface="Cambria Math" panose="02040503050406030204" pitchFamily="18" charset="0"/>
                              <a:ea typeface="黑体" panose="02010609060101010101" pitchFamily="49" charset="-122"/>
                            </a:rPr>
                          </m:ctrlPr>
                        </m:dPr>
                        <m:e>
                          <m:r>
                            <a:rPr lang="en-US" altLang="zh-CN" sz="2800" i="1">
                              <a:latin typeface="Cambria Math" panose="02040503050406030204" pitchFamily="18" charset="0"/>
                              <a:ea typeface="黑体" panose="02010609060101010101" pitchFamily="49" charset="-122"/>
                            </a:rPr>
                            <m:t>𝑥</m:t>
                          </m:r>
                        </m:e>
                      </m:d>
                      <m:r>
                        <a:rPr lang="en-US" altLang="zh-CN" sz="2800" i="1">
                          <a:latin typeface="Cambria Math" panose="02040503050406030204" pitchFamily="18" charset="0"/>
                          <a:ea typeface="黑体" panose="02010609060101010101" pitchFamily="49" charset="-122"/>
                        </a:rPr>
                        <m:t>=</m:t>
                      </m:r>
                      <m:sSup>
                        <m:sSupPr>
                          <m:ctrlPr>
                            <a:rPr lang="en-US" altLang="zh-CN" sz="2800" i="1">
                              <a:latin typeface="Cambria Math" panose="02040503050406030204" pitchFamily="18" charset="0"/>
                              <a:ea typeface="黑体" panose="02010609060101010101" pitchFamily="49" charset="-122"/>
                            </a:rPr>
                          </m:ctrlPr>
                        </m:sSupPr>
                        <m:e>
                          <m:r>
                            <a:rPr lang="en-US" altLang="zh-CN" sz="2800" i="1">
                              <a:latin typeface="Cambria Math" panose="02040503050406030204" pitchFamily="18" charset="0"/>
                              <a:ea typeface="黑体" panose="02010609060101010101" pitchFamily="49" charset="-122"/>
                            </a:rPr>
                            <m:t>𝑒</m:t>
                          </m:r>
                        </m:e>
                        <m:sup>
                          <m:r>
                            <a:rPr lang="en-US" altLang="zh-CN" sz="2800" i="1">
                              <a:latin typeface="Cambria Math" panose="02040503050406030204" pitchFamily="18" charset="0"/>
                              <a:ea typeface="黑体" panose="02010609060101010101" pitchFamily="49" charset="-122"/>
                            </a:rPr>
                            <m:t>𝑥</m:t>
                          </m:r>
                        </m:sup>
                      </m:sSup>
                      <m:r>
                        <a:rPr lang="en-US" altLang="zh-CN" sz="2800" i="1">
                          <a:latin typeface="Cambria Math" panose="02040503050406030204" pitchFamily="18" charset="0"/>
                          <a:ea typeface="黑体" panose="02010609060101010101" pitchFamily="49" charset="-122"/>
                        </a:rPr>
                        <m:t>         </m:t>
                      </m:r>
                      <m:r>
                        <a:rPr lang="en-US" altLang="zh-CN" sz="2800" i="1">
                          <a:latin typeface="Cambria Math" panose="02040503050406030204" pitchFamily="18" charset="0"/>
                          <a:ea typeface="Cambria Math" panose="02040503050406030204" pitchFamily="18" charset="0"/>
                        </a:rPr>
                        <m:t>→         </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𝑑𝑓</m:t>
                          </m:r>
                        </m:num>
                        <m:den>
                          <m:r>
                            <a:rPr lang="en-US" altLang="zh-CN" sz="2800" i="1">
                              <a:latin typeface="Cambria Math" panose="02040503050406030204" pitchFamily="18" charset="0"/>
                              <a:ea typeface="Cambria Math" panose="02040503050406030204" pitchFamily="18" charset="0"/>
                            </a:rPr>
                            <m:t>𝑑𝑥</m:t>
                          </m:r>
                        </m:den>
                      </m:f>
                      <m:r>
                        <a:rPr lang="en-US" altLang="zh-CN" sz="2800"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ea typeface="黑体" panose="02010609060101010101" pitchFamily="49" charset="-122"/>
                            </a:rPr>
                          </m:ctrlPr>
                        </m:sSupPr>
                        <m:e>
                          <m:r>
                            <a:rPr lang="en-US" altLang="zh-CN" sz="2800" i="1">
                              <a:latin typeface="Cambria Math" panose="02040503050406030204" pitchFamily="18" charset="0"/>
                              <a:ea typeface="黑体" panose="02010609060101010101" pitchFamily="49" charset="-122"/>
                            </a:rPr>
                            <m:t>𝑒</m:t>
                          </m:r>
                        </m:e>
                        <m:sup>
                          <m:r>
                            <a:rPr lang="en-US" altLang="zh-CN" sz="2800" i="1">
                              <a:latin typeface="Cambria Math" panose="02040503050406030204" pitchFamily="18" charset="0"/>
                              <a:ea typeface="黑体" panose="02010609060101010101" pitchFamily="49" charset="-122"/>
                            </a:rPr>
                            <m:t>𝑥</m:t>
                          </m:r>
                        </m:sup>
                      </m:sSup>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61" name="文本框 60"/>
              <p:cNvSpPr txBox="1">
                <a:spLocks noRot="1" noChangeAspect="1" noMove="1" noResize="1" noEditPoints="1" noAdjustHandles="1" noChangeArrowheads="1" noChangeShapeType="1" noTextEdit="1"/>
              </p:cNvSpPr>
              <p:nvPr/>
            </p:nvSpPr>
            <p:spPr>
              <a:xfrm>
                <a:off x="6093256" y="5073833"/>
                <a:ext cx="4828309" cy="819135"/>
              </a:xfrm>
              <a:prstGeom prst="rect">
                <a:avLst/>
              </a:prstGeom>
              <a:blipFill rotWithShape="1">
                <a:blip r:embed="rId7"/>
                <a:stretch>
                  <a:fillRect l="-9" t="-22" r="-206" b="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2" name="文本框 61"/>
              <p:cNvSpPr txBox="1"/>
              <p:nvPr/>
            </p:nvSpPr>
            <p:spPr>
              <a:xfrm>
                <a:off x="6659542" y="2388648"/>
                <a:ext cx="3546227"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sz="2800" i="1">
                              <a:latin typeface="Cambria Math" panose="02040503050406030204" pitchFamily="18" charset="0"/>
                              <a:ea typeface="黑体" panose="02010609060101010101" pitchFamily="49" charset="-122"/>
                            </a:rPr>
                          </m:ctrlPr>
                        </m:sSupPr>
                        <m:e>
                          <m:r>
                            <a:rPr lang="en-US" altLang="zh-CN" sz="2800" i="1">
                              <a:latin typeface="Cambria Math" panose="02040503050406030204" pitchFamily="18" charset="0"/>
                              <a:ea typeface="黑体" panose="02010609060101010101" pitchFamily="49" charset="-122"/>
                            </a:rPr>
                            <m:t>𝑒</m:t>
                          </m:r>
                        </m:e>
                        <m:sup>
                          <m:r>
                            <a:rPr lang="en-US" altLang="zh-CN" sz="2800" i="1">
                              <a:latin typeface="Cambria Math" panose="02040503050406030204" pitchFamily="18" charset="0"/>
                              <a:ea typeface="黑体" panose="02010609060101010101" pitchFamily="49" charset="-122"/>
                            </a:rPr>
                            <m:t>−</m:t>
                          </m:r>
                          <m:r>
                            <a:rPr lang="en-US" altLang="zh-CN" sz="2800" i="1">
                              <a:latin typeface="Cambria Math" panose="02040503050406030204" pitchFamily="18" charset="0"/>
                              <a:ea typeface="黑体" panose="02010609060101010101" pitchFamily="49" charset="-122"/>
                            </a:rPr>
                            <m:t>1</m:t>
                          </m:r>
                        </m:sup>
                      </m:sSup>
                      <m:r>
                        <a:rPr lang="en-US" altLang="zh-CN" sz="2800" i="1">
                          <a:latin typeface="Cambria Math" panose="02040503050406030204" pitchFamily="18" charset="0"/>
                          <a:ea typeface="Cambria Math" panose="02040503050406030204" pitchFamily="18" charset="0"/>
                        </a:rPr>
                        <m:t>∙</m:t>
                      </m:r>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0</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53</m:t>
                          </m:r>
                        </m:e>
                      </m:d>
                      <m:r>
                        <a:rPr lang="en-US" altLang="zh-CN" sz="2800" i="1">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0</m:t>
                      </m:r>
                      <m: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20</m:t>
                      </m:r>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62" name="文本框 61"/>
              <p:cNvSpPr txBox="1">
                <a:spLocks noRot="1" noChangeAspect="1" noMove="1" noResize="1" noEditPoints="1" noAdjustHandles="1" noChangeArrowheads="1" noChangeShapeType="1" noTextEdit="1"/>
              </p:cNvSpPr>
              <p:nvPr/>
            </p:nvSpPr>
            <p:spPr>
              <a:xfrm>
                <a:off x="6659542" y="2388648"/>
                <a:ext cx="3546227" cy="430887"/>
              </a:xfrm>
              <a:prstGeom prst="rect">
                <a:avLst/>
              </a:prstGeom>
              <a:blipFill rotWithShape="1">
                <a:blip r:embed="rId8"/>
                <a:stretch>
                  <a:fillRect l="-8" t="-96" r="-249" b="-2179"/>
                </a:stretch>
              </a:blipFill>
            </p:spPr>
            <p:txBody>
              <a:bodyPr/>
              <a:lstStyle/>
              <a:p>
                <a:r>
                  <a:rPr lang="zh-CN" altLang="en-US">
                    <a:noFill/>
                  </a:rPr>
                  <a:t> </a:t>
                </a:r>
              </a:p>
            </p:txBody>
          </p:sp>
        </mc:Fallback>
      </mc:AlternateContent>
      <p:sp>
        <p:nvSpPr>
          <p:cNvPr id="65" name="文本框 64"/>
          <p:cNvSpPr txBox="1"/>
          <p:nvPr/>
        </p:nvSpPr>
        <p:spPr>
          <a:xfrm>
            <a:off x="8205065" y="3863825"/>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-0.53</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7" name="文本框 66"/>
          <p:cNvSpPr txBox="1"/>
          <p:nvPr/>
        </p:nvSpPr>
        <p:spPr>
          <a:xfrm>
            <a:off x="2819107" y="3810957"/>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6.00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矩形 9"/>
              <p:cNvSpPr/>
              <p:nvPr/>
            </p:nvSpPr>
            <p:spPr>
              <a:xfrm>
                <a:off x="576287" y="776613"/>
                <a:ext cx="6472019" cy="103406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ea typeface="黑体" panose="02010609060101010101" pitchFamily="49" charset="-122"/>
                          <a:cs typeface="Times New Roman" panose="02020603050405020304" pitchFamily="16" charset="0"/>
                        </a:rPr>
                        <m:t>𝑓</m:t>
                      </m:r>
                      <m:d>
                        <m:d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d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r>
                            <a:rPr lang="en-US" altLang="zh-CN" sz="3200" i="1">
                              <a:latin typeface="Cambria Math" panose="02040503050406030204" pitchFamily="18" charset="0"/>
                              <a:ea typeface="黑体" panose="02010609060101010101" pitchFamily="49" charset="-122"/>
                              <a:cs typeface="Times New Roman" panose="02020603050405020304" pitchFamily="16" charset="0"/>
                            </a:rPr>
                            <m:t>𝑥</m:t>
                          </m:r>
                        </m:e>
                      </m:d>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f>
                        <m:f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fPr>
                        <m:num>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num>
                        <m:den>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p>
                            <m:sSup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p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𝑒</m:t>
                              </m:r>
                            </m:e>
                            <m:sup>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0</m:t>
                                  </m:r>
                                </m:sub>
                              </m:sSub>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0</m:t>
                                  </m:r>
                                </m:sub>
                              </m:sSub>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sub>
                              </m:sSub>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sub>
                              </m:sSub>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2</m:t>
                                  </m:r>
                                </m:sub>
                              </m:sSub>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up>
                          </m:sSup>
                        </m:den>
                      </m:f>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0" name="矩形 9"/>
              <p:cNvSpPr>
                <a:spLocks noRot="1" noChangeAspect="1" noMove="1" noResize="1" noEditPoints="1" noAdjustHandles="1" noChangeArrowheads="1" noChangeShapeType="1" noTextEdit="1"/>
              </p:cNvSpPr>
              <p:nvPr/>
            </p:nvSpPr>
            <p:spPr>
              <a:xfrm>
                <a:off x="576287" y="776613"/>
                <a:ext cx="6472019" cy="1034066"/>
              </a:xfrm>
              <a:prstGeom prst="rect">
                <a:avLst/>
              </a:prstGeom>
              <a:blipFill rotWithShape="1">
                <a:blip r:embed="rId1"/>
                <a:stretch>
                  <a:fillRect l="-5" t="-1" r="7" b="28"/>
                </a:stretch>
              </a:blipFill>
            </p:spPr>
            <p:txBody>
              <a:bodyPr/>
              <a:lstStyle/>
              <a:p>
                <a:r>
                  <a:rPr lang="zh-CN" altLang="en-US">
                    <a:noFill/>
                  </a:rPr>
                  <a:t> </a:t>
                </a:r>
              </a:p>
            </p:txBody>
          </p:sp>
        </mc:Fallback>
      </mc:AlternateContent>
      <p:sp>
        <p:nvSpPr>
          <p:cNvPr id="4" name="椭圆 3"/>
          <p:cNvSpPr/>
          <p:nvPr/>
        </p:nvSpPr>
        <p:spPr>
          <a:xfrm>
            <a:off x="2368502" y="2488335"/>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5" name="矩形 4"/>
              <p:cNvSpPr/>
              <p:nvPr/>
            </p:nvSpPr>
            <p:spPr>
              <a:xfrm>
                <a:off x="732960" y="2077965"/>
                <a:ext cx="694164"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0</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5" name="矩形 4"/>
              <p:cNvSpPr>
                <a:spLocks noRot="1" noChangeAspect="1" noMove="1" noResize="1" noEditPoints="1" noAdjustHandles="1" noChangeArrowheads="1" noChangeShapeType="1" noTextEdit="1"/>
              </p:cNvSpPr>
              <p:nvPr/>
            </p:nvSpPr>
            <p:spPr>
              <a:xfrm>
                <a:off x="732960" y="2077965"/>
                <a:ext cx="694164" cy="523220"/>
              </a:xfrm>
              <a:prstGeom prst="rect">
                <a:avLst/>
              </a:prstGeom>
              <a:blipFill rotWithShape="1">
                <a:blip r:embed="rId2"/>
                <a:stretch>
                  <a:fillRect l="-24" t="-47" r="40" b="43"/>
                </a:stretch>
              </a:blipFill>
            </p:spPr>
            <p:txBody>
              <a:bodyPr/>
              <a:lstStyle/>
              <a:p>
                <a:r>
                  <a:rPr lang="zh-CN" altLang="en-US">
                    <a:noFill/>
                  </a:rPr>
                  <a:t> </a:t>
                </a:r>
              </a:p>
            </p:txBody>
          </p:sp>
        </mc:Fallback>
      </mc:AlternateContent>
      <p:cxnSp>
        <p:nvCxnSpPr>
          <p:cNvPr id="11" name="连接符: 肘形 10"/>
          <p:cNvCxnSpPr>
            <a:stCxn id="5" idx="3"/>
            <a:endCxn id="4" idx="0"/>
          </p:cNvCxnSpPr>
          <p:nvPr/>
        </p:nvCxnSpPr>
        <p:spPr>
          <a:xfrm>
            <a:off x="1427124" y="2339575"/>
            <a:ext cx="1106774" cy="148760"/>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矩形 30"/>
              <p:cNvSpPr/>
              <p:nvPr/>
            </p:nvSpPr>
            <p:spPr>
              <a:xfrm>
                <a:off x="779832" y="2801283"/>
                <a:ext cx="628826"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0</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31" name="矩形 30"/>
              <p:cNvSpPr>
                <a:spLocks noRot="1" noChangeAspect="1" noMove="1" noResize="1" noEditPoints="1" noAdjustHandles="1" noChangeArrowheads="1" noChangeShapeType="1" noTextEdit="1"/>
              </p:cNvSpPr>
              <p:nvPr/>
            </p:nvSpPr>
            <p:spPr>
              <a:xfrm>
                <a:off x="779832" y="2801283"/>
                <a:ext cx="628826" cy="523220"/>
              </a:xfrm>
              <a:prstGeom prst="rect">
                <a:avLst/>
              </a:prstGeom>
              <a:blipFill rotWithShape="1">
                <a:blip r:embed="rId3"/>
                <a:stretch>
                  <a:fillRect l="-8" t="-57" r="36" b="53"/>
                </a:stretch>
              </a:blipFill>
            </p:spPr>
            <p:txBody>
              <a:bodyPr/>
              <a:lstStyle/>
              <a:p>
                <a:r>
                  <a:rPr lang="zh-CN" altLang="en-US">
                    <a:noFill/>
                  </a:rPr>
                  <a:t> </a:t>
                </a:r>
              </a:p>
            </p:txBody>
          </p:sp>
        </mc:Fallback>
      </mc:AlternateContent>
      <p:cxnSp>
        <p:nvCxnSpPr>
          <p:cNvPr id="18" name="连接符: 肘形 17"/>
          <p:cNvCxnSpPr>
            <a:stCxn id="31" idx="3"/>
            <a:endCxn id="4" idx="4"/>
          </p:cNvCxnSpPr>
          <p:nvPr/>
        </p:nvCxnSpPr>
        <p:spPr>
          <a:xfrm flipV="1">
            <a:off x="1408658" y="2838027"/>
            <a:ext cx="1125240" cy="224866"/>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2368502" y="3949676"/>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37" name="矩形 36"/>
              <p:cNvSpPr/>
              <p:nvPr/>
            </p:nvSpPr>
            <p:spPr>
              <a:xfrm>
                <a:off x="738924" y="3524601"/>
                <a:ext cx="685892"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1</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37" name="矩形 36"/>
              <p:cNvSpPr>
                <a:spLocks noRot="1" noChangeAspect="1" noMove="1" noResize="1" noEditPoints="1" noAdjustHandles="1" noChangeArrowheads="1" noChangeShapeType="1" noTextEdit="1"/>
              </p:cNvSpPr>
              <p:nvPr/>
            </p:nvSpPr>
            <p:spPr>
              <a:xfrm>
                <a:off x="738924" y="3524601"/>
                <a:ext cx="685892" cy="523220"/>
              </a:xfrm>
              <a:prstGeom prst="rect">
                <a:avLst/>
              </a:prstGeom>
              <a:blipFill rotWithShape="1">
                <a:blip r:embed="rId4"/>
                <a:stretch>
                  <a:fillRect l="-61" t="-67" r="75" b="63"/>
                </a:stretch>
              </a:blipFill>
            </p:spPr>
            <p:txBody>
              <a:bodyPr/>
              <a:lstStyle/>
              <a:p>
                <a:r>
                  <a:rPr lang="zh-CN" altLang="en-US">
                    <a:noFill/>
                  </a:rPr>
                  <a:t> </a:t>
                </a:r>
              </a:p>
            </p:txBody>
          </p:sp>
        </mc:Fallback>
      </mc:AlternateContent>
      <p:cxnSp>
        <p:nvCxnSpPr>
          <p:cNvPr id="39" name="连接符: 肘形 38"/>
          <p:cNvCxnSpPr>
            <a:stCxn id="37" idx="3"/>
            <a:endCxn id="36" idx="0"/>
          </p:cNvCxnSpPr>
          <p:nvPr/>
        </p:nvCxnSpPr>
        <p:spPr>
          <a:xfrm>
            <a:off x="1424816" y="3786211"/>
            <a:ext cx="1109082" cy="163465"/>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矩形 39"/>
              <p:cNvSpPr/>
              <p:nvPr/>
            </p:nvSpPr>
            <p:spPr>
              <a:xfrm>
                <a:off x="785795" y="4247919"/>
                <a:ext cx="620554"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1</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40" name="矩形 39"/>
              <p:cNvSpPr>
                <a:spLocks noRot="1" noChangeAspect="1" noMove="1" noResize="1" noEditPoints="1" noAdjustHandles="1" noChangeArrowheads="1" noChangeShapeType="1" noTextEdit="1"/>
              </p:cNvSpPr>
              <p:nvPr/>
            </p:nvSpPr>
            <p:spPr>
              <a:xfrm>
                <a:off x="785795" y="4247919"/>
                <a:ext cx="620554" cy="523220"/>
              </a:xfrm>
              <a:prstGeom prst="rect">
                <a:avLst/>
              </a:prstGeom>
              <a:blipFill rotWithShape="1">
                <a:blip r:embed="rId5"/>
                <a:stretch>
                  <a:fillRect l="-48" t="-77" r="74" b="73"/>
                </a:stretch>
              </a:blipFill>
            </p:spPr>
            <p:txBody>
              <a:bodyPr/>
              <a:lstStyle/>
              <a:p>
                <a:r>
                  <a:rPr lang="zh-CN" altLang="en-US">
                    <a:noFill/>
                  </a:rPr>
                  <a:t> </a:t>
                </a:r>
              </a:p>
            </p:txBody>
          </p:sp>
        </mc:Fallback>
      </mc:AlternateContent>
      <p:cxnSp>
        <p:nvCxnSpPr>
          <p:cNvPr id="41" name="连接符: 肘形 40"/>
          <p:cNvCxnSpPr>
            <a:stCxn id="40" idx="3"/>
            <a:endCxn id="36" idx="4"/>
          </p:cNvCxnSpPr>
          <p:nvPr/>
        </p:nvCxnSpPr>
        <p:spPr>
          <a:xfrm flipV="1">
            <a:off x="1406349" y="4299368"/>
            <a:ext cx="1127549" cy="210161"/>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矩形 41"/>
              <p:cNvSpPr/>
              <p:nvPr/>
            </p:nvSpPr>
            <p:spPr>
              <a:xfrm>
                <a:off x="732960" y="4971238"/>
                <a:ext cx="694164"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2</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42" name="矩形 41"/>
              <p:cNvSpPr>
                <a:spLocks noRot="1" noChangeAspect="1" noMove="1" noResize="1" noEditPoints="1" noAdjustHandles="1" noChangeArrowheads="1" noChangeShapeType="1" noTextEdit="1"/>
              </p:cNvSpPr>
              <p:nvPr/>
            </p:nvSpPr>
            <p:spPr>
              <a:xfrm>
                <a:off x="732960" y="4971238"/>
                <a:ext cx="694164" cy="523220"/>
              </a:xfrm>
              <a:prstGeom prst="rect">
                <a:avLst/>
              </a:prstGeom>
              <a:blipFill rotWithShape="1">
                <a:blip r:embed="rId6"/>
                <a:stretch>
                  <a:fillRect l="-24" t="-88" r="40" b="84"/>
                </a:stretch>
              </a:blipFill>
            </p:spPr>
            <p:txBody>
              <a:bodyPr/>
              <a:lstStyle/>
              <a:p>
                <a:r>
                  <a:rPr lang="zh-CN" altLang="en-US">
                    <a:noFill/>
                  </a:rPr>
                  <a:t> </a:t>
                </a:r>
              </a:p>
            </p:txBody>
          </p:sp>
        </mc:Fallback>
      </mc:AlternateContent>
      <p:sp>
        <p:nvSpPr>
          <p:cNvPr id="43" name="椭圆 42"/>
          <p:cNvSpPr/>
          <p:nvPr/>
        </p:nvSpPr>
        <p:spPr>
          <a:xfrm>
            <a:off x="3646902" y="3067986"/>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44" name="连接符: 肘形 43"/>
          <p:cNvCxnSpPr>
            <a:stCxn id="4" idx="6"/>
            <a:endCxn id="43" idx="0"/>
          </p:cNvCxnSpPr>
          <p:nvPr/>
        </p:nvCxnSpPr>
        <p:spPr>
          <a:xfrm>
            <a:off x="2699292" y="2663182"/>
            <a:ext cx="1113005" cy="404804"/>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6" name="连接符: 肘形 45"/>
          <p:cNvCxnSpPr>
            <a:stCxn id="36" idx="6"/>
            <a:endCxn id="43" idx="4"/>
          </p:cNvCxnSpPr>
          <p:nvPr/>
        </p:nvCxnSpPr>
        <p:spPr>
          <a:xfrm flipV="1">
            <a:off x="2699293" y="3417678"/>
            <a:ext cx="1113005" cy="706844"/>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6217965" y="3778385"/>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8" name="椭圆 47"/>
          <p:cNvSpPr/>
          <p:nvPr/>
        </p:nvSpPr>
        <p:spPr>
          <a:xfrm>
            <a:off x="5143294" y="3778386"/>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50" name="连接符: 肘形 49"/>
          <p:cNvCxnSpPr>
            <a:stCxn id="43" idx="6"/>
            <a:endCxn id="48" idx="0"/>
          </p:cNvCxnSpPr>
          <p:nvPr/>
        </p:nvCxnSpPr>
        <p:spPr>
          <a:xfrm>
            <a:off x="3977692" y="3242833"/>
            <a:ext cx="1330997" cy="535553"/>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1"/>
          <p:cNvCxnSpPr>
            <a:stCxn id="42" idx="3"/>
            <a:endCxn id="48" idx="4"/>
          </p:cNvCxnSpPr>
          <p:nvPr/>
        </p:nvCxnSpPr>
        <p:spPr>
          <a:xfrm flipV="1">
            <a:off x="1427124" y="4128078"/>
            <a:ext cx="3881566" cy="1104770"/>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48" idx="6"/>
            <a:endCxn id="47" idx="2"/>
          </p:cNvCxnSpPr>
          <p:nvPr/>
        </p:nvCxnSpPr>
        <p:spPr>
          <a:xfrm flipV="1">
            <a:off x="5474085" y="3953232"/>
            <a:ext cx="743881"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7582085" y="3778383"/>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exp</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58" name="直接箭头连接符 57"/>
          <p:cNvCxnSpPr>
            <a:stCxn id="47" idx="6"/>
            <a:endCxn id="56" idx="2"/>
          </p:cNvCxnSpPr>
          <p:nvPr/>
        </p:nvCxnSpPr>
        <p:spPr>
          <a:xfrm flipV="1">
            <a:off x="6971005" y="3953230"/>
            <a:ext cx="611080"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8867881" y="3778382"/>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63" name="直接箭头连接符 62"/>
          <p:cNvCxnSpPr>
            <a:stCxn id="56" idx="6"/>
            <a:endCxn id="59" idx="2"/>
          </p:cNvCxnSpPr>
          <p:nvPr/>
        </p:nvCxnSpPr>
        <p:spPr>
          <a:xfrm flipV="1">
            <a:off x="8335126" y="3953229"/>
            <a:ext cx="532756"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4" name="椭圆 63"/>
          <p:cNvSpPr/>
          <p:nvPr/>
        </p:nvSpPr>
        <p:spPr>
          <a:xfrm>
            <a:off x="10153677" y="3778381"/>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1/x</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66" name="直接箭头连接符 65"/>
          <p:cNvCxnSpPr>
            <a:stCxn id="59" idx="6"/>
            <a:endCxn id="64" idx="2"/>
          </p:cNvCxnSpPr>
          <p:nvPr/>
        </p:nvCxnSpPr>
        <p:spPr>
          <a:xfrm flipV="1">
            <a:off x="9620922" y="3953228"/>
            <a:ext cx="532756"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64" idx="6"/>
          </p:cNvCxnSpPr>
          <p:nvPr/>
        </p:nvCxnSpPr>
        <p:spPr>
          <a:xfrm flipV="1">
            <a:off x="10906718" y="3953226"/>
            <a:ext cx="822205"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1641897" y="1965162"/>
            <a:ext cx="69928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2.00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0" name="文本框 69"/>
          <p:cNvSpPr txBox="1"/>
          <p:nvPr/>
        </p:nvSpPr>
        <p:spPr>
          <a:xfrm>
            <a:off x="1641897" y="2689222"/>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1" name="文本框 70"/>
          <p:cNvSpPr txBox="1"/>
          <p:nvPr/>
        </p:nvSpPr>
        <p:spPr>
          <a:xfrm>
            <a:off x="1641897" y="3413283"/>
            <a:ext cx="790907"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-3.00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2" name="文本框 71"/>
          <p:cNvSpPr txBox="1"/>
          <p:nvPr/>
        </p:nvSpPr>
        <p:spPr>
          <a:xfrm>
            <a:off x="1641897" y="4137343"/>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-2.00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3" name="文本框 72"/>
          <p:cNvSpPr txBox="1"/>
          <p:nvPr/>
        </p:nvSpPr>
        <p:spPr>
          <a:xfrm>
            <a:off x="1641897" y="4861404"/>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-3.00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4" name="文本框 73"/>
          <p:cNvSpPr txBox="1"/>
          <p:nvPr/>
        </p:nvSpPr>
        <p:spPr>
          <a:xfrm>
            <a:off x="2861729" y="2345554"/>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-2.00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6" name="文本框 75"/>
          <p:cNvSpPr txBox="1"/>
          <p:nvPr/>
        </p:nvSpPr>
        <p:spPr>
          <a:xfrm>
            <a:off x="4174713" y="2921586"/>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4.00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7" name="文本框 76"/>
          <p:cNvSpPr txBox="1"/>
          <p:nvPr/>
        </p:nvSpPr>
        <p:spPr>
          <a:xfrm>
            <a:off x="5404697" y="3625215"/>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8" name="文本框 77"/>
          <p:cNvSpPr txBox="1"/>
          <p:nvPr/>
        </p:nvSpPr>
        <p:spPr>
          <a:xfrm>
            <a:off x="6865396" y="3625215"/>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9" name="文本框 78"/>
          <p:cNvSpPr txBox="1"/>
          <p:nvPr/>
        </p:nvSpPr>
        <p:spPr>
          <a:xfrm>
            <a:off x="8210027" y="3638670"/>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0.37</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0" name="文本框 79"/>
          <p:cNvSpPr txBox="1"/>
          <p:nvPr/>
        </p:nvSpPr>
        <p:spPr>
          <a:xfrm>
            <a:off x="9521833" y="3638670"/>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1.37</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1" name="文本框 80"/>
          <p:cNvSpPr txBox="1"/>
          <p:nvPr/>
        </p:nvSpPr>
        <p:spPr>
          <a:xfrm>
            <a:off x="10851820" y="3610387"/>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0.73</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2" name="文本框 81"/>
          <p:cNvSpPr txBox="1"/>
          <p:nvPr/>
        </p:nvSpPr>
        <p:spPr>
          <a:xfrm>
            <a:off x="10851251" y="3898451"/>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 name="矩形 1"/>
          <p:cNvSpPr/>
          <p:nvPr/>
        </p:nvSpPr>
        <p:spPr>
          <a:xfrm>
            <a:off x="5523463" y="3610387"/>
            <a:ext cx="2005973" cy="640676"/>
          </a:xfrm>
          <a:prstGeom prst="rect">
            <a:avLst/>
          </a:prstGeom>
          <a:noFill/>
          <a:ln w="12700">
            <a:solidFill>
              <a:srgbClr val="C0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7" name="直接箭头连接符 6"/>
          <p:cNvCxnSpPr>
            <a:stCxn id="2" idx="2"/>
          </p:cNvCxnSpPr>
          <p:nvPr/>
        </p:nvCxnSpPr>
        <p:spPr>
          <a:xfrm>
            <a:off x="6526450" y="4251063"/>
            <a:ext cx="1980961" cy="822770"/>
          </a:xfrm>
          <a:prstGeom prst="straightConnector1">
            <a:avLst/>
          </a:prstGeom>
          <a:noFill/>
          <a:ln w="12700">
            <a:solidFill>
              <a:srgbClr val="C00000"/>
            </a:solidFill>
            <a:prstDash val="dash"/>
          </a:ln>
        </p:spPr>
        <p:style>
          <a:lnRef idx="2">
            <a:schemeClr val="accent1"/>
          </a:lnRef>
          <a:fillRef idx="1">
            <a:schemeClr val="lt1"/>
          </a:fillRef>
          <a:effectRef idx="0">
            <a:schemeClr val="accent1"/>
          </a:effectRef>
          <a:fontRef idx="minor">
            <a:schemeClr val="dk1"/>
          </a:fontRef>
        </p:style>
      </p:cxnSp>
      <p:sp>
        <p:nvSpPr>
          <p:cNvPr id="13" name="标题 12"/>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误差反向传播例子</a:t>
            </a:r>
            <a:endParaRPr lang="zh-CN" altLang="en-US" dirty="0"/>
          </a:p>
        </p:txBody>
      </p:sp>
      <p:cxnSp>
        <p:nvCxnSpPr>
          <p:cNvPr id="53" name="直接箭头连接符 52"/>
          <p:cNvCxnSpPr>
            <a:stCxn id="2" idx="0"/>
          </p:cNvCxnSpPr>
          <p:nvPr/>
        </p:nvCxnSpPr>
        <p:spPr>
          <a:xfrm flipV="1">
            <a:off x="6526450" y="2819535"/>
            <a:ext cx="1906206" cy="790852"/>
          </a:xfrm>
          <a:prstGeom prst="straightConnector1">
            <a:avLst/>
          </a:prstGeom>
          <a:noFill/>
          <a:ln w="12700">
            <a:solidFill>
              <a:srgbClr val="C00000"/>
            </a:solidFill>
            <a:prstDash val="dash"/>
          </a:ln>
        </p:spPr>
        <p:style>
          <a:lnRef idx="2">
            <a:schemeClr val="accent1"/>
          </a:lnRef>
          <a:fillRef idx="1">
            <a:schemeClr val="lt1"/>
          </a:fillRef>
          <a:effectRef idx="0">
            <a:schemeClr val="accent1"/>
          </a:effectRef>
          <a:fontRef idx="minor">
            <a:schemeClr val="dk1"/>
          </a:fontRef>
        </p:style>
      </p:cxnSp>
      <p:sp>
        <p:nvSpPr>
          <p:cNvPr id="55" name="文本框 54"/>
          <p:cNvSpPr txBox="1"/>
          <p:nvPr/>
        </p:nvSpPr>
        <p:spPr>
          <a:xfrm>
            <a:off x="9519861" y="3891046"/>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-0.53</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5" name="文本框 64"/>
          <p:cNvSpPr txBox="1"/>
          <p:nvPr/>
        </p:nvSpPr>
        <p:spPr>
          <a:xfrm>
            <a:off x="8205065" y="3863825"/>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-0.53</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7" name="文本框 56"/>
          <p:cNvSpPr txBox="1"/>
          <p:nvPr/>
        </p:nvSpPr>
        <p:spPr>
          <a:xfrm>
            <a:off x="6876497" y="3891045"/>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-0.20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60" name="文本框 59"/>
              <p:cNvSpPr txBox="1"/>
              <p:nvPr/>
            </p:nvSpPr>
            <p:spPr>
              <a:xfrm>
                <a:off x="6170585" y="5101649"/>
                <a:ext cx="4673652" cy="8191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黑体" panose="02010609060101010101" pitchFamily="49" charset="-122"/>
                        </a:rPr>
                        <m:t>𝑓</m:t>
                      </m:r>
                      <m:d>
                        <m:dPr>
                          <m:ctrlPr>
                            <a:rPr lang="en-US" altLang="zh-CN" sz="2800" i="1">
                              <a:latin typeface="Cambria Math" panose="02040503050406030204" pitchFamily="18" charset="0"/>
                              <a:ea typeface="黑体" panose="02010609060101010101" pitchFamily="49" charset="-122"/>
                            </a:rPr>
                          </m:ctrlPr>
                        </m:dPr>
                        <m:e>
                          <m:r>
                            <a:rPr lang="en-US" altLang="zh-CN" sz="2800" i="1">
                              <a:latin typeface="Cambria Math" panose="02040503050406030204" pitchFamily="18" charset="0"/>
                              <a:ea typeface="黑体" panose="02010609060101010101" pitchFamily="49" charset="-122"/>
                            </a:rPr>
                            <m:t>𝑥</m:t>
                          </m:r>
                        </m:e>
                      </m:d>
                      <m:r>
                        <a:rPr lang="en-US" altLang="zh-CN" sz="2800" i="1">
                          <a:latin typeface="Cambria Math" panose="02040503050406030204" pitchFamily="18" charset="0"/>
                          <a:ea typeface="黑体" panose="02010609060101010101" pitchFamily="49" charset="-122"/>
                        </a:rPr>
                        <m:t>=</m:t>
                      </m:r>
                      <m:r>
                        <a:rPr lang="en-US" altLang="zh-CN" sz="2800" i="1">
                          <a:latin typeface="Cambria Math" panose="02040503050406030204" pitchFamily="18" charset="0"/>
                          <a:ea typeface="黑体" panose="02010609060101010101" pitchFamily="49" charset="-122"/>
                        </a:rPr>
                        <m:t>𝑎𝑥</m:t>
                      </m:r>
                      <m:r>
                        <a:rPr lang="en-US" altLang="zh-CN" sz="2800" i="1">
                          <a:latin typeface="Cambria Math" panose="02040503050406030204" pitchFamily="18" charset="0"/>
                          <a:ea typeface="黑体" panose="02010609060101010101" pitchFamily="49" charset="-122"/>
                        </a:rPr>
                        <m:t>         →         </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𝑑𝑓</m:t>
                          </m:r>
                        </m:num>
                        <m:den>
                          <m:r>
                            <a:rPr lang="en-US" altLang="zh-CN" sz="2800" i="1">
                              <a:latin typeface="Cambria Math" panose="02040503050406030204" pitchFamily="18" charset="0"/>
                              <a:ea typeface="Cambria Math" panose="02040503050406030204" pitchFamily="18" charset="0"/>
                            </a:rPr>
                            <m:t>𝑑𝑥</m:t>
                          </m:r>
                        </m:den>
                      </m:f>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黑体" panose="02010609060101010101" pitchFamily="49" charset="-122"/>
                        </a:rPr>
                        <m:t>𝑎</m:t>
                      </m:r>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60" name="文本框 59"/>
              <p:cNvSpPr txBox="1">
                <a:spLocks noRot="1" noChangeAspect="1" noMove="1" noResize="1" noEditPoints="1" noAdjustHandles="1" noChangeArrowheads="1" noChangeShapeType="1" noTextEdit="1"/>
              </p:cNvSpPr>
              <p:nvPr/>
            </p:nvSpPr>
            <p:spPr>
              <a:xfrm>
                <a:off x="6170585" y="5101649"/>
                <a:ext cx="4673652" cy="819135"/>
              </a:xfrm>
              <a:prstGeom prst="rect">
                <a:avLst/>
              </a:prstGeom>
              <a:blipFill rotWithShape="1">
                <a:blip r:embed="rId7"/>
                <a:stretch>
                  <a:fillRect l="-6" t="-7" r="-849" b="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7" name="文本框 66"/>
              <p:cNvSpPr txBox="1"/>
              <p:nvPr/>
            </p:nvSpPr>
            <p:spPr>
              <a:xfrm>
                <a:off x="6687663" y="2388648"/>
                <a:ext cx="3487878"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ctrlPr>
                            <a:rPr lang="en-US" altLang="zh-CN" sz="2800" i="1">
                              <a:latin typeface="Cambria Math" panose="02040503050406030204" pitchFamily="18" charset="0"/>
                              <a:ea typeface="黑体" panose="02010609060101010101" pitchFamily="49" charset="-122"/>
                            </a:rPr>
                          </m:ctrlPr>
                        </m:dPr>
                        <m:e>
                          <m:r>
                            <a:rPr lang="en-US" altLang="zh-CN" sz="2800" i="1">
                              <a:latin typeface="Cambria Math" panose="02040503050406030204" pitchFamily="18" charset="0"/>
                              <a:ea typeface="黑体" panose="02010609060101010101" pitchFamily="49" charset="-122"/>
                            </a:rPr>
                            <m:t>−</m:t>
                          </m:r>
                          <m:r>
                            <a:rPr lang="en-US" altLang="zh-CN" sz="2800" i="1">
                              <a:latin typeface="Cambria Math" panose="02040503050406030204" pitchFamily="18" charset="0"/>
                              <a:ea typeface="黑体" panose="02010609060101010101" pitchFamily="49" charset="-122"/>
                            </a:rPr>
                            <m:t>1</m:t>
                          </m:r>
                        </m:e>
                      </m:d>
                      <m:r>
                        <a:rPr lang="en-US" altLang="zh-CN" sz="2800" i="1">
                          <a:latin typeface="Cambria Math" panose="02040503050406030204" pitchFamily="18" charset="0"/>
                          <a:ea typeface="Cambria Math" panose="02040503050406030204" pitchFamily="18" charset="0"/>
                        </a:rPr>
                        <m:t>∙</m:t>
                      </m:r>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0</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20</m:t>
                          </m:r>
                        </m:e>
                      </m:d>
                      <m:r>
                        <a:rPr lang="en-US" altLang="zh-CN" sz="2800" i="1">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0</m:t>
                      </m:r>
                      <m: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20</m:t>
                      </m:r>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67" name="文本框 66"/>
              <p:cNvSpPr txBox="1">
                <a:spLocks noRot="1" noChangeAspect="1" noMove="1" noResize="1" noEditPoints="1" noAdjustHandles="1" noChangeArrowheads="1" noChangeShapeType="1" noTextEdit="1"/>
              </p:cNvSpPr>
              <p:nvPr/>
            </p:nvSpPr>
            <p:spPr>
              <a:xfrm>
                <a:off x="6687663" y="2388648"/>
                <a:ext cx="3487878" cy="430887"/>
              </a:xfrm>
              <a:prstGeom prst="rect">
                <a:avLst/>
              </a:prstGeom>
              <a:blipFill rotWithShape="1">
                <a:blip r:embed="rId8"/>
                <a:stretch>
                  <a:fillRect l="-14" t="-96" r="-920" b="31"/>
                </a:stretch>
              </a:blipFill>
            </p:spPr>
            <p:txBody>
              <a:bodyPr/>
              <a:lstStyle/>
              <a:p>
                <a:r>
                  <a:rPr lang="zh-CN" altLang="en-US">
                    <a:noFill/>
                  </a:rPr>
                  <a:t> </a:t>
                </a:r>
              </a:p>
            </p:txBody>
          </p:sp>
        </mc:Fallback>
      </mc:AlternateContent>
      <p:sp>
        <p:nvSpPr>
          <p:cNvPr id="83" name="文本框 82"/>
          <p:cNvSpPr txBox="1"/>
          <p:nvPr/>
        </p:nvSpPr>
        <p:spPr>
          <a:xfrm>
            <a:off x="2819107" y="3810957"/>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6.00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矩形 9"/>
              <p:cNvSpPr/>
              <p:nvPr/>
            </p:nvSpPr>
            <p:spPr>
              <a:xfrm>
                <a:off x="576287" y="776613"/>
                <a:ext cx="6472019" cy="103406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ea typeface="黑体" panose="02010609060101010101" pitchFamily="49" charset="-122"/>
                          <a:cs typeface="Times New Roman" panose="02020603050405020304" pitchFamily="16" charset="0"/>
                        </a:rPr>
                        <m:t>𝑓</m:t>
                      </m:r>
                      <m:d>
                        <m:d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d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r>
                            <a:rPr lang="en-US" altLang="zh-CN" sz="3200" i="1">
                              <a:latin typeface="Cambria Math" panose="02040503050406030204" pitchFamily="18" charset="0"/>
                              <a:ea typeface="黑体" panose="02010609060101010101" pitchFamily="49" charset="-122"/>
                              <a:cs typeface="Times New Roman" panose="02020603050405020304" pitchFamily="16" charset="0"/>
                            </a:rPr>
                            <m:t>𝑥</m:t>
                          </m:r>
                        </m:e>
                      </m:d>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f>
                        <m:f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fPr>
                        <m:num>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num>
                        <m:den>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p>
                            <m:sSup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p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𝑒</m:t>
                              </m:r>
                            </m:e>
                            <m:sup>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0</m:t>
                                  </m:r>
                                </m:sub>
                              </m:sSub>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0</m:t>
                                  </m:r>
                                </m:sub>
                              </m:sSub>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sub>
                              </m:sSub>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sub>
                              </m:sSub>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2</m:t>
                                  </m:r>
                                </m:sub>
                              </m:sSub>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up>
                          </m:sSup>
                        </m:den>
                      </m:f>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0" name="矩形 9"/>
              <p:cNvSpPr>
                <a:spLocks noRot="1" noChangeAspect="1" noMove="1" noResize="1" noEditPoints="1" noAdjustHandles="1" noChangeArrowheads="1" noChangeShapeType="1" noTextEdit="1"/>
              </p:cNvSpPr>
              <p:nvPr/>
            </p:nvSpPr>
            <p:spPr>
              <a:xfrm>
                <a:off x="576287" y="776613"/>
                <a:ext cx="6472019" cy="1034066"/>
              </a:xfrm>
              <a:prstGeom prst="rect">
                <a:avLst/>
              </a:prstGeom>
              <a:blipFill rotWithShape="1">
                <a:blip r:embed="rId1"/>
                <a:stretch>
                  <a:fillRect l="-5" t="-1" r="7" b="28"/>
                </a:stretch>
              </a:blipFill>
            </p:spPr>
            <p:txBody>
              <a:bodyPr/>
              <a:lstStyle/>
              <a:p>
                <a:r>
                  <a:rPr lang="zh-CN" altLang="en-US">
                    <a:noFill/>
                  </a:rPr>
                  <a:t> </a:t>
                </a:r>
              </a:p>
            </p:txBody>
          </p:sp>
        </mc:Fallback>
      </mc:AlternateContent>
      <p:sp>
        <p:nvSpPr>
          <p:cNvPr id="4" name="椭圆 3"/>
          <p:cNvSpPr/>
          <p:nvPr/>
        </p:nvSpPr>
        <p:spPr>
          <a:xfrm>
            <a:off x="2368502" y="2488335"/>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5" name="矩形 4"/>
              <p:cNvSpPr/>
              <p:nvPr/>
            </p:nvSpPr>
            <p:spPr>
              <a:xfrm>
                <a:off x="732960" y="2077965"/>
                <a:ext cx="694164"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0</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5" name="矩形 4"/>
              <p:cNvSpPr>
                <a:spLocks noRot="1" noChangeAspect="1" noMove="1" noResize="1" noEditPoints="1" noAdjustHandles="1" noChangeArrowheads="1" noChangeShapeType="1" noTextEdit="1"/>
              </p:cNvSpPr>
              <p:nvPr/>
            </p:nvSpPr>
            <p:spPr>
              <a:xfrm>
                <a:off x="732960" y="2077965"/>
                <a:ext cx="694164" cy="523220"/>
              </a:xfrm>
              <a:prstGeom prst="rect">
                <a:avLst/>
              </a:prstGeom>
              <a:blipFill rotWithShape="1">
                <a:blip r:embed="rId2"/>
                <a:stretch>
                  <a:fillRect l="-24" t="-47" r="40" b="43"/>
                </a:stretch>
              </a:blipFill>
            </p:spPr>
            <p:txBody>
              <a:bodyPr/>
              <a:lstStyle/>
              <a:p>
                <a:r>
                  <a:rPr lang="zh-CN" altLang="en-US">
                    <a:noFill/>
                  </a:rPr>
                  <a:t> </a:t>
                </a:r>
              </a:p>
            </p:txBody>
          </p:sp>
        </mc:Fallback>
      </mc:AlternateContent>
      <p:cxnSp>
        <p:nvCxnSpPr>
          <p:cNvPr id="11" name="连接符: 肘形 10"/>
          <p:cNvCxnSpPr>
            <a:stCxn id="5" idx="3"/>
            <a:endCxn id="4" idx="0"/>
          </p:cNvCxnSpPr>
          <p:nvPr/>
        </p:nvCxnSpPr>
        <p:spPr>
          <a:xfrm>
            <a:off x="1427124" y="2339575"/>
            <a:ext cx="1106774" cy="148760"/>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矩形 30"/>
              <p:cNvSpPr/>
              <p:nvPr/>
            </p:nvSpPr>
            <p:spPr>
              <a:xfrm>
                <a:off x="779832" y="2801283"/>
                <a:ext cx="628826"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0</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31" name="矩形 30"/>
              <p:cNvSpPr>
                <a:spLocks noRot="1" noChangeAspect="1" noMove="1" noResize="1" noEditPoints="1" noAdjustHandles="1" noChangeArrowheads="1" noChangeShapeType="1" noTextEdit="1"/>
              </p:cNvSpPr>
              <p:nvPr/>
            </p:nvSpPr>
            <p:spPr>
              <a:xfrm>
                <a:off x="779832" y="2801283"/>
                <a:ext cx="628826" cy="523220"/>
              </a:xfrm>
              <a:prstGeom prst="rect">
                <a:avLst/>
              </a:prstGeom>
              <a:blipFill rotWithShape="1">
                <a:blip r:embed="rId3"/>
                <a:stretch>
                  <a:fillRect l="-8" t="-57" r="36" b="53"/>
                </a:stretch>
              </a:blipFill>
            </p:spPr>
            <p:txBody>
              <a:bodyPr/>
              <a:lstStyle/>
              <a:p>
                <a:r>
                  <a:rPr lang="zh-CN" altLang="en-US">
                    <a:noFill/>
                  </a:rPr>
                  <a:t> </a:t>
                </a:r>
              </a:p>
            </p:txBody>
          </p:sp>
        </mc:Fallback>
      </mc:AlternateContent>
      <p:cxnSp>
        <p:nvCxnSpPr>
          <p:cNvPr id="18" name="连接符: 肘形 17"/>
          <p:cNvCxnSpPr>
            <a:stCxn id="31" idx="3"/>
            <a:endCxn id="4" idx="4"/>
          </p:cNvCxnSpPr>
          <p:nvPr/>
        </p:nvCxnSpPr>
        <p:spPr>
          <a:xfrm flipV="1">
            <a:off x="1408658" y="2838027"/>
            <a:ext cx="1125240" cy="224866"/>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2368502" y="3949676"/>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37" name="矩形 36"/>
              <p:cNvSpPr/>
              <p:nvPr/>
            </p:nvSpPr>
            <p:spPr>
              <a:xfrm>
                <a:off x="738924" y="3524601"/>
                <a:ext cx="685892"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1</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37" name="矩形 36"/>
              <p:cNvSpPr>
                <a:spLocks noRot="1" noChangeAspect="1" noMove="1" noResize="1" noEditPoints="1" noAdjustHandles="1" noChangeArrowheads="1" noChangeShapeType="1" noTextEdit="1"/>
              </p:cNvSpPr>
              <p:nvPr/>
            </p:nvSpPr>
            <p:spPr>
              <a:xfrm>
                <a:off x="738924" y="3524601"/>
                <a:ext cx="685892" cy="523220"/>
              </a:xfrm>
              <a:prstGeom prst="rect">
                <a:avLst/>
              </a:prstGeom>
              <a:blipFill rotWithShape="1">
                <a:blip r:embed="rId4"/>
                <a:stretch>
                  <a:fillRect l="-61" t="-67" r="75" b="63"/>
                </a:stretch>
              </a:blipFill>
            </p:spPr>
            <p:txBody>
              <a:bodyPr/>
              <a:lstStyle/>
              <a:p>
                <a:r>
                  <a:rPr lang="zh-CN" altLang="en-US">
                    <a:noFill/>
                  </a:rPr>
                  <a:t> </a:t>
                </a:r>
              </a:p>
            </p:txBody>
          </p:sp>
        </mc:Fallback>
      </mc:AlternateContent>
      <p:cxnSp>
        <p:nvCxnSpPr>
          <p:cNvPr id="39" name="连接符: 肘形 38"/>
          <p:cNvCxnSpPr>
            <a:stCxn id="37" idx="3"/>
            <a:endCxn id="36" idx="0"/>
          </p:cNvCxnSpPr>
          <p:nvPr/>
        </p:nvCxnSpPr>
        <p:spPr>
          <a:xfrm>
            <a:off x="1424816" y="3786211"/>
            <a:ext cx="1109082" cy="163465"/>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矩形 39"/>
              <p:cNvSpPr/>
              <p:nvPr/>
            </p:nvSpPr>
            <p:spPr>
              <a:xfrm>
                <a:off x="785795" y="4247919"/>
                <a:ext cx="620554"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1</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40" name="矩形 39"/>
              <p:cNvSpPr>
                <a:spLocks noRot="1" noChangeAspect="1" noMove="1" noResize="1" noEditPoints="1" noAdjustHandles="1" noChangeArrowheads="1" noChangeShapeType="1" noTextEdit="1"/>
              </p:cNvSpPr>
              <p:nvPr/>
            </p:nvSpPr>
            <p:spPr>
              <a:xfrm>
                <a:off x="785795" y="4247919"/>
                <a:ext cx="620554" cy="523220"/>
              </a:xfrm>
              <a:prstGeom prst="rect">
                <a:avLst/>
              </a:prstGeom>
              <a:blipFill rotWithShape="1">
                <a:blip r:embed="rId5"/>
                <a:stretch>
                  <a:fillRect l="-48" t="-77" r="74" b="73"/>
                </a:stretch>
              </a:blipFill>
            </p:spPr>
            <p:txBody>
              <a:bodyPr/>
              <a:lstStyle/>
              <a:p>
                <a:r>
                  <a:rPr lang="zh-CN" altLang="en-US">
                    <a:noFill/>
                  </a:rPr>
                  <a:t> </a:t>
                </a:r>
              </a:p>
            </p:txBody>
          </p:sp>
        </mc:Fallback>
      </mc:AlternateContent>
      <p:cxnSp>
        <p:nvCxnSpPr>
          <p:cNvPr id="41" name="连接符: 肘形 40"/>
          <p:cNvCxnSpPr>
            <a:stCxn id="40" idx="3"/>
            <a:endCxn id="36" idx="4"/>
          </p:cNvCxnSpPr>
          <p:nvPr/>
        </p:nvCxnSpPr>
        <p:spPr>
          <a:xfrm flipV="1">
            <a:off x="1406349" y="4299368"/>
            <a:ext cx="1127549" cy="210161"/>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矩形 41"/>
              <p:cNvSpPr/>
              <p:nvPr/>
            </p:nvSpPr>
            <p:spPr>
              <a:xfrm>
                <a:off x="732960" y="4971238"/>
                <a:ext cx="694164"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2</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42" name="矩形 41"/>
              <p:cNvSpPr>
                <a:spLocks noRot="1" noChangeAspect="1" noMove="1" noResize="1" noEditPoints="1" noAdjustHandles="1" noChangeArrowheads="1" noChangeShapeType="1" noTextEdit="1"/>
              </p:cNvSpPr>
              <p:nvPr/>
            </p:nvSpPr>
            <p:spPr>
              <a:xfrm>
                <a:off x="732960" y="4971238"/>
                <a:ext cx="694164" cy="523220"/>
              </a:xfrm>
              <a:prstGeom prst="rect">
                <a:avLst/>
              </a:prstGeom>
              <a:blipFill rotWithShape="1">
                <a:blip r:embed="rId6"/>
                <a:stretch>
                  <a:fillRect l="-24" t="-88" r="40" b="84"/>
                </a:stretch>
              </a:blipFill>
            </p:spPr>
            <p:txBody>
              <a:bodyPr/>
              <a:lstStyle/>
              <a:p>
                <a:r>
                  <a:rPr lang="zh-CN" altLang="en-US">
                    <a:noFill/>
                  </a:rPr>
                  <a:t> </a:t>
                </a:r>
              </a:p>
            </p:txBody>
          </p:sp>
        </mc:Fallback>
      </mc:AlternateContent>
      <p:sp>
        <p:nvSpPr>
          <p:cNvPr id="43" name="椭圆 42"/>
          <p:cNvSpPr/>
          <p:nvPr/>
        </p:nvSpPr>
        <p:spPr>
          <a:xfrm>
            <a:off x="3646902" y="3067986"/>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44" name="连接符: 肘形 43"/>
          <p:cNvCxnSpPr>
            <a:stCxn id="4" idx="6"/>
            <a:endCxn id="43" idx="0"/>
          </p:cNvCxnSpPr>
          <p:nvPr/>
        </p:nvCxnSpPr>
        <p:spPr>
          <a:xfrm>
            <a:off x="2699292" y="2663182"/>
            <a:ext cx="1113005" cy="404804"/>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6" name="连接符: 肘形 45"/>
          <p:cNvCxnSpPr>
            <a:stCxn id="36" idx="6"/>
            <a:endCxn id="43" idx="4"/>
          </p:cNvCxnSpPr>
          <p:nvPr/>
        </p:nvCxnSpPr>
        <p:spPr>
          <a:xfrm flipV="1">
            <a:off x="2699293" y="3417678"/>
            <a:ext cx="1113005" cy="706844"/>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6217965" y="3778385"/>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8" name="椭圆 47"/>
          <p:cNvSpPr/>
          <p:nvPr/>
        </p:nvSpPr>
        <p:spPr>
          <a:xfrm>
            <a:off x="5143294" y="3778386"/>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50" name="连接符: 肘形 49"/>
          <p:cNvCxnSpPr>
            <a:stCxn id="43" idx="6"/>
            <a:endCxn id="48" idx="0"/>
          </p:cNvCxnSpPr>
          <p:nvPr/>
        </p:nvCxnSpPr>
        <p:spPr>
          <a:xfrm>
            <a:off x="3977692" y="3242833"/>
            <a:ext cx="1330997" cy="535553"/>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1"/>
          <p:cNvCxnSpPr>
            <a:stCxn id="42" idx="3"/>
            <a:endCxn id="48" idx="4"/>
          </p:cNvCxnSpPr>
          <p:nvPr/>
        </p:nvCxnSpPr>
        <p:spPr>
          <a:xfrm flipV="1">
            <a:off x="1427124" y="4128078"/>
            <a:ext cx="3881566" cy="1104770"/>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48" idx="6"/>
            <a:endCxn id="47" idx="2"/>
          </p:cNvCxnSpPr>
          <p:nvPr/>
        </p:nvCxnSpPr>
        <p:spPr>
          <a:xfrm flipV="1">
            <a:off x="5474085" y="3953232"/>
            <a:ext cx="743881"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7582085" y="3778383"/>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exp</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58" name="直接箭头连接符 57"/>
          <p:cNvCxnSpPr>
            <a:stCxn id="47" idx="6"/>
            <a:endCxn id="56" idx="2"/>
          </p:cNvCxnSpPr>
          <p:nvPr/>
        </p:nvCxnSpPr>
        <p:spPr>
          <a:xfrm flipV="1">
            <a:off x="6971005" y="3953230"/>
            <a:ext cx="611080"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8867881" y="3778382"/>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63" name="直接箭头连接符 62"/>
          <p:cNvCxnSpPr>
            <a:stCxn id="56" idx="6"/>
            <a:endCxn id="59" idx="2"/>
          </p:cNvCxnSpPr>
          <p:nvPr/>
        </p:nvCxnSpPr>
        <p:spPr>
          <a:xfrm flipV="1">
            <a:off x="8335126" y="3953229"/>
            <a:ext cx="532756"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4" name="椭圆 63"/>
          <p:cNvSpPr/>
          <p:nvPr/>
        </p:nvSpPr>
        <p:spPr>
          <a:xfrm>
            <a:off x="10153677" y="3778381"/>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1/x</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66" name="直接箭头连接符 65"/>
          <p:cNvCxnSpPr>
            <a:stCxn id="59" idx="6"/>
            <a:endCxn id="64" idx="2"/>
          </p:cNvCxnSpPr>
          <p:nvPr/>
        </p:nvCxnSpPr>
        <p:spPr>
          <a:xfrm flipV="1">
            <a:off x="9620922" y="3953228"/>
            <a:ext cx="532756"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64" idx="6"/>
          </p:cNvCxnSpPr>
          <p:nvPr/>
        </p:nvCxnSpPr>
        <p:spPr>
          <a:xfrm flipV="1">
            <a:off x="10906718" y="3953226"/>
            <a:ext cx="822205"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1641897" y="1965162"/>
            <a:ext cx="69928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2.00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0" name="文本框 69"/>
          <p:cNvSpPr txBox="1"/>
          <p:nvPr/>
        </p:nvSpPr>
        <p:spPr>
          <a:xfrm>
            <a:off x="1641897" y="2689222"/>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1" name="文本框 70"/>
          <p:cNvSpPr txBox="1"/>
          <p:nvPr/>
        </p:nvSpPr>
        <p:spPr>
          <a:xfrm>
            <a:off x="1641897" y="3413283"/>
            <a:ext cx="790907"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-3.00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2" name="文本框 71"/>
          <p:cNvSpPr txBox="1"/>
          <p:nvPr/>
        </p:nvSpPr>
        <p:spPr>
          <a:xfrm>
            <a:off x="1641897" y="4137343"/>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-2.00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3" name="文本框 72"/>
          <p:cNvSpPr txBox="1"/>
          <p:nvPr/>
        </p:nvSpPr>
        <p:spPr>
          <a:xfrm>
            <a:off x="1641897" y="4861404"/>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-3.00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4" name="文本框 73"/>
          <p:cNvSpPr txBox="1"/>
          <p:nvPr/>
        </p:nvSpPr>
        <p:spPr>
          <a:xfrm>
            <a:off x="2861729" y="2345554"/>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-2.00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6" name="文本框 75"/>
          <p:cNvSpPr txBox="1"/>
          <p:nvPr/>
        </p:nvSpPr>
        <p:spPr>
          <a:xfrm>
            <a:off x="4174713" y="2921586"/>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4.00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7" name="文本框 76"/>
          <p:cNvSpPr txBox="1"/>
          <p:nvPr/>
        </p:nvSpPr>
        <p:spPr>
          <a:xfrm>
            <a:off x="5404697" y="3625215"/>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8" name="文本框 77"/>
          <p:cNvSpPr txBox="1"/>
          <p:nvPr/>
        </p:nvSpPr>
        <p:spPr>
          <a:xfrm>
            <a:off x="6865396" y="3625215"/>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9" name="文本框 78"/>
          <p:cNvSpPr txBox="1"/>
          <p:nvPr/>
        </p:nvSpPr>
        <p:spPr>
          <a:xfrm>
            <a:off x="8210027" y="3638670"/>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0.37</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0" name="文本框 79"/>
          <p:cNvSpPr txBox="1"/>
          <p:nvPr/>
        </p:nvSpPr>
        <p:spPr>
          <a:xfrm>
            <a:off x="9521833" y="3638670"/>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1.37</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1" name="文本框 80"/>
          <p:cNvSpPr txBox="1"/>
          <p:nvPr/>
        </p:nvSpPr>
        <p:spPr>
          <a:xfrm>
            <a:off x="10851820" y="3610387"/>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0.73</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2" name="文本框 81"/>
          <p:cNvSpPr txBox="1"/>
          <p:nvPr/>
        </p:nvSpPr>
        <p:spPr>
          <a:xfrm>
            <a:off x="10851251" y="3898451"/>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 name="矩形 1"/>
          <p:cNvSpPr/>
          <p:nvPr/>
        </p:nvSpPr>
        <p:spPr>
          <a:xfrm>
            <a:off x="4130240" y="2913188"/>
            <a:ext cx="2005973" cy="2581270"/>
          </a:xfrm>
          <a:prstGeom prst="rect">
            <a:avLst/>
          </a:prstGeom>
          <a:noFill/>
          <a:ln w="12700">
            <a:solidFill>
              <a:srgbClr val="C0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7" name="直接箭头连接符 6"/>
          <p:cNvCxnSpPr>
            <a:stCxn id="2" idx="2"/>
            <a:endCxn id="62" idx="1"/>
          </p:cNvCxnSpPr>
          <p:nvPr/>
        </p:nvCxnSpPr>
        <p:spPr>
          <a:xfrm>
            <a:off x="5133227" y="5494458"/>
            <a:ext cx="1309191" cy="507268"/>
          </a:xfrm>
          <a:prstGeom prst="straightConnector1">
            <a:avLst/>
          </a:prstGeom>
          <a:noFill/>
          <a:ln w="12700">
            <a:solidFill>
              <a:srgbClr val="C00000"/>
            </a:solidFill>
            <a:prstDash val="dash"/>
          </a:ln>
        </p:spPr>
        <p:style>
          <a:lnRef idx="2">
            <a:schemeClr val="accent1"/>
          </a:lnRef>
          <a:fillRef idx="1">
            <a:schemeClr val="lt1"/>
          </a:fillRef>
          <a:effectRef idx="0">
            <a:schemeClr val="accent1"/>
          </a:effectRef>
          <a:fontRef idx="minor">
            <a:schemeClr val="dk1"/>
          </a:fontRef>
        </p:style>
      </p:cxnSp>
      <p:sp>
        <p:nvSpPr>
          <p:cNvPr id="13" name="标题 12"/>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误差反向传播例子</a:t>
            </a:r>
            <a:endParaRPr lang="zh-CN" altLang="en-US" dirty="0"/>
          </a:p>
        </p:txBody>
      </p:sp>
      <p:cxnSp>
        <p:nvCxnSpPr>
          <p:cNvPr id="53" name="直接箭头连接符 52"/>
          <p:cNvCxnSpPr>
            <a:stCxn id="2" idx="0"/>
            <a:endCxn id="83" idx="1"/>
          </p:cNvCxnSpPr>
          <p:nvPr/>
        </p:nvCxnSpPr>
        <p:spPr>
          <a:xfrm flipV="1">
            <a:off x="5133227" y="2179291"/>
            <a:ext cx="1309191" cy="733897"/>
          </a:xfrm>
          <a:prstGeom prst="straightConnector1">
            <a:avLst/>
          </a:prstGeom>
          <a:noFill/>
          <a:ln w="12700">
            <a:solidFill>
              <a:srgbClr val="C00000"/>
            </a:solidFill>
            <a:prstDash val="dash"/>
          </a:ln>
        </p:spPr>
        <p:style>
          <a:lnRef idx="2">
            <a:schemeClr val="accent1"/>
          </a:lnRef>
          <a:fillRef idx="1">
            <a:schemeClr val="lt1"/>
          </a:fillRef>
          <a:effectRef idx="0">
            <a:schemeClr val="accent1"/>
          </a:effectRef>
          <a:fontRef idx="minor">
            <a:schemeClr val="dk1"/>
          </a:fontRef>
        </p:style>
      </p:cxnSp>
      <p:sp>
        <p:nvSpPr>
          <p:cNvPr id="55" name="文本框 54"/>
          <p:cNvSpPr txBox="1"/>
          <p:nvPr/>
        </p:nvSpPr>
        <p:spPr>
          <a:xfrm>
            <a:off x="9519861" y="3891046"/>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-0.53</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5" name="文本框 64"/>
          <p:cNvSpPr txBox="1"/>
          <p:nvPr/>
        </p:nvSpPr>
        <p:spPr>
          <a:xfrm>
            <a:off x="8205065" y="3863825"/>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-0.53</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7" name="文本框 56"/>
          <p:cNvSpPr txBox="1"/>
          <p:nvPr/>
        </p:nvSpPr>
        <p:spPr>
          <a:xfrm>
            <a:off x="6876497" y="3891045"/>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-0.20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1" name="文本框 60"/>
          <p:cNvSpPr txBox="1"/>
          <p:nvPr/>
        </p:nvSpPr>
        <p:spPr>
          <a:xfrm>
            <a:off x="5399736" y="3891045"/>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0.20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62" name="文本框 61"/>
              <p:cNvSpPr txBox="1"/>
              <p:nvPr/>
            </p:nvSpPr>
            <p:spPr>
              <a:xfrm>
                <a:off x="6442418" y="5592158"/>
                <a:ext cx="5208414" cy="8191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黑体" panose="02010609060101010101" pitchFamily="49" charset="-122"/>
                        </a:rPr>
                        <m:t>𝑓</m:t>
                      </m:r>
                      <m:d>
                        <m:dPr>
                          <m:ctrlPr>
                            <a:rPr lang="en-US" altLang="zh-CN" sz="2800" i="1">
                              <a:latin typeface="Cambria Math" panose="02040503050406030204" pitchFamily="18" charset="0"/>
                              <a:ea typeface="黑体" panose="02010609060101010101" pitchFamily="49" charset="-122"/>
                            </a:rPr>
                          </m:ctrlPr>
                        </m:dPr>
                        <m:e>
                          <m:r>
                            <a:rPr lang="en-US" altLang="zh-CN" sz="2800" i="1">
                              <a:latin typeface="Cambria Math" panose="02040503050406030204" pitchFamily="18" charset="0"/>
                              <a:ea typeface="黑体" panose="02010609060101010101" pitchFamily="49" charset="-122"/>
                            </a:rPr>
                            <m:t>𝑥</m:t>
                          </m:r>
                        </m:e>
                      </m:d>
                      <m:r>
                        <a:rPr lang="en-US" altLang="zh-CN" sz="2800" i="1">
                          <a:latin typeface="Cambria Math" panose="02040503050406030204" pitchFamily="18" charset="0"/>
                          <a:ea typeface="黑体" panose="02010609060101010101" pitchFamily="49" charset="-122"/>
                        </a:rPr>
                        <m:t>=</m:t>
                      </m:r>
                      <m:r>
                        <a:rPr lang="en-US" altLang="zh-CN" sz="2800" i="1">
                          <a:latin typeface="Cambria Math" panose="02040503050406030204" pitchFamily="18" charset="0"/>
                          <a:ea typeface="黑体" panose="02010609060101010101" pitchFamily="49" charset="-122"/>
                        </a:rPr>
                        <m:t>𝑥</m:t>
                      </m:r>
                      <m:r>
                        <a:rPr lang="en-US" altLang="zh-CN" sz="2800" i="1">
                          <a:latin typeface="Cambria Math" panose="02040503050406030204" pitchFamily="18" charset="0"/>
                          <a:ea typeface="黑体" panose="02010609060101010101" pitchFamily="49" charset="-122"/>
                        </a:rPr>
                        <m:t>+</m:t>
                      </m:r>
                      <m:sSup>
                        <m:sSupPr>
                          <m:ctrlPr>
                            <a:rPr lang="en-US" altLang="zh-CN" sz="2800" i="1">
                              <a:latin typeface="Cambria Math" panose="02040503050406030204" pitchFamily="18" charset="0"/>
                              <a:ea typeface="黑体" panose="02010609060101010101" pitchFamily="49" charset="-122"/>
                            </a:rPr>
                          </m:ctrlPr>
                        </m:sSupPr>
                        <m:e>
                          <m:r>
                            <a:rPr lang="en-US" altLang="zh-CN" sz="2800" i="1">
                              <a:latin typeface="Cambria Math" panose="02040503050406030204" pitchFamily="18" charset="0"/>
                              <a:ea typeface="黑体" panose="02010609060101010101" pitchFamily="49" charset="-122"/>
                            </a:rPr>
                            <m:t>𝑥</m:t>
                          </m:r>
                        </m:e>
                        <m:sup>
                          <m:r>
                            <a:rPr lang="en-US" altLang="zh-CN" sz="2800" i="1">
                              <a:latin typeface="Cambria Math" panose="02040503050406030204" pitchFamily="18" charset="0"/>
                              <a:ea typeface="黑体" panose="02010609060101010101" pitchFamily="49" charset="-122"/>
                            </a:rPr>
                            <m:t>′</m:t>
                          </m:r>
                        </m:sup>
                      </m:sSup>
                      <m:r>
                        <a:rPr lang="en-US" altLang="zh-CN" sz="2800" i="1">
                          <a:latin typeface="Cambria Math" panose="02040503050406030204" pitchFamily="18" charset="0"/>
                          <a:ea typeface="黑体" panose="02010609060101010101" pitchFamily="49" charset="-122"/>
                        </a:rPr>
                        <m:t>         </m:t>
                      </m:r>
                      <m:r>
                        <a:rPr lang="en-US" altLang="zh-CN" sz="2800" i="1">
                          <a:latin typeface="Cambria Math" panose="02040503050406030204" pitchFamily="18" charset="0"/>
                          <a:ea typeface="Cambria Math" panose="02040503050406030204" pitchFamily="18" charset="0"/>
                        </a:rPr>
                        <m:t>→         </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𝑑𝑓</m:t>
                          </m:r>
                        </m:num>
                        <m:den>
                          <m:r>
                            <a:rPr lang="en-US" altLang="zh-CN" sz="2800" i="1">
                              <a:latin typeface="Cambria Math" panose="02040503050406030204" pitchFamily="18" charset="0"/>
                              <a:ea typeface="Cambria Math" panose="02040503050406030204" pitchFamily="18" charset="0"/>
                            </a:rPr>
                            <m:t>𝑑𝑥</m:t>
                          </m:r>
                        </m:den>
                      </m:f>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黑体" panose="02010609060101010101" pitchFamily="49" charset="-122"/>
                        </a:rPr>
                        <m:t>1</m:t>
                      </m:r>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62" name="文本框 61"/>
              <p:cNvSpPr txBox="1">
                <a:spLocks noRot="1" noChangeAspect="1" noMove="1" noResize="1" noEditPoints="1" noAdjustHandles="1" noChangeArrowheads="1" noChangeShapeType="1" noTextEdit="1"/>
              </p:cNvSpPr>
              <p:nvPr/>
            </p:nvSpPr>
            <p:spPr>
              <a:xfrm>
                <a:off x="6442418" y="5592158"/>
                <a:ext cx="5208414" cy="819135"/>
              </a:xfrm>
              <a:prstGeom prst="rect">
                <a:avLst/>
              </a:prstGeom>
              <a:blipFill rotWithShape="1">
                <a:blip r:embed="rId7"/>
                <a:stretch>
                  <a:fillRect l="-7" t="-42" r="-625"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3" name="文本框 82"/>
              <p:cNvSpPr txBox="1"/>
              <p:nvPr/>
            </p:nvSpPr>
            <p:spPr>
              <a:xfrm>
                <a:off x="6442418" y="1963847"/>
                <a:ext cx="2167645" cy="430887"/>
              </a:xfrm>
              <a:prstGeom prst="rect">
                <a:avLst/>
              </a:prstGeom>
              <a:noFill/>
            </p:spPr>
            <p:txBody>
              <a:bodyPr wrap="none" lIns="0" tIns="0" rIns="0" bIns="0" rtlCol="0">
                <a:spAutoFit/>
              </a:bodyPr>
              <a:lstStyle/>
              <a:p>
                <a:r>
                  <a:rPr lang="en-US" altLang="zh-CN" sz="2800" dirty="0">
                    <a:latin typeface="Times New Roman" panose="02020603050405020304" pitchFamily="16" charset="0"/>
                    <a:ea typeface="Cambria Math" panose="02040503050406030204" pitchFamily="18" charset="0"/>
                    <a:cs typeface="Times New Roman" panose="02020603050405020304" pitchFamily="16" charset="0"/>
                  </a:rPr>
                  <a:t>1</a:t>
                </a:r>
                <a14:m>
                  <m:oMath xmlns:m="http://schemas.openxmlformats.org/officeDocument/2006/math">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0</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20</m:t>
                    </m:r>
                    <m:r>
                      <a:rPr lang="en-US" altLang="zh-CN" sz="2800" i="1">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0</m:t>
                    </m:r>
                    <m: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20</m:t>
                    </m:r>
                  </m:oMath>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83" name="文本框 82"/>
              <p:cNvSpPr txBox="1">
                <a:spLocks noRot="1" noChangeAspect="1" noMove="1" noResize="1" noEditPoints="1" noAdjustHandles="1" noChangeArrowheads="1" noChangeShapeType="1" noTextEdit="1"/>
              </p:cNvSpPr>
              <p:nvPr/>
            </p:nvSpPr>
            <p:spPr>
              <a:xfrm>
                <a:off x="6442418" y="1963847"/>
                <a:ext cx="2167645" cy="430887"/>
              </a:xfrm>
              <a:prstGeom prst="rect">
                <a:avLst/>
              </a:prstGeom>
              <a:blipFill rotWithShape="1">
                <a:blip r:embed="rId8"/>
                <a:stretch>
                  <a:fillRect l="-16" t="-99" r="-3101" b="35"/>
                </a:stretch>
              </a:blipFill>
            </p:spPr>
            <p:txBody>
              <a:bodyPr/>
              <a:lstStyle/>
              <a:p>
                <a:r>
                  <a:rPr lang="zh-CN" altLang="en-US">
                    <a:noFill/>
                  </a:rPr>
                  <a:t> </a:t>
                </a:r>
              </a:p>
            </p:txBody>
          </p:sp>
        </mc:Fallback>
      </mc:AlternateContent>
      <p:sp>
        <p:nvSpPr>
          <p:cNvPr id="84" name="文本框 83"/>
          <p:cNvSpPr txBox="1"/>
          <p:nvPr/>
        </p:nvSpPr>
        <p:spPr>
          <a:xfrm>
            <a:off x="2819107" y="3810957"/>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6.00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custDataLst>
              <p:tags r:id="rId1"/>
            </p:custDataLst>
          </p:nvPr>
        </p:nvSpPr>
        <p:spPr>
          <a:xfrm>
            <a:off x="4381500" y="1202055"/>
            <a:ext cx="3313748" cy="69151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4.下面对特征人脸算法描述不正确的是(     )</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2"/>
            </p:custDataLst>
          </p:nvPr>
        </p:nvSpPr>
        <p:spPr>
          <a:xfrm>
            <a:off x="4810125" y="2715736"/>
            <a:ext cx="2804160" cy="783590"/>
          </a:xfrm>
          <a:prstGeom prst="rect">
            <a:avLst/>
          </a:prstGeom>
          <a:noFill/>
          <a:ln w="12700">
            <a:noFill/>
          </a:ln>
        </p:spPr>
        <p:txBody>
          <a:bodyPr wrap="square" rtlCol="0" anchor="ctr">
            <a:spAutoFit/>
          </a:bodyPr>
          <a:p>
            <a:pPr lvl="0" algn="l">
              <a:buNone/>
            </a:pPr>
            <a:r>
              <a:rPr lang="zh-CN" altLang="en-US" sz="1500">
                <a:solidFill>
                  <a:srgbClr val="000000"/>
                </a:solidFill>
                <a:latin typeface="微软雅黑" panose="020B0503020204020204" pitchFamily="34" charset="-122"/>
                <a:ea typeface="微软雅黑" panose="020B0503020204020204" pitchFamily="34" charset="-122"/>
              </a:rPr>
              <a:t>特征人脸方法是一种应用主成分分析来实现人脸图像降维的方法</a:t>
            </a:r>
            <a:endParaRPr lang="zh-CN" altLang="en-US" sz="1500">
              <a:solidFill>
                <a:srgbClr val="000000"/>
              </a:solidFill>
              <a:latin typeface="微软雅黑" panose="020B0503020204020204" pitchFamily="34" charset="-122"/>
              <a:ea typeface="微软雅黑" panose="020B0503020204020204" pitchFamily="34" charset="-122"/>
            </a:endParaRPr>
          </a:p>
        </p:txBody>
      </p:sp>
      <p:sp>
        <p:nvSpPr>
          <p:cNvPr id="10" name="椭圆 9"/>
          <p:cNvSpPr>
            <a:spLocks noChangeAspect="1"/>
          </p:cNvSpPr>
          <p:nvPr>
            <p:custDataLst>
              <p:tags r:id="rId3"/>
            </p:custDataLst>
          </p:nvPr>
        </p:nvSpPr>
        <p:spPr>
          <a:xfrm>
            <a:off x="4357211" y="29013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1" name="文本框 10"/>
          <p:cNvSpPr txBox="1"/>
          <p:nvPr>
            <p:custDataLst>
              <p:tags r:id="rId4"/>
            </p:custDataLst>
          </p:nvPr>
        </p:nvSpPr>
        <p:spPr>
          <a:xfrm>
            <a:off x="4810125" y="3528060"/>
            <a:ext cx="2930366" cy="922020"/>
          </a:xfrm>
          <a:prstGeom prst="rect">
            <a:avLst/>
          </a:prstGeom>
          <a:noFill/>
          <a:ln w="12700">
            <a:noFill/>
          </a:ln>
        </p:spPr>
        <p:txBody>
          <a:bodyPr wrap="square" rtlCol="0" anchor="ctr">
            <a:spAutoFit/>
          </a:bodyPr>
          <a:p>
            <a:pPr lvl="0" algn="l">
              <a:buNone/>
            </a:pPr>
            <a:r>
              <a:rPr lang="zh-CN" altLang="en-US" sz="1350">
                <a:solidFill>
                  <a:srgbClr val="000000"/>
                </a:solidFill>
                <a:latin typeface="微软雅黑" panose="020B0503020204020204" pitchFamily="34" charset="-122"/>
                <a:ea typeface="微软雅黑" panose="020B0503020204020204" pitchFamily="34" charset="-122"/>
              </a:rPr>
              <a:t>特征人脸方法是用一种称为“特征人脸(eigenface)”的特征向量按照线性组合形式来表达每一张原始人脸图像</a:t>
            </a:r>
            <a:endParaRPr lang="zh-CN" altLang="en-US" sz="1350">
              <a:solidFill>
                <a:srgbClr val="000000"/>
              </a:solidFill>
              <a:latin typeface="微软雅黑" panose="020B0503020204020204" pitchFamily="34" charset="-122"/>
              <a:ea typeface="微软雅黑" panose="020B0503020204020204" pitchFamily="34" charset="-122"/>
            </a:endParaRPr>
          </a:p>
        </p:txBody>
      </p:sp>
      <p:sp>
        <p:nvSpPr>
          <p:cNvPr id="12" name="椭圆 11"/>
          <p:cNvSpPr>
            <a:spLocks noChangeAspect="1"/>
          </p:cNvSpPr>
          <p:nvPr>
            <p:custDataLst>
              <p:tags r:id="rId5"/>
            </p:custDataLst>
          </p:nvPr>
        </p:nvSpPr>
        <p:spPr>
          <a:xfrm>
            <a:off x="4357211" y="375856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3" name="文本框 12"/>
          <p:cNvSpPr txBox="1"/>
          <p:nvPr>
            <p:custDataLst>
              <p:tags r:id="rId6"/>
            </p:custDataLst>
          </p:nvPr>
        </p:nvSpPr>
        <p:spPr>
          <a:xfrm>
            <a:off x="4810125" y="4355306"/>
            <a:ext cx="2766060" cy="889635"/>
          </a:xfrm>
          <a:prstGeom prst="rect">
            <a:avLst/>
          </a:prstGeom>
          <a:noFill/>
          <a:ln w="12700">
            <a:noFill/>
          </a:ln>
        </p:spPr>
        <p:txBody>
          <a:bodyPr wrap="square" rtlCol="0" anchor="ctr">
            <a:spAutoFit/>
          </a:bodyPr>
          <a:p>
            <a:pPr lvl="0" algn="l">
              <a:buNone/>
            </a:pPr>
            <a:r>
              <a:rPr lang="zh-CN" altLang="en-US" sz="1725">
                <a:solidFill>
                  <a:srgbClr val="000000"/>
                </a:solidFill>
                <a:latin typeface="微软雅黑" panose="020B0503020204020204" pitchFamily="34" charset="-122"/>
                <a:ea typeface="微软雅黑" panose="020B0503020204020204" pitchFamily="34" charset="-122"/>
              </a:rPr>
              <a:t>每一个特征人脸的维数与原始人脸图像的维数一样大</a:t>
            </a:r>
            <a:endParaRPr lang="zh-CN" altLang="en-US" sz="1725">
              <a:solidFill>
                <a:srgbClr val="000000"/>
              </a:solidFill>
              <a:latin typeface="微软雅黑" panose="020B0503020204020204" pitchFamily="34" charset="-122"/>
              <a:ea typeface="微软雅黑" panose="020B0503020204020204" pitchFamily="34" charset="-122"/>
            </a:endParaRPr>
          </a:p>
        </p:txBody>
      </p:sp>
      <p:sp>
        <p:nvSpPr>
          <p:cNvPr id="14" name="椭圆 13"/>
          <p:cNvSpPr>
            <a:spLocks noChangeAspect="1"/>
          </p:cNvSpPr>
          <p:nvPr>
            <p:custDataLst>
              <p:tags r:id="rId7"/>
            </p:custDataLst>
          </p:nvPr>
        </p:nvSpPr>
        <p:spPr>
          <a:xfrm>
            <a:off x="4357211" y="46158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5" name="文本框 14"/>
          <p:cNvSpPr txBox="1"/>
          <p:nvPr>
            <p:custDataLst>
              <p:tags r:id="rId8"/>
            </p:custDataLst>
          </p:nvPr>
        </p:nvSpPr>
        <p:spPr>
          <a:xfrm>
            <a:off x="4810125" y="5345589"/>
            <a:ext cx="2766060" cy="623570"/>
          </a:xfrm>
          <a:prstGeom prst="rect">
            <a:avLst/>
          </a:prstGeom>
          <a:noFill/>
          <a:ln w="12700">
            <a:noFill/>
          </a:ln>
        </p:spPr>
        <p:txBody>
          <a:bodyPr wrap="square" rtlCol="0" anchor="ctr">
            <a:spAutoFit/>
          </a:bodyPr>
          <a:p>
            <a:pPr lvl="0" algn="l">
              <a:buNone/>
            </a:pPr>
            <a:r>
              <a:rPr lang="zh-CN" altLang="en-US" sz="1725">
                <a:solidFill>
                  <a:srgbClr val="000000"/>
                </a:solidFill>
                <a:latin typeface="微软雅黑" panose="020B0503020204020204" pitchFamily="34" charset="-122"/>
                <a:ea typeface="微软雅黑" panose="020B0503020204020204" pitchFamily="34" charset="-122"/>
              </a:rPr>
              <a:t>特征人脸之间的相关度要尽可能大</a:t>
            </a:r>
            <a:endParaRPr lang="zh-CN" altLang="en-US" sz="1725">
              <a:solidFill>
                <a:srgbClr val="000000"/>
              </a:solidFill>
              <a:latin typeface="微软雅黑" panose="020B0503020204020204" pitchFamily="34" charset="-122"/>
              <a:ea typeface="微软雅黑" panose="020B0503020204020204" pitchFamily="34" charset="-122"/>
            </a:endParaRPr>
          </a:p>
        </p:txBody>
      </p:sp>
      <p:sp>
        <p:nvSpPr>
          <p:cNvPr id="16" name="椭圆 15"/>
          <p:cNvSpPr>
            <a:spLocks noChangeAspect="1"/>
          </p:cNvSpPr>
          <p:nvPr>
            <p:custDataLst>
              <p:tags r:id="rId9"/>
            </p:custDataLst>
          </p:nvPr>
        </p:nvSpPr>
        <p:spPr>
          <a:xfrm>
            <a:off x="4357211" y="547354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7" name="圆角矩形 16"/>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7" name="组合 6"/>
          <p:cNvGrpSpPr/>
          <p:nvPr>
            <p:custDataLst>
              <p:tags r:id="rId11"/>
            </p:custDataLst>
          </p:nvPr>
        </p:nvGrpSpPr>
        <p:grpSpPr>
          <a:xfrm>
            <a:off x="0" y="0"/>
            <a:ext cx="4286250" cy="490061"/>
            <a:chOff x="-8300" y="0"/>
            <a:chExt cx="9000" cy="1029"/>
          </a:xfrm>
        </p:grpSpPr>
        <p:sp>
          <p:nvSpPr>
            <p:cNvPr id="3" name="TitleBackground"/>
            <p:cNvSpPr/>
            <p:nvPr>
              <p:custDataLst>
                <p:tags r:id="rId12"/>
              </p:custDataLst>
            </p:nvPr>
          </p:nvSpPr>
          <p:spPr>
            <a:xfrm>
              <a:off x="-830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 name="ColorBlock"/>
            <p:cNvSpPr/>
            <p:nvPr>
              <p:custDataLst>
                <p:tags r:id="rId13"/>
              </p:custDataLst>
            </p:nvPr>
          </p:nvSpPr>
          <p:spPr>
            <a:xfrm>
              <a:off x="-830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TypeText"/>
            <p:cNvSpPr txBox="1"/>
            <p:nvPr>
              <p:custDataLst>
                <p:tags r:id="rId14"/>
              </p:custDataLst>
            </p:nvPr>
          </p:nvSpPr>
          <p:spPr>
            <a:xfrm>
              <a:off x="-7767"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6" name="TipText"/>
            <p:cNvSpPr txBox="1"/>
            <p:nvPr>
              <p:custDataLst>
                <p:tags r:id="rId15"/>
              </p:custDataLst>
            </p:nvPr>
          </p:nvSpPr>
          <p:spPr>
            <a:xfrm>
              <a:off x="-5823" y="229"/>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1分</a:t>
              </a:r>
              <a:endPar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18" name="图片 17" descr="tmpEABC"/>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矩形 9"/>
              <p:cNvSpPr/>
              <p:nvPr/>
            </p:nvSpPr>
            <p:spPr>
              <a:xfrm>
                <a:off x="576287" y="776613"/>
                <a:ext cx="6472019" cy="103406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ea typeface="黑体" panose="02010609060101010101" pitchFamily="49" charset="-122"/>
                          <a:cs typeface="Times New Roman" panose="02020603050405020304" pitchFamily="16" charset="0"/>
                        </a:rPr>
                        <m:t>𝑓</m:t>
                      </m:r>
                      <m:d>
                        <m:d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d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r>
                            <a:rPr lang="en-US" altLang="zh-CN" sz="3200" i="1">
                              <a:latin typeface="Cambria Math" panose="02040503050406030204" pitchFamily="18" charset="0"/>
                              <a:ea typeface="黑体" panose="02010609060101010101" pitchFamily="49" charset="-122"/>
                              <a:cs typeface="Times New Roman" panose="02020603050405020304" pitchFamily="16" charset="0"/>
                            </a:rPr>
                            <m:t>𝑥</m:t>
                          </m:r>
                        </m:e>
                      </m:d>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f>
                        <m:f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fPr>
                        <m:num>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num>
                        <m:den>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p>
                            <m:sSup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p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𝑒</m:t>
                              </m:r>
                            </m:e>
                            <m:sup>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0</m:t>
                                  </m:r>
                                </m:sub>
                              </m:sSub>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0</m:t>
                                  </m:r>
                                </m:sub>
                              </m:sSub>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sub>
                              </m:sSub>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sub>
                              </m:sSub>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2</m:t>
                                  </m:r>
                                </m:sub>
                              </m:sSub>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up>
                          </m:sSup>
                        </m:den>
                      </m:f>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0" name="矩形 9"/>
              <p:cNvSpPr>
                <a:spLocks noRot="1" noChangeAspect="1" noMove="1" noResize="1" noEditPoints="1" noAdjustHandles="1" noChangeArrowheads="1" noChangeShapeType="1" noTextEdit="1"/>
              </p:cNvSpPr>
              <p:nvPr/>
            </p:nvSpPr>
            <p:spPr>
              <a:xfrm>
                <a:off x="576287" y="776613"/>
                <a:ext cx="6472019" cy="1034066"/>
              </a:xfrm>
              <a:prstGeom prst="rect">
                <a:avLst/>
              </a:prstGeom>
              <a:blipFill rotWithShape="1">
                <a:blip r:embed="rId1"/>
                <a:stretch>
                  <a:fillRect l="-5" t="-1" r="7" b="28"/>
                </a:stretch>
              </a:blipFill>
            </p:spPr>
            <p:txBody>
              <a:bodyPr/>
              <a:lstStyle/>
              <a:p>
                <a:r>
                  <a:rPr lang="zh-CN" altLang="en-US">
                    <a:noFill/>
                  </a:rPr>
                  <a:t> </a:t>
                </a:r>
              </a:p>
            </p:txBody>
          </p:sp>
        </mc:Fallback>
      </mc:AlternateContent>
      <p:sp>
        <p:nvSpPr>
          <p:cNvPr id="4" name="椭圆 3"/>
          <p:cNvSpPr/>
          <p:nvPr/>
        </p:nvSpPr>
        <p:spPr>
          <a:xfrm>
            <a:off x="2368502" y="2488335"/>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5" name="矩形 4"/>
              <p:cNvSpPr/>
              <p:nvPr/>
            </p:nvSpPr>
            <p:spPr>
              <a:xfrm>
                <a:off x="732960" y="2077965"/>
                <a:ext cx="694164"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0</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5" name="矩形 4"/>
              <p:cNvSpPr>
                <a:spLocks noRot="1" noChangeAspect="1" noMove="1" noResize="1" noEditPoints="1" noAdjustHandles="1" noChangeArrowheads="1" noChangeShapeType="1" noTextEdit="1"/>
              </p:cNvSpPr>
              <p:nvPr/>
            </p:nvSpPr>
            <p:spPr>
              <a:xfrm>
                <a:off x="732960" y="2077965"/>
                <a:ext cx="694164" cy="523220"/>
              </a:xfrm>
              <a:prstGeom prst="rect">
                <a:avLst/>
              </a:prstGeom>
              <a:blipFill rotWithShape="1">
                <a:blip r:embed="rId2"/>
                <a:stretch>
                  <a:fillRect l="-24" t="-47" r="40" b="43"/>
                </a:stretch>
              </a:blipFill>
            </p:spPr>
            <p:txBody>
              <a:bodyPr/>
              <a:lstStyle/>
              <a:p>
                <a:r>
                  <a:rPr lang="zh-CN" altLang="en-US">
                    <a:noFill/>
                  </a:rPr>
                  <a:t> </a:t>
                </a:r>
              </a:p>
            </p:txBody>
          </p:sp>
        </mc:Fallback>
      </mc:AlternateContent>
      <p:cxnSp>
        <p:nvCxnSpPr>
          <p:cNvPr id="11" name="连接符: 肘形 10"/>
          <p:cNvCxnSpPr>
            <a:stCxn id="5" idx="3"/>
            <a:endCxn id="4" idx="0"/>
          </p:cNvCxnSpPr>
          <p:nvPr/>
        </p:nvCxnSpPr>
        <p:spPr>
          <a:xfrm>
            <a:off x="1427124" y="2339575"/>
            <a:ext cx="1106774" cy="148760"/>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矩形 30"/>
              <p:cNvSpPr/>
              <p:nvPr/>
            </p:nvSpPr>
            <p:spPr>
              <a:xfrm>
                <a:off x="779832" y="2801283"/>
                <a:ext cx="628826"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0</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31" name="矩形 30"/>
              <p:cNvSpPr>
                <a:spLocks noRot="1" noChangeAspect="1" noMove="1" noResize="1" noEditPoints="1" noAdjustHandles="1" noChangeArrowheads="1" noChangeShapeType="1" noTextEdit="1"/>
              </p:cNvSpPr>
              <p:nvPr/>
            </p:nvSpPr>
            <p:spPr>
              <a:xfrm>
                <a:off x="779832" y="2801283"/>
                <a:ext cx="628826" cy="523220"/>
              </a:xfrm>
              <a:prstGeom prst="rect">
                <a:avLst/>
              </a:prstGeom>
              <a:blipFill rotWithShape="1">
                <a:blip r:embed="rId3"/>
                <a:stretch>
                  <a:fillRect l="-8" t="-57" r="36" b="53"/>
                </a:stretch>
              </a:blipFill>
            </p:spPr>
            <p:txBody>
              <a:bodyPr/>
              <a:lstStyle/>
              <a:p>
                <a:r>
                  <a:rPr lang="zh-CN" altLang="en-US">
                    <a:noFill/>
                  </a:rPr>
                  <a:t> </a:t>
                </a:r>
              </a:p>
            </p:txBody>
          </p:sp>
        </mc:Fallback>
      </mc:AlternateContent>
      <p:cxnSp>
        <p:nvCxnSpPr>
          <p:cNvPr id="18" name="连接符: 肘形 17"/>
          <p:cNvCxnSpPr>
            <a:stCxn id="31" idx="3"/>
            <a:endCxn id="4" idx="4"/>
          </p:cNvCxnSpPr>
          <p:nvPr/>
        </p:nvCxnSpPr>
        <p:spPr>
          <a:xfrm flipV="1">
            <a:off x="1408658" y="2838027"/>
            <a:ext cx="1125240" cy="224866"/>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2368502" y="3949676"/>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37" name="矩形 36"/>
              <p:cNvSpPr/>
              <p:nvPr/>
            </p:nvSpPr>
            <p:spPr>
              <a:xfrm>
                <a:off x="738924" y="3524601"/>
                <a:ext cx="685892"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1</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37" name="矩形 36"/>
              <p:cNvSpPr>
                <a:spLocks noRot="1" noChangeAspect="1" noMove="1" noResize="1" noEditPoints="1" noAdjustHandles="1" noChangeArrowheads="1" noChangeShapeType="1" noTextEdit="1"/>
              </p:cNvSpPr>
              <p:nvPr/>
            </p:nvSpPr>
            <p:spPr>
              <a:xfrm>
                <a:off x="738924" y="3524601"/>
                <a:ext cx="685892" cy="523220"/>
              </a:xfrm>
              <a:prstGeom prst="rect">
                <a:avLst/>
              </a:prstGeom>
              <a:blipFill rotWithShape="1">
                <a:blip r:embed="rId4"/>
                <a:stretch>
                  <a:fillRect l="-61" t="-67" r="75" b="63"/>
                </a:stretch>
              </a:blipFill>
            </p:spPr>
            <p:txBody>
              <a:bodyPr/>
              <a:lstStyle/>
              <a:p>
                <a:r>
                  <a:rPr lang="zh-CN" altLang="en-US">
                    <a:noFill/>
                  </a:rPr>
                  <a:t> </a:t>
                </a:r>
              </a:p>
            </p:txBody>
          </p:sp>
        </mc:Fallback>
      </mc:AlternateContent>
      <p:cxnSp>
        <p:nvCxnSpPr>
          <p:cNvPr id="39" name="连接符: 肘形 38"/>
          <p:cNvCxnSpPr>
            <a:stCxn id="37" idx="3"/>
            <a:endCxn id="36" idx="0"/>
          </p:cNvCxnSpPr>
          <p:nvPr/>
        </p:nvCxnSpPr>
        <p:spPr>
          <a:xfrm>
            <a:off x="1424816" y="3786211"/>
            <a:ext cx="1109082" cy="163465"/>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矩形 39"/>
              <p:cNvSpPr/>
              <p:nvPr/>
            </p:nvSpPr>
            <p:spPr>
              <a:xfrm>
                <a:off x="785795" y="4247919"/>
                <a:ext cx="620554"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1</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40" name="矩形 39"/>
              <p:cNvSpPr>
                <a:spLocks noRot="1" noChangeAspect="1" noMove="1" noResize="1" noEditPoints="1" noAdjustHandles="1" noChangeArrowheads="1" noChangeShapeType="1" noTextEdit="1"/>
              </p:cNvSpPr>
              <p:nvPr/>
            </p:nvSpPr>
            <p:spPr>
              <a:xfrm>
                <a:off x="785795" y="4247919"/>
                <a:ext cx="620554" cy="523220"/>
              </a:xfrm>
              <a:prstGeom prst="rect">
                <a:avLst/>
              </a:prstGeom>
              <a:blipFill rotWithShape="1">
                <a:blip r:embed="rId5"/>
                <a:stretch>
                  <a:fillRect l="-48" t="-77" r="74" b="73"/>
                </a:stretch>
              </a:blipFill>
            </p:spPr>
            <p:txBody>
              <a:bodyPr/>
              <a:lstStyle/>
              <a:p>
                <a:r>
                  <a:rPr lang="zh-CN" altLang="en-US">
                    <a:noFill/>
                  </a:rPr>
                  <a:t> </a:t>
                </a:r>
              </a:p>
            </p:txBody>
          </p:sp>
        </mc:Fallback>
      </mc:AlternateContent>
      <p:cxnSp>
        <p:nvCxnSpPr>
          <p:cNvPr id="41" name="连接符: 肘形 40"/>
          <p:cNvCxnSpPr>
            <a:stCxn id="40" idx="3"/>
            <a:endCxn id="36" idx="4"/>
          </p:cNvCxnSpPr>
          <p:nvPr/>
        </p:nvCxnSpPr>
        <p:spPr>
          <a:xfrm flipV="1">
            <a:off x="1406349" y="4299368"/>
            <a:ext cx="1127549" cy="210161"/>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矩形 41"/>
              <p:cNvSpPr/>
              <p:nvPr/>
            </p:nvSpPr>
            <p:spPr>
              <a:xfrm>
                <a:off x="732960" y="4971238"/>
                <a:ext cx="694164"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2</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42" name="矩形 41"/>
              <p:cNvSpPr>
                <a:spLocks noRot="1" noChangeAspect="1" noMove="1" noResize="1" noEditPoints="1" noAdjustHandles="1" noChangeArrowheads="1" noChangeShapeType="1" noTextEdit="1"/>
              </p:cNvSpPr>
              <p:nvPr/>
            </p:nvSpPr>
            <p:spPr>
              <a:xfrm>
                <a:off x="732960" y="4971238"/>
                <a:ext cx="694164" cy="523220"/>
              </a:xfrm>
              <a:prstGeom prst="rect">
                <a:avLst/>
              </a:prstGeom>
              <a:blipFill rotWithShape="1">
                <a:blip r:embed="rId6"/>
                <a:stretch>
                  <a:fillRect l="-24" t="-88" r="40" b="84"/>
                </a:stretch>
              </a:blipFill>
            </p:spPr>
            <p:txBody>
              <a:bodyPr/>
              <a:lstStyle/>
              <a:p>
                <a:r>
                  <a:rPr lang="zh-CN" altLang="en-US">
                    <a:noFill/>
                  </a:rPr>
                  <a:t> </a:t>
                </a:r>
              </a:p>
            </p:txBody>
          </p:sp>
        </mc:Fallback>
      </mc:AlternateContent>
      <p:sp>
        <p:nvSpPr>
          <p:cNvPr id="43" name="椭圆 42"/>
          <p:cNvSpPr/>
          <p:nvPr/>
        </p:nvSpPr>
        <p:spPr>
          <a:xfrm>
            <a:off x="3646902" y="3067986"/>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44" name="连接符: 肘形 43"/>
          <p:cNvCxnSpPr>
            <a:stCxn id="4" idx="6"/>
            <a:endCxn id="43" idx="0"/>
          </p:cNvCxnSpPr>
          <p:nvPr/>
        </p:nvCxnSpPr>
        <p:spPr>
          <a:xfrm>
            <a:off x="2699292" y="2663182"/>
            <a:ext cx="1113005" cy="404804"/>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6" name="连接符: 肘形 45"/>
          <p:cNvCxnSpPr>
            <a:stCxn id="36" idx="6"/>
            <a:endCxn id="43" idx="4"/>
          </p:cNvCxnSpPr>
          <p:nvPr/>
        </p:nvCxnSpPr>
        <p:spPr>
          <a:xfrm flipV="1">
            <a:off x="2699293" y="3417678"/>
            <a:ext cx="1113005" cy="706844"/>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6217965" y="3778385"/>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8" name="椭圆 47"/>
          <p:cNvSpPr/>
          <p:nvPr/>
        </p:nvSpPr>
        <p:spPr>
          <a:xfrm>
            <a:off x="5143294" y="3778386"/>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50" name="连接符: 肘形 49"/>
          <p:cNvCxnSpPr>
            <a:stCxn id="43" idx="6"/>
            <a:endCxn id="48" idx="0"/>
          </p:cNvCxnSpPr>
          <p:nvPr/>
        </p:nvCxnSpPr>
        <p:spPr>
          <a:xfrm>
            <a:off x="3977692" y="3242833"/>
            <a:ext cx="1330997" cy="535553"/>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1"/>
          <p:cNvCxnSpPr>
            <a:stCxn id="42" idx="3"/>
            <a:endCxn id="48" idx="4"/>
          </p:cNvCxnSpPr>
          <p:nvPr/>
        </p:nvCxnSpPr>
        <p:spPr>
          <a:xfrm flipV="1">
            <a:off x="1427124" y="4128078"/>
            <a:ext cx="3881566" cy="1104770"/>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48" idx="6"/>
            <a:endCxn id="47" idx="2"/>
          </p:cNvCxnSpPr>
          <p:nvPr/>
        </p:nvCxnSpPr>
        <p:spPr>
          <a:xfrm flipV="1">
            <a:off x="5474085" y="3953232"/>
            <a:ext cx="743881"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7582085" y="3778383"/>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exp</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58" name="直接箭头连接符 57"/>
          <p:cNvCxnSpPr>
            <a:stCxn id="47" idx="6"/>
            <a:endCxn id="56" idx="2"/>
          </p:cNvCxnSpPr>
          <p:nvPr/>
        </p:nvCxnSpPr>
        <p:spPr>
          <a:xfrm flipV="1">
            <a:off x="6971005" y="3953230"/>
            <a:ext cx="611080"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8867881" y="3778382"/>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63" name="直接箭头连接符 62"/>
          <p:cNvCxnSpPr>
            <a:stCxn id="56" idx="6"/>
            <a:endCxn id="59" idx="2"/>
          </p:cNvCxnSpPr>
          <p:nvPr/>
        </p:nvCxnSpPr>
        <p:spPr>
          <a:xfrm flipV="1">
            <a:off x="8335126" y="3953229"/>
            <a:ext cx="532756"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4" name="椭圆 63"/>
          <p:cNvSpPr/>
          <p:nvPr/>
        </p:nvSpPr>
        <p:spPr>
          <a:xfrm>
            <a:off x="10153677" y="3778381"/>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1/x</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66" name="直接箭头连接符 65"/>
          <p:cNvCxnSpPr>
            <a:stCxn id="59" idx="6"/>
            <a:endCxn id="64" idx="2"/>
          </p:cNvCxnSpPr>
          <p:nvPr/>
        </p:nvCxnSpPr>
        <p:spPr>
          <a:xfrm flipV="1">
            <a:off x="9620922" y="3953228"/>
            <a:ext cx="532756"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64" idx="6"/>
          </p:cNvCxnSpPr>
          <p:nvPr/>
        </p:nvCxnSpPr>
        <p:spPr>
          <a:xfrm flipV="1">
            <a:off x="10906718" y="3953226"/>
            <a:ext cx="822205"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1641897" y="1965162"/>
            <a:ext cx="69928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2.00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0" name="文本框 69"/>
          <p:cNvSpPr txBox="1"/>
          <p:nvPr/>
        </p:nvSpPr>
        <p:spPr>
          <a:xfrm>
            <a:off x="1641897" y="2689222"/>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1" name="文本框 70"/>
          <p:cNvSpPr txBox="1"/>
          <p:nvPr/>
        </p:nvSpPr>
        <p:spPr>
          <a:xfrm>
            <a:off x="1641897" y="3413283"/>
            <a:ext cx="790907"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-3.00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2" name="文本框 71"/>
          <p:cNvSpPr txBox="1"/>
          <p:nvPr/>
        </p:nvSpPr>
        <p:spPr>
          <a:xfrm>
            <a:off x="1641897" y="4137343"/>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-2.00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3" name="文本框 72"/>
          <p:cNvSpPr txBox="1"/>
          <p:nvPr/>
        </p:nvSpPr>
        <p:spPr>
          <a:xfrm>
            <a:off x="1641897" y="4861404"/>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-3.00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4" name="文本框 73"/>
          <p:cNvSpPr txBox="1"/>
          <p:nvPr/>
        </p:nvSpPr>
        <p:spPr>
          <a:xfrm>
            <a:off x="2861729" y="2345554"/>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-2.00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6" name="文本框 75"/>
          <p:cNvSpPr txBox="1"/>
          <p:nvPr/>
        </p:nvSpPr>
        <p:spPr>
          <a:xfrm>
            <a:off x="4174713" y="2921586"/>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4.00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7" name="文本框 76"/>
          <p:cNvSpPr txBox="1"/>
          <p:nvPr/>
        </p:nvSpPr>
        <p:spPr>
          <a:xfrm>
            <a:off x="5404697" y="3625215"/>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8" name="文本框 77"/>
          <p:cNvSpPr txBox="1"/>
          <p:nvPr/>
        </p:nvSpPr>
        <p:spPr>
          <a:xfrm>
            <a:off x="6865396" y="3625215"/>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9" name="文本框 78"/>
          <p:cNvSpPr txBox="1"/>
          <p:nvPr/>
        </p:nvSpPr>
        <p:spPr>
          <a:xfrm>
            <a:off x="8210027" y="3638670"/>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0.37</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0" name="文本框 79"/>
          <p:cNvSpPr txBox="1"/>
          <p:nvPr/>
        </p:nvSpPr>
        <p:spPr>
          <a:xfrm>
            <a:off x="9521833" y="3638670"/>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1.37</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1" name="文本框 80"/>
          <p:cNvSpPr txBox="1"/>
          <p:nvPr/>
        </p:nvSpPr>
        <p:spPr>
          <a:xfrm>
            <a:off x="10851820" y="3610387"/>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0.73</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2" name="文本框 81"/>
          <p:cNvSpPr txBox="1"/>
          <p:nvPr/>
        </p:nvSpPr>
        <p:spPr>
          <a:xfrm>
            <a:off x="10851251" y="3898451"/>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 name="矩形 1"/>
          <p:cNvSpPr/>
          <p:nvPr/>
        </p:nvSpPr>
        <p:spPr>
          <a:xfrm>
            <a:off x="2795101" y="2116591"/>
            <a:ext cx="2005973" cy="2581270"/>
          </a:xfrm>
          <a:prstGeom prst="rect">
            <a:avLst/>
          </a:prstGeom>
          <a:noFill/>
          <a:ln w="12700">
            <a:solidFill>
              <a:srgbClr val="C0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7" name="直接箭头连接符 6"/>
          <p:cNvCxnSpPr>
            <a:stCxn id="2" idx="2"/>
            <a:endCxn id="62" idx="1"/>
          </p:cNvCxnSpPr>
          <p:nvPr/>
        </p:nvCxnSpPr>
        <p:spPr>
          <a:xfrm>
            <a:off x="3798088" y="4697861"/>
            <a:ext cx="2644330" cy="1303865"/>
          </a:xfrm>
          <a:prstGeom prst="straightConnector1">
            <a:avLst/>
          </a:prstGeom>
          <a:noFill/>
          <a:ln w="12700">
            <a:solidFill>
              <a:srgbClr val="C00000"/>
            </a:solidFill>
            <a:prstDash val="dash"/>
          </a:ln>
        </p:spPr>
        <p:style>
          <a:lnRef idx="2">
            <a:schemeClr val="accent1"/>
          </a:lnRef>
          <a:fillRef idx="1">
            <a:schemeClr val="lt1"/>
          </a:fillRef>
          <a:effectRef idx="0">
            <a:schemeClr val="accent1"/>
          </a:effectRef>
          <a:fontRef idx="minor">
            <a:schemeClr val="dk1"/>
          </a:fontRef>
        </p:style>
      </p:cxnSp>
      <p:sp>
        <p:nvSpPr>
          <p:cNvPr id="13" name="标题 12"/>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误差反向传播例子</a:t>
            </a:r>
            <a:endParaRPr lang="zh-CN" altLang="en-US" dirty="0"/>
          </a:p>
        </p:txBody>
      </p:sp>
      <p:cxnSp>
        <p:nvCxnSpPr>
          <p:cNvPr id="53" name="直接箭头连接符 52"/>
          <p:cNvCxnSpPr>
            <a:stCxn id="2" idx="0"/>
            <a:endCxn id="83" idx="1"/>
          </p:cNvCxnSpPr>
          <p:nvPr/>
        </p:nvCxnSpPr>
        <p:spPr>
          <a:xfrm>
            <a:off x="3798088" y="2116591"/>
            <a:ext cx="2644330" cy="62700"/>
          </a:xfrm>
          <a:prstGeom prst="straightConnector1">
            <a:avLst/>
          </a:prstGeom>
          <a:noFill/>
          <a:ln w="12700">
            <a:solidFill>
              <a:srgbClr val="C00000"/>
            </a:solidFill>
            <a:prstDash val="dash"/>
          </a:ln>
        </p:spPr>
        <p:style>
          <a:lnRef idx="2">
            <a:schemeClr val="accent1"/>
          </a:lnRef>
          <a:fillRef idx="1">
            <a:schemeClr val="lt1"/>
          </a:fillRef>
          <a:effectRef idx="0">
            <a:schemeClr val="accent1"/>
          </a:effectRef>
          <a:fontRef idx="minor">
            <a:schemeClr val="dk1"/>
          </a:fontRef>
        </p:style>
      </p:cxnSp>
      <p:sp>
        <p:nvSpPr>
          <p:cNvPr id="55" name="文本框 54"/>
          <p:cNvSpPr txBox="1"/>
          <p:nvPr/>
        </p:nvSpPr>
        <p:spPr>
          <a:xfrm>
            <a:off x="9519861" y="3891046"/>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-0.53</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5" name="文本框 64"/>
          <p:cNvSpPr txBox="1"/>
          <p:nvPr/>
        </p:nvSpPr>
        <p:spPr>
          <a:xfrm>
            <a:off x="8205065" y="3863825"/>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-0.53</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7" name="文本框 56"/>
          <p:cNvSpPr txBox="1"/>
          <p:nvPr/>
        </p:nvSpPr>
        <p:spPr>
          <a:xfrm>
            <a:off x="6876497" y="3891045"/>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-0.20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1" name="文本框 60"/>
          <p:cNvSpPr txBox="1"/>
          <p:nvPr/>
        </p:nvSpPr>
        <p:spPr>
          <a:xfrm>
            <a:off x="5399736" y="3891045"/>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0.20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62" name="文本框 61"/>
              <p:cNvSpPr txBox="1"/>
              <p:nvPr/>
            </p:nvSpPr>
            <p:spPr>
              <a:xfrm>
                <a:off x="6442418" y="5592158"/>
                <a:ext cx="5208414" cy="8191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黑体" panose="02010609060101010101" pitchFamily="49" charset="-122"/>
                        </a:rPr>
                        <m:t>𝑓</m:t>
                      </m:r>
                      <m:d>
                        <m:dPr>
                          <m:ctrlPr>
                            <a:rPr lang="en-US" altLang="zh-CN" sz="2800" i="1">
                              <a:latin typeface="Cambria Math" panose="02040503050406030204" pitchFamily="18" charset="0"/>
                              <a:ea typeface="黑体" panose="02010609060101010101" pitchFamily="49" charset="-122"/>
                            </a:rPr>
                          </m:ctrlPr>
                        </m:dPr>
                        <m:e>
                          <m:r>
                            <a:rPr lang="en-US" altLang="zh-CN" sz="2800" i="1">
                              <a:latin typeface="Cambria Math" panose="02040503050406030204" pitchFamily="18" charset="0"/>
                              <a:ea typeface="黑体" panose="02010609060101010101" pitchFamily="49" charset="-122"/>
                            </a:rPr>
                            <m:t>𝑥</m:t>
                          </m:r>
                        </m:e>
                      </m:d>
                      <m:r>
                        <a:rPr lang="en-US" altLang="zh-CN" sz="2800" i="1">
                          <a:latin typeface="Cambria Math" panose="02040503050406030204" pitchFamily="18" charset="0"/>
                          <a:ea typeface="黑体" panose="02010609060101010101" pitchFamily="49" charset="-122"/>
                        </a:rPr>
                        <m:t>=</m:t>
                      </m:r>
                      <m:r>
                        <a:rPr lang="en-US" altLang="zh-CN" sz="2800" i="1">
                          <a:latin typeface="Cambria Math" panose="02040503050406030204" pitchFamily="18" charset="0"/>
                          <a:ea typeface="黑体" panose="02010609060101010101" pitchFamily="49" charset="-122"/>
                        </a:rPr>
                        <m:t>𝑥</m:t>
                      </m:r>
                      <m:r>
                        <a:rPr lang="en-US" altLang="zh-CN" sz="2800" i="1">
                          <a:latin typeface="Cambria Math" panose="02040503050406030204" pitchFamily="18" charset="0"/>
                          <a:ea typeface="黑体" panose="02010609060101010101" pitchFamily="49" charset="-122"/>
                        </a:rPr>
                        <m:t>+</m:t>
                      </m:r>
                      <m:sSup>
                        <m:sSupPr>
                          <m:ctrlPr>
                            <a:rPr lang="en-US" altLang="zh-CN" sz="2800" i="1">
                              <a:latin typeface="Cambria Math" panose="02040503050406030204" pitchFamily="18" charset="0"/>
                              <a:ea typeface="黑体" panose="02010609060101010101" pitchFamily="49" charset="-122"/>
                            </a:rPr>
                          </m:ctrlPr>
                        </m:sSupPr>
                        <m:e>
                          <m:r>
                            <a:rPr lang="en-US" altLang="zh-CN" sz="2800" i="1">
                              <a:latin typeface="Cambria Math" panose="02040503050406030204" pitchFamily="18" charset="0"/>
                              <a:ea typeface="黑体" panose="02010609060101010101" pitchFamily="49" charset="-122"/>
                            </a:rPr>
                            <m:t>𝑥</m:t>
                          </m:r>
                        </m:e>
                        <m:sup>
                          <m:r>
                            <a:rPr lang="en-US" altLang="zh-CN" sz="2800" i="1">
                              <a:latin typeface="Cambria Math" panose="02040503050406030204" pitchFamily="18" charset="0"/>
                              <a:ea typeface="黑体" panose="02010609060101010101" pitchFamily="49" charset="-122"/>
                            </a:rPr>
                            <m:t>′</m:t>
                          </m:r>
                        </m:sup>
                      </m:sSup>
                      <m:r>
                        <a:rPr lang="en-US" altLang="zh-CN" sz="2800" i="1">
                          <a:latin typeface="Cambria Math" panose="02040503050406030204" pitchFamily="18" charset="0"/>
                          <a:ea typeface="黑体" panose="02010609060101010101" pitchFamily="49" charset="-122"/>
                        </a:rPr>
                        <m:t>         </m:t>
                      </m:r>
                      <m:r>
                        <a:rPr lang="en-US" altLang="zh-CN" sz="2800" i="1">
                          <a:latin typeface="Cambria Math" panose="02040503050406030204" pitchFamily="18" charset="0"/>
                          <a:ea typeface="Cambria Math" panose="02040503050406030204" pitchFamily="18" charset="0"/>
                        </a:rPr>
                        <m:t>→         </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𝑑𝑓</m:t>
                          </m:r>
                        </m:num>
                        <m:den>
                          <m:r>
                            <a:rPr lang="en-US" altLang="zh-CN" sz="2800" i="1">
                              <a:latin typeface="Cambria Math" panose="02040503050406030204" pitchFamily="18" charset="0"/>
                              <a:ea typeface="Cambria Math" panose="02040503050406030204" pitchFamily="18" charset="0"/>
                            </a:rPr>
                            <m:t>𝑑𝑥</m:t>
                          </m:r>
                        </m:den>
                      </m:f>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黑体" panose="02010609060101010101" pitchFamily="49" charset="-122"/>
                        </a:rPr>
                        <m:t>1</m:t>
                      </m:r>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62" name="文本框 61"/>
              <p:cNvSpPr txBox="1">
                <a:spLocks noRot="1" noChangeAspect="1" noMove="1" noResize="1" noEditPoints="1" noAdjustHandles="1" noChangeArrowheads="1" noChangeShapeType="1" noTextEdit="1"/>
              </p:cNvSpPr>
              <p:nvPr/>
            </p:nvSpPr>
            <p:spPr>
              <a:xfrm>
                <a:off x="6442418" y="5592158"/>
                <a:ext cx="5208414" cy="819135"/>
              </a:xfrm>
              <a:prstGeom prst="rect">
                <a:avLst/>
              </a:prstGeom>
              <a:blipFill rotWithShape="1">
                <a:blip r:embed="rId7"/>
                <a:stretch>
                  <a:fillRect l="-7" t="-42" r="-625"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3" name="文本框 82"/>
              <p:cNvSpPr txBox="1"/>
              <p:nvPr/>
            </p:nvSpPr>
            <p:spPr>
              <a:xfrm>
                <a:off x="6442418" y="1963847"/>
                <a:ext cx="2167645" cy="430887"/>
              </a:xfrm>
              <a:prstGeom prst="rect">
                <a:avLst/>
              </a:prstGeom>
              <a:noFill/>
            </p:spPr>
            <p:txBody>
              <a:bodyPr wrap="none" lIns="0" tIns="0" rIns="0" bIns="0" rtlCol="0">
                <a:spAutoFit/>
              </a:bodyPr>
              <a:lstStyle/>
              <a:p>
                <a:r>
                  <a:rPr lang="en-US" altLang="zh-CN" sz="2800" dirty="0">
                    <a:latin typeface="Times New Roman" panose="02020603050405020304" pitchFamily="16" charset="0"/>
                    <a:ea typeface="Cambria Math" panose="02040503050406030204" pitchFamily="18" charset="0"/>
                    <a:cs typeface="Times New Roman" panose="02020603050405020304" pitchFamily="16" charset="0"/>
                  </a:rPr>
                  <a:t>1</a:t>
                </a:r>
                <a14:m>
                  <m:oMath xmlns:m="http://schemas.openxmlformats.org/officeDocument/2006/math">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0</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20</m:t>
                    </m:r>
                    <m:r>
                      <a:rPr lang="en-US" altLang="zh-CN" sz="2800" i="1">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0</m:t>
                    </m:r>
                    <m: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20</m:t>
                    </m:r>
                  </m:oMath>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83" name="文本框 82"/>
              <p:cNvSpPr txBox="1">
                <a:spLocks noRot="1" noChangeAspect="1" noMove="1" noResize="1" noEditPoints="1" noAdjustHandles="1" noChangeArrowheads="1" noChangeShapeType="1" noTextEdit="1"/>
              </p:cNvSpPr>
              <p:nvPr/>
            </p:nvSpPr>
            <p:spPr>
              <a:xfrm>
                <a:off x="6442418" y="1963847"/>
                <a:ext cx="2167645" cy="430887"/>
              </a:xfrm>
              <a:prstGeom prst="rect">
                <a:avLst/>
              </a:prstGeom>
              <a:blipFill rotWithShape="1">
                <a:blip r:embed="rId8"/>
                <a:stretch>
                  <a:fillRect l="-16" t="-99" r="-3101" b="35"/>
                </a:stretch>
              </a:blipFill>
            </p:spPr>
            <p:txBody>
              <a:bodyPr/>
              <a:lstStyle/>
              <a:p>
                <a:r>
                  <a:rPr lang="zh-CN" altLang="en-US">
                    <a:noFill/>
                  </a:rPr>
                  <a:t> </a:t>
                </a:r>
              </a:p>
            </p:txBody>
          </p:sp>
        </mc:Fallback>
      </mc:AlternateContent>
      <p:sp>
        <p:nvSpPr>
          <p:cNvPr id="84" name="文本框 83"/>
          <p:cNvSpPr txBox="1"/>
          <p:nvPr/>
        </p:nvSpPr>
        <p:spPr>
          <a:xfrm>
            <a:off x="2819107" y="3810957"/>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6.00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0" name="文本框 59"/>
          <p:cNvSpPr txBox="1"/>
          <p:nvPr/>
        </p:nvSpPr>
        <p:spPr>
          <a:xfrm>
            <a:off x="4160884" y="3213683"/>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0.20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5" name="文本框 74"/>
          <p:cNvSpPr txBox="1"/>
          <p:nvPr/>
        </p:nvSpPr>
        <p:spPr>
          <a:xfrm>
            <a:off x="4160884" y="3213683"/>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0.20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7" name="文本框 86"/>
          <p:cNvSpPr txBox="1"/>
          <p:nvPr/>
        </p:nvSpPr>
        <p:spPr>
          <a:xfrm>
            <a:off x="1611493" y="5237406"/>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0.20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矩形 9"/>
              <p:cNvSpPr/>
              <p:nvPr/>
            </p:nvSpPr>
            <p:spPr>
              <a:xfrm>
                <a:off x="576287" y="776613"/>
                <a:ext cx="6472019" cy="103406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ea typeface="黑体" panose="02010609060101010101" pitchFamily="49" charset="-122"/>
                          <a:cs typeface="Times New Roman" panose="02020603050405020304" pitchFamily="16" charset="0"/>
                        </a:rPr>
                        <m:t>𝑓</m:t>
                      </m:r>
                      <m:d>
                        <m:d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d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r>
                            <a:rPr lang="en-US" altLang="zh-CN" sz="3200" i="1">
                              <a:latin typeface="Cambria Math" panose="02040503050406030204" pitchFamily="18" charset="0"/>
                              <a:ea typeface="黑体" panose="02010609060101010101" pitchFamily="49" charset="-122"/>
                              <a:cs typeface="Times New Roman" panose="02020603050405020304" pitchFamily="16" charset="0"/>
                            </a:rPr>
                            <m:t>𝑥</m:t>
                          </m:r>
                        </m:e>
                      </m:d>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f>
                        <m:f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fPr>
                        <m:num>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num>
                        <m:den>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p>
                            <m:sSup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p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𝑒</m:t>
                              </m:r>
                            </m:e>
                            <m:sup>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0</m:t>
                                  </m:r>
                                </m:sub>
                              </m:sSub>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0</m:t>
                                  </m:r>
                                </m:sub>
                              </m:sSub>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sub>
                              </m:sSub>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sub>
                              </m:sSub>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2</m:t>
                                  </m:r>
                                </m:sub>
                              </m:sSub>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up>
                          </m:sSup>
                        </m:den>
                      </m:f>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0" name="矩形 9"/>
              <p:cNvSpPr>
                <a:spLocks noRot="1" noChangeAspect="1" noMove="1" noResize="1" noEditPoints="1" noAdjustHandles="1" noChangeArrowheads="1" noChangeShapeType="1" noTextEdit="1"/>
              </p:cNvSpPr>
              <p:nvPr/>
            </p:nvSpPr>
            <p:spPr>
              <a:xfrm>
                <a:off x="576287" y="776613"/>
                <a:ext cx="6472019" cy="1034066"/>
              </a:xfrm>
              <a:prstGeom prst="rect">
                <a:avLst/>
              </a:prstGeom>
              <a:blipFill rotWithShape="1">
                <a:blip r:embed="rId1"/>
                <a:stretch>
                  <a:fillRect l="-5" t="-1" r="7" b="28"/>
                </a:stretch>
              </a:blipFill>
            </p:spPr>
            <p:txBody>
              <a:bodyPr/>
              <a:lstStyle/>
              <a:p>
                <a:r>
                  <a:rPr lang="zh-CN" altLang="en-US">
                    <a:noFill/>
                  </a:rPr>
                  <a:t> </a:t>
                </a:r>
              </a:p>
            </p:txBody>
          </p:sp>
        </mc:Fallback>
      </mc:AlternateContent>
      <p:sp>
        <p:nvSpPr>
          <p:cNvPr id="4" name="椭圆 3"/>
          <p:cNvSpPr/>
          <p:nvPr/>
        </p:nvSpPr>
        <p:spPr>
          <a:xfrm>
            <a:off x="2368502" y="2488335"/>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5" name="矩形 4"/>
              <p:cNvSpPr/>
              <p:nvPr/>
            </p:nvSpPr>
            <p:spPr>
              <a:xfrm>
                <a:off x="732960" y="2077965"/>
                <a:ext cx="694164"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0</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5" name="矩形 4"/>
              <p:cNvSpPr>
                <a:spLocks noRot="1" noChangeAspect="1" noMove="1" noResize="1" noEditPoints="1" noAdjustHandles="1" noChangeArrowheads="1" noChangeShapeType="1" noTextEdit="1"/>
              </p:cNvSpPr>
              <p:nvPr/>
            </p:nvSpPr>
            <p:spPr>
              <a:xfrm>
                <a:off x="732960" y="2077965"/>
                <a:ext cx="694164" cy="523220"/>
              </a:xfrm>
              <a:prstGeom prst="rect">
                <a:avLst/>
              </a:prstGeom>
              <a:blipFill rotWithShape="1">
                <a:blip r:embed="rId2"/>
                <a:stretch>
                  <a:fillRect l="-24" t="-47" r="40" b="43"/>
                </a:stretch>
              </a:blipFill>
            </p:spPr>
            <p:txBody>
              <a:bodyPr/>
              <a:lstStyle/>
              <a:p>
                <a:r>
                  <a:rPr lang="zh-CN" altLang="en-US">
                    <a:noFill/>
                  </a:rPr>
                  <a:t> </a:t>
                </a:r>
              </a:p>
            </p:txBody>
          </p:sp>
        </mc:Fallback>
      </mc:AlternateContent>
      <p:cxnSp>
        <p:nvCxnSpPr>
          <p:cNvPr id="11" name="连接符: 肘形 10"/>
          <p:cNvCxnSpPr>
            <a:stCxn id="5" idx="3"/>
            <a:endCxn id="4" idx="0"/>
          </p:cNvCxnSpPr>
          <p:nvPr/>
        </p:nvCxnSpPr>
        <p:spPr>
          <a:xfrm>
            <a:off x="1427124" y="2339575"/>
            <a:ext cx="1106774" cy="148760"/>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矩形 30"/>
              <p:cNvSpPr/>
              <p:nvPr/>
            </p:nvSpPr>
            <p:spPr>
              <a:xfrm>
                <a:off x="779832" y="2801283"/>
                <a:ext cx="628826"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0</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31" name="矩形 30"/>
              <p:cNvSpPr>
                <a:spLocks noRot="1" noChangeAspect="1" noMove="1" noResize="1" noEditPoints="1" noAdjustHandles="1" noChangeArrowheads="1" noChangeShapeType="1" noTextEdit="1"/>
              </p:cNvSpPr>
              <p:nvPr/>
            </p:nvSpPr>
            <p:spPr>
              <a:xfrm>
                <a:off x="779832" y="2801283"/>
                <a:ext cx="628826" cy="523220"/>
              </a:xfrm>
              <a:prstGeom prst="rect">
                <a:avLst/>
              </a:prstGeom>
              <a:blipFill rotWithShape="1">
                <a:blip r:embed="rId3"/>
                <a:stretch>
                  <a:fillRect l="-8" t="-57" r="36" b="53"/>
                </a:stretch>
              </a:blipFill>
            </p:spPr>
            <p:txBody>
              <a:bodyPr/>
              <a:lstStyle/>
              <a:p>
                <a:r>
                  <a:rPr lang="zh-CN" altLang="en-US">
                    <a:noFill/>
                  </a:rPr>
                  <a:t> </a:t>
                </a:r>
              </a:p>
            </p:txBody>
          </p:sp>
        </mc:Fallback>
      </mc:AlternateContent>
      <p:cxnSp>
        <p:nvCxnSpPr>
          <p:cNvPr id="18" name="连接符: 肘形 17"/>
          <p:cNvCxnSpPr>
            <a:stCxn id="31" idx="3"/>
            <a:endCxn id="4" idx="4"/>
          </p:cNvCxnSpPr>
          <p:nvPr/>
        </p:nvCxnSpPr>
        <p:spPr>
          <a:xfrm flipV="1">
            <a:off x="1408658" y="2838027"/>
            <a:ext cx="1125240" cy="224866"/>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2368502" y="3949676"/>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37" name="矩形 36"/>
              <p:cNvSpPr/>
              <p:nvPr/>
            </p:nvSpPr>
            <p:spPr>
              <a:xfrm>
                <a:off x="738924" y="3524601"/>
                <a:ext cx="685892"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1</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37" name="矩形 36"/>
              <p:cNvSpPr>
                <a:spLocks noRot="1" noChangeAspect="1" noMove="1" noResize="1" noEditPoints="1" noAdjustHandles="1" noChangeArrowheads="1" noChangeShapeType="1" noTextEdit="1"/>
              </p:cNvSpPr>
              <p:nvPr/>
            </p:nvSpPr>
            <p:spPr>
              <a:xfrm>
                <a:off x="738924" y="3524601"/>
                <a:ext cx="685892" cy="523220"/>
              </a:xfrm>
              <a:prstGeom prst="rect">
                <a:avLst/>
              </a:prstGeom>
              <a:blipFill rotWithShape="1">
                <a:blip r:embed="rId4"/>
                <a:stretch>
                  <a:fillRect l="-61" t="-67" r="75" b="63"/>
                </a:stretch>
              </a:blipFill>
            </p:spPr>
            <p:txBody>
              <a:bodyPr/>
              <a:lstStyle/>
              <a:p>
                <a:r>
                  <a:rPr lang="zh-CN" altLang="en-US">
                    <a:noFill/>
                  </a:rPr>
                  <a:t> </a:t>
                </a:r>
              </a:p>
            </p:txBody>
          </p:sp>
        </mc:Fallback>
      </mc:AlternateContent>
      <p:cxnSp>
        <p:nvCxnSpPr>
          <p:cNvPr id="39" name="连接符: 肘形 38"/>
          <p:cNvCxnSpPr>
            <a:stCxn id="37" idx="3"/>
            <a:endCxn id="36" idx="0"/>
          </p:cNvCxnSpPr>
          <p:nvPr/>
        </p:nvCxnSpPr>
        <p:spPr>
          <a:xfrm>
            <a:off x="1424816" y="3786211"/>
            <a:ext cx="1109082" cy="163465"/>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矩形 39"/>
              <p:cNvSpPr/>
              <p:nvPr/>
            </p:nvSpPr>
            <p:spPr>
              <a:xfrm>
                <a:off x="785795" y="4247919"/>
                <a:ext cx="620554"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1</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40" name="矩形 39"/>
              <p:cNvSpPr>
                <a:spLocks noRot="1" noChangeAspect="1" noMove="1" noResize="1" noEditPoints="1" noAdjustHandles="1" noChangeArrowheads="1" noChangeShapeType="1" noTextEdit="1"/>
              </p:cNvSpPr>
              <p:nvPr/>
            </p:nvSpPr>
            <p:spPr>
              <a:xfrm>
                <a:off x="785795" y="4247919"/>
                <a:ext cx="620554" cy="523220"/>
              </a:xfrm>
              <a:prstGeom prst="rect">
                <a:avLst/>
              </a:prstGeom>
              <a:blipFill rotWithShape="1">
                <a:blip r:embed="rId5"/>
                <a:stretch>
                  <a:fillRect l="-48" t="-77" r="74" b="73"/>
                </a:stretch>
              </a:blipFill>
            </p:spPr>
            <p:txBody>
              <a:bodyPr/>
              <a:lstStyle/>
              <a:p>
                <a:r>
                  <a:rPr lang="zh-CN" altLang="en-US">
                    <a:noFill/>
                  </a:rPr>
                  <a:t> </a:t>
                </a:r>
              </a:p>
            </p:txBody>
          </p:sp>
        </mc:Fallback>
      </mc:AlternateContent>
      <p:cxnSp>
        <p:nvCxnSpPr>
          <p:cNvPr id="41" name="连接符: 肘形 40"/>
          <p:cNvCxnSpPr>
            <a:stCxn id="40" idx="3"/>
            <a:endCxn id="36" idx="4"/>
          </p:cNvCxnSpPr>
          <p:nvPr/>
        </p:nvCxnSpPr>
        <p:spPr>
          <a:xfrm flipV="1">
            <a:off x="1406349" y="4299368"/>
            <a:ext cx="1127549" cy="210161"/>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矩形 41"/>
              <p:cNvSpPr/>
              <p:nvPr/>
            </p:nvSpPr>
            <p:spPr>
              <a:xfrm>
                <a:off x="732960" y="4971238"/>
                <a:ext cx="694164"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2</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42" name="矩形 41"/>
              <p:cNvSpPr>
                <a:spLocks noRot="1" noChangeAspect="1" noMove="1" noResize="1" noEditPoints="1" noAdjustHandles="1" noChangeArrowheads="1" noChangeShapeType="1" noTextEdit="1"/>
              </p:cNvSpPr>
              <p:nvPr/>
            </p:nvSpPr>
            <p:spPr>
              <a:xfrm>
                <a:off x="732960" y="4971238"/>
                <a:ext cx="694164" cy="523220"/>
              </a:xfrm>
              <a:prstGeom prst="rect">
                <a:avLst/>
              </a:prstGeom>
              <a:blipFill rotWithShape="1">
                <a:blip r:embed="rId6"/>
                <a:stretch>
                  <a:fillRect l="-24" t="-88" r="40" b="84"/>
                </a:stretch>
              </a:blipFill>
            </p:spPr>
            <p:txBody>
              <a:bodyPr/>
              <a:lstStyle/>
              <a:p>
                <a:r>
                  <a:rPr lang="zh-CN" altLang="en-US">
                    <a:noFill/>
                  </a:rPr>
                  <a:t> </a:t>
                </a:r>
              </a:p>
            </p:txBody>
          </p:sp>
        </mc:Fallback>
      </mc:AlternateContent>
      <p:sp>
        <p:nvSpPr>
          <p:cNvPr id="43" name="椭圆 42"/>
          <p:cNvSpPr/>
          <p:nvPr/>
        </p:nvSpPr>
        <p:spPr>
          <a:xfrm>
            <a:off x="3646902" y="3067986"/>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44" name="连接符: 肘形 43"/>
          <p:cNvCxnSpPr>
            <a:stCxn id="4" idx="6"/>
            <a:endCxn id="43" idx="0"/>
          </p:cNvCxnSpPr>
          <p:nvPr/>
        </p:nvCxnSpPr>
        <p:spPr>
          <a:xfrm>
            <a:off x="2699292" y="2663182"/>
            <a:ext cx="1113005" cy="404804"/>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6" name="连接符: 肘形 45"/>
          <p:cNvCxnSpPr>
            <a:stCxn id="36" idx="6"/>
            <a:endCxn id="43" idx="4"/>
          </p:cNvCxnSpPr>
          <p:nvPr/>
        </p:nvCxnSpPr>
        <p:spPr>
          <a:xfrm flipV="1">
            <a:off x="2699293" y="3417678"/>
            <a:ext cx="1113005" cy="706844"/>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6217965" y="3778385"/>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8" name="椭圆 47"/>
          <p:cNvSpPr/>
          <p:nvPr/>
        </p:nvSpPr>
        <p:spPr>
          <a:xfrm>
            <a:off x="5143294" y="3778386"/>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50" name="连接符: 肘形 49"/>
          <p:cNvCxnSpPr>
            <a:stCxn id="43" idx="6"/>
            <a:endCxn id="48" idx="0"/>
          </p:cNvCxnSpPr>
          <p:nvPr/>
        </p:nvCxnSpPr>
        <p:spPr>
          <a:xfrm>
            <a:off x="3977692" y="3242833"/>
            <a:ext cx="1330997" cy="535553"/>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1"/>
          <p:cNvCxnSpPr>
            <a:stCxn id="42" idx="3"/>
            <a:endCxn id="48" idx="4"/>
          </p:cNvCxnSpPr>
          <p:nvPr/>
        </p:nvCxnSpPr>
        <p:spPr>
          <a:xfrm flipV="1">
            <a:off x="1427124" y="4128078"/>
            <a:ext cx="3881566" cy="1104770"/>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48" idx="6"/>
            <a:endCxn id="47" idx="2"/>
          </p:cNvCxnSpPr>
          <p:nvPr/>
        </p:nvCxnSpPr>
        <p:spPr>
          <a:xfrm flipV="1">
            <a:off x="5474085" y="3953232"/>
            <a:ext cx="743881"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7582085" y="3778383"/>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exp</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58" name="直接箭头连接符 57"/>
          <p:cNvCxnSpPr>
            <a:stCxn id="47" idx="6"/>
            <a:endCxn id="56" idx="2"/>
          </p:cNvCxnSpPr>
          <p:nvPr/>
        </p:nvCxnSpPr>
        <p:spPr>
          <a:xfrm flipV="1">
            <a:off x="6971005" y="3953230"/>
            <a:ext cx="611080"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8867881" y="3778382"/>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63" name="直接箭头连接符 62"/>
          <p:cNvCxnSpPr>
            <a:stCxn id="56" idx="6"/>
            <a:endCxn id="59" idx="2"/>
          </p:cNvCxnSpPr>
          <p:nvPr/>
        </p:nvCxnSpPr>
        <p:spPr>
          <a:xfrm flipV="1">
            <a:off x="8335126" y="3953229"/>
            <a:ext cx="532756"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4" name="椭圆 63"/>
          <p:cNvSpPr/>
          <p:nvPr/>
        </p:nvSpPr>
        <p:spPr>
          <a:xfrm>
            <a:off x="10153677" y="3778381"/>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1/x</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66" name="直接箭头连接符 65"/>
          <p:cNvCxnSpPr>
            <a:stCxn id="59" idx="6"/>
            <a:endCxn id="64" idx="2"/>
          </p:cNvCxnSpPr>
          <p:nvPr/>
        </p:nvCxnSpPr>
        <p:spPr>
          <a:xfrm flipV="1">
            <a:off x="9620922" y="3953228"/>
            <a:ext cx="532756"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64" idx="6"/>
          </p:cNvCxnSpPr>
          <p:nvPr/>
        </p:nvCxnSpPr>
        <p:spPr>
          <a:xfrm flipV="1">
            <a:off x="10906718" y="3953226"/>
            <a:ext cx="822205"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1641897" y="1965162"/>
            <a:ext cx="69928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2.00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0" name="文本框 69"/>
          <p:cNvSpPr txBox="1"/>
          <p:nvPr/>
        </p:nvSpPr>
        <p:spPr>
          <a:xfrm>
            <a:off x="1641897" y="2689222"/>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1" name="文本框 70"/>
          <p:cNvSpPr txBox="1"/>
          <p:nvPr/>
        </p:nvSpPr>
        <p:spPr>
          <a:xfrm>
            <a:off x="1641897" y="3413283"/>
            <a:ext cx="790907"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-3.00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2" name="文本框 71"/>
          <p:cNvSpPr txBox="1"/>
          <p:nvPr/>
        </p:nvSpPr>
        <p:spPr>
          <a:xfrm>
            <a:off x="1641897" y="4137343"/>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-2.00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3" name="文本框 72"/>
          <p:cNvSpPr txBox="1"/>
          <p:nvPr/>
        </p:nvSpPr>
        <p:spPr>
          <a:xfrm>
            <a:off x="1641897" y="4861404"/>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-3.00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4" name="文本框 73"/>
          <p:cNvSpPr txBox="1"/>
          <p:nvPr/>
        </p:nvSpPr>
        <p:spPr>
          <a:xfrm>
            <a:off x="2861729" y="2345554"/>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-2.00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6" name="文本框 75"/>
          <p:cNvSpPr txBox="1"/>
          <p:nvPr/>
        </p:nvSpPr>
        <p:spPr>
          <a:xfrm>
            <a:off x="4174713" y="2921586"/>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4.00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7" name="文本框 76"/>
          <p:cNvSpPr txBox="1"/>
          <p:nvPr/>
        </p:nvSpPr>
        <p:spPr>
          <a:xfrm>
            <a:off x="5404697" y="3625215"/>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8" name="文本框 77"/>
          <p:cNvSpPr txBox="1"/>
          <p:nvPr/>
        </p:nvSpPr>
        <p:spPr>
          <a:xfrm>
            <a:off x="6865396" y="3625215"/>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9" name="文本框 78"/>
          <p:cNvSpPr txBox="1"/>
          <p:nvPr/>
        </p:nvSpPr>
        <p:spPr>
          <a:xfrm>
            <a:off x="8210027" y="3638670"/>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0.37</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0" name="文本框 79"/>
          <p:cNvSpPr txBox="1"/>
          <p:nvPr/>
        </p:nvSpPr>
        <p:spPr>
          <a:xfrm>
            <a:off x="9521833" y="3638670"/>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1.37</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1" name="文本框 80"/>
          <p:cNvSpPr txBox="1"/>
          <p:nvPr/>
        </p:nvSpPr>
        <p:spPr>
          <a:xfrm>
            <a:off x="10851820" y="3610387"/>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0.73</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2" name="文本框 81"/>
          <p:cNvSpPr txBox="1"/>
          <p:nvPr/>
        </p:nvSpPr>
        <p:spPr>
          <a:xfrm>
            <a:off x="10851251" y="3898451"/>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 name="矩形 1"/>
          <p:cNvSpPr/>
          <p:nvPr/>
        </p:nvSpPr>
        <p:spPr>
          <a:xfrm>
            <a:off x="1482403" y="3360083"/>
            <a:ext cx="1307937" cy="1337778"/>
          </a:xfrm>
          <a:prstGeom prst="rect">
            <a:avLst/>
          </a:prstGeom>
          <a:noFill/>
          <a:ln w="12700">
            <a:solidFill>
              <a:srgbClr val="C0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7" name="直接箭头连接符 6"/>
          <p:cNvCxnSpPr>
            <a:stCxn id="2" idx="2"/>
            <a:endCxn id="75" idx="0"/>
          </p:cNvCxnSpPr>
          <p:nvPr/>
        </p:nvCxnSpPr>
        <p:spPr>
          <a:xfrm>
            <a:off x="2136372" y="4697861"/>
            <a:ext cx="1687713" cy="1071133"/>
          </a:xfrm>
          <a:prstGeom prst="straightConnector1">
            <a:avLst/>
          </a:prstGeom>
          <a:noFill/>
          <a:ln w="12700">
            <a:solidFill>
              <a:srgbClr val="C00000"/>
            </a:solidFill>
            <a:prstDash val="dash"/>
          </a:ln>
        </p:spPr>
        <p:style>
          <a:lnRef idx="2">
            <a:schemeClr val="accent1"/>
          </a:lnRef>
          <a:fillRef idx="1">
            <a:schemeClr val="lt1"/>
          </a:fillRef>
          <a:effectRef idx="0">
            <a:schemeClr val="accent1"/>
          </a:effectRef>
          <a:fontRef idx="minor">
            <a:schemeClr val="dk1"/>
          </a:fontRef>
        </p:style>
      </p:cxnSp>
      <p:sp>
        <p:nvSpPr>
          <p:cNvPr id="13" name="标题 12"/>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误差反向传播例子</a:t>
            </a:r>
            <a:endParaRPr lang="zh-CN" altLang="en-US" dirty="0"/>
          </a:p>
        </p:txBody>
      </p:sp>
      <p:cxnSp>
        <p:nvCxnSpPr>
          <p:cNvPr id="53" name="直接箭头连接符 52"/>
          <p:cNvCxnSpPr>
            <a:stCxn id="2" idx="0"/>
            <a:endCxn id="85" idx="1"/>
          </p:cNvCxnSpPr>
          <p:nvPr/>
        </p:nvCxnSpPr>
        <p:spPr>
          <a:xfrm flipV="1">
            <a:off x="2136372" y="2372733"/>
            <a:ext cx="2958558" cy="987350"/>
          </a:xfrm>
          <a:prstGeom prst="straightConnector1">
            <a:avLst/>
          </a:prstGeom>
          <a:noFill/>
          <a:ln w="12700">
            <a:solidFill>
              <a:srgbClr val="C00000"/>
            </a:solidFill>
            <a:prstDash val="dash"/>
          </a:ln>
        </p:spPr>
        <p:style>
          <a:lnRef idx="2">
            <a:schemeClr val="accent1"/>
          </a:lnRef>
          <a:fillRef idx="1">
            <a:schemeClr val="lt1"/>
          </a:fillRef>
          <a:effectRef idx="0">
            <a:schemeClr val="accent1"/>
          </a:effectRef>
          <a:fontRef idx="minor">
            <a:schemeClr val="dk1"/>
          </a:fontRef>
        </p:style>
      </p:cxnSp>
      <p:sp>
        <p:nvSpPr>
          <p:cNvPr id="55" name="文本框 54"/>
          <p:cNvSpPr txBox="1"/>
          <p:nvPr/>
        </p:nvSpPr>
        <p:spPr>
          <a:xfrm>
            <a:off x="9519861" y="3891046"/>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-0.53</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5" name="文本框 64"/>
          <p:cNvSpPr txBox="1"/>
          <p:nvPr/>
        </p:nvSpPr>
        <p:spPr>
          <a:xfrm>
            <a:off x="8205065" y="3863825"/>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-0.53</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7" name="文本框 56"/>
          <p:cNvSpPr txBox="1"/>
          <p:nvPr/>
        </p:nvSpPr>
        <p:spPr>
          <a:xfrm>
            <a:off x="6876497" y="3891045"/>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-0.20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1" name="文本框 60"/>
          <p:cNvSpPr txBox="1"/>
          <p:nvPr/>
        </p:nvSpPr>
        <p:spPr>
          <a:xfrm>
            <a:off x="5399736" y="3891045"/>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0.20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4" name="文本框 83"/>
          <p:cNvSpPr txBox="1"/>
          <p:nvPr/>
        </p:nvSpPr>
        <p:spPr>
          <a:xfrm>
            <a:off x="2819107" y="3810957"/>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6.00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0" name="文本框 59"/>
          <p:cNvSpPr txBox="1"/>
          <p:nvPr/>
        </p:nvSpPr>
        <p:spPr>
          <a:xfrm>
            <a:off x="4160884" y="3213683"/>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0.20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75" name="文本框 74"/>
              <p:cNvSpPr txBox="1"/>
              <p:nvPr/>
            </p:nvSpPr>
            <p:spPr>
              <a:xfrm>
                <a:off x="1335166" y="5768994"/>
                <a:ext cx="4977838" cy="624786"/>
              </a:xfrm>
              <a:prstGeom prst="rect">
                <a:avLst/>
              </a:prstGeom>
              <a:noFill/>
            </p:spPr>
            <p:txBody>
              <a:bodyPr wrap="none" lIns="0" tIns="0" rIns="0" bIns="0" rtlCol="0">
                <a:spAutoFit/>
              </a:bodyPr>
              <a:lstStyle/>
              <a:p>
                <a14:m>
                  <m:oMath xmlns:m="http://schemas.openxmlformats.org/officeDocument/2006/math">
                    <m:r>
                      <a:rPr lang="en-US" altLang="zh-CN" sz="2800" i="1">
                        <a:latin typeface="Cambria Math" panose="02040503050406030204" pitchFamily="18" charset="0"/>
                        <a:ea typeface="黑体" panose="02010609060101010101" pitchFamily="49" charset="-122"/>
                      </a:rPr>
                      <m:t>𝑓</m:t>
                    </m:r>
                    <m:d>
                      <m:dPr>
                        <m:ctrlPr>
                          <a:rPr lang="en-US" altLang="zh-CN" sz="2800" i="1">
                            <a:latin typeface="Cambria Math" panose="02040503050406030204" pitchFamily="18" charset="0"/>
                            <a:ea typeface="黑体" panose="02010609060101010101" pitchFamily="49" charset="-122"/>
                          </a:rPr>
                        </m:ctrlPr>
                      </m:dPr>
                      <m:e>
                        <m:r>
                          <a:rPr lang="en-US" altLang="zh-CN" sz="2800" i="1">
                            <a:latin typeface="Cambria Math" panose="02040503050406030204" pitchFamily="18" charset="0"/>
                            <a:ea typeface="黑体" panose="02010609060101010101" pitchFamily="49" charset="-122"/>
                          </a:rPr>
                          <m:t>𝑥</m:t>
                        </m:r>
                      </m:e>
                    </m:d>
                    <m:r>
                      <a:rPr lang="en-US" altLang="zh-CN" sz="2800" i="1">
                        <a:latin typeface="Cambria Math" panose="02040503050406030204" pitchFamily="18" charset="0"/>
                        <a:ea typeface="黑体" panose="02010609060101010101" pitchFamily="49" charset="-122"/>
                      </a:rPr>
                      <m:t>=</m:t>
                    </m:r>
                    <m:r>
                      <a:rPr lang="en-US" altLang="zh-CN" sz="2800" i="1">
                        <a:latin typeface="Cambria Math" panose="02040503050406030204" pitchFamily="18" charset="0"/>
                        <a:ea typeface="黑体" panose="02010609060101010101" pitchFamily="49" charset="-122"/>
                      </a:rPr>
                      <m:t>𝑥</m:t>
                    </m:r>
                    <m:r>
                      <a:rPr lang="en-US" altLang="zh-CN" sz="2800"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ea typeface="黑体" panose="02010609060101010101" pitchFamily="49" charset="-122"/>
                          </a:rPr>
                        </m:ctrlPr>
                      </m:sSupPr>
                      <m:e>
                        <m:r>
                          <a:rPr lang="en-US" altLang="zh-CN" sz="2800" i="1">
                            <a:latin typeface="Cambria Math" panose="02040503050406030204" pitchFamily="18" charset="0"/>
                            <a:ea typeface="黑体" panose="02010609060101010101" pitchFamily="49" charset="-122"/>
                          </a:rPr>
                          <m:t>𝑥</m:t>
                        </m:r>
                      </m:e>
                      <m:sup>
                        <m:r>
                          <a:rPr lang="en-US" altLang="zh-CN" sz="2800" i="1">
                            <a:latin typeface="Cambria Math" panose="02040503050406030204" pitchFamily="18" charset="0"/>
                            <a:ea typeface="黑体" panose="02010609060101010101" pitchFamily="49" charset="-122"/>
                          </a:rPr>
                          <m:t>′</m:t>
                        </m:r>
                      </m:sup>
                    </m:sSup>
                    <m:r>
                      <a:rPr lang="en-US" altLang="zh-CN" sz="2800" i="1">
                        <a:latin typeface="Cambria Math" panose="02040503050406030204" pitchFamily="18" charset="0"/>
                        <a:ea typeface="黑体" panose="02010609060101010101" pitchFamily="49" charset="-122"/>
                      </a:rPr>
                      <m:t>         </m:t>
                    </m:r>
                    <m:r>
                      <a:rPr lang="en-US" altLang="zh-CN" sz="2800" i="1">
                        <a:latin typeface="Cambria Math" panose="02040503050406030204" pitchFamily="18" charset="0"/>
                        <a:ea typeface="Cambria Math" panose="02040503050406030204" pitchFamily="18" charset="0"/>
                      </a:rPr>
                      <m:t>→         </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𝑑𝑓</m:t>
                        </m:r>
                      </m:num>
                      <m:den>
                        <m:r>
                          <a:rPr lang="en-US" altLang="zh-CN" sz="2800" i="1">
                            <a:latin typeface="Cambria Math" panose="02040503050406030204" pitchFamily="18" charset="0"/>
                            <a:ea typeface="Cambria Math" panose="02040503050406030204" pitchFamily="18" charset="0"/>
                          </a:rPr>
                          <m:t>𝑑𝑥</m:t>
                        </m:r>
                      </m:den>
                    </m:f>
                    <m:r>
                      <a:rPr lang="en-US" altLang="zh-CN" sz="2800" i="1">
                        <a:latin typeface="Cambria Math" panose="02040503050406030204" pitchFamily="18" charset="0"/>
                        <a:ea typeface="Cambria Math" panose="02040503050406030204" pitchFamily="18" charset="0"/>
                      </a:rPr>
                      <m:t>=</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 </a:t>
                </a:r>
                <a14:m>
                  <m:oMath xmlns:m="http://schemas.openxmlformats.org/officeDocument/2006/math">
                    <m:sSup>
                      <m:sSupPr>
                        <m:ctrlPr>
                          <a:rPr lang="en-US" altLang="zh-CN" sz="2800" i="1">
                            <a:latin typeface="Cambria Math" panose="02040503050406030204" pitchFamily="18" charset="0"/>
                            <a:ea typeface="黑体" panose="02010609060101010101" pitchFamily="49" charset="-122"/>
                          </a:rPr>
                        </m:ctrlPr>
                      </m:sSupPr>
                      <m:e>
                        <m:r>
                          <a:rPr lang="en-US" altLang="zh-CN" sz="2800" i="1">
                            <a:latin typeface="Cambria Math" panose="02040503050406030204" pitchFamily="18" charset="0"/>
                            <a:ea typeface="黑体" panose="02010609060101010101" pitchFamily="49" charset="-122"/>
                          </a:rPr>
                          <m:t>𝑥</m:t>
                        </m:r>
                      </m:e>
                      <m:sup>
                        <m:r>
                          <a:rPr lang="en-US" altLang="zh-CN" sz="2800" i="1">
                            <a:latin typeface="Cambria Math" panose="02040503050406030204" pitchFamily="18" charset="0"/>
                            <a:ea typeface="黑体" panose="02010609060101010101" pitchFamily="49" charset="-122"/>
                          </a:rPr>
                          <m:t>′</m:t>
                        </m:r>
                      </m:sup>
                    </m:sSup>
                  </m:oMath>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75" name="文本框 74"/>
              <p:cNvSpPr txBox="1">
                <a:spLocks noRot="1" noChangeAspect="1" noMove="1" noResize="1" noEditPoints="1" noAdjustHandles="1" noChangeArrowheads="1" noChangeShapeType="1" noTextEdit="1"/>
              </p:cNvSpPr>
              <p:nvPr/>
            </p:nvSpPr>
            <p:spPr>
              <a:xfrm>
                <a:off x="1335166" y="5768994"/>
                <a:ext cx="4977838" cy="624786"/>
              </a:xfrm>
              <a:prstGeom prst="rect">
                <a:avLst/>
              </a:prstGeom>
              <a:blipFill rotWithShape="1">
                <a:blip r:embed="rId7"/>
                <a:stretch>
                  <a:fillRect l="-8" t="-3" r="9" b="9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5" name="文本框 84"/>
              <p:cNvSpPr txBox="1"/>
              <p:nvPr/>
            </p:nvSpPr>
            <p:spPr>
              <a:xfrm>
                <a:off x="5094930" y="1941846"/>
                <a:ext cx="4474495" cy="86177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𝑤</m:t>
                          </m:r>
                        </m:e>
                        <m:sub>
                          <m:r>
                            <a:rPr lang="en-US" altLang="zh-CN" sz="2800" i="1">
                              <a:latin typeface="Cambria Math" panose="02040503050406030204" pitchFamily="18" charset="0"/>
                              <a:ea typeface="Cambria Math" panose="02040503050406030204" pitchFamily="18" charset="0"/>
                            </a:rPr>
                            <m:t>1</m:t>
                          </m:r>
                        </m:sub>
                      </m:sSub>
                      <m:r>
                        <a:rPr lang="en-US" altLang="zh-CN" sz="2800" i="1">
                          <a:latin typeface="Cambria Math" panose="02040503050406030204" pitchFamily="18" charset="0"/>
                          <a:ea typeface="Cambria Math" panose="02040503050406030204" pitchFamily="18" charset="0"/>
                        </a:rPr>
                        <m:t>:</m:t>
                      </m:r>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2</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00</m:t>
                          </m:r>
                        </m:e>
                      </m:d>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0</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20</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0</m:t>
                      </m:r>
                      <m: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40</m:t>
                      </m:r>
                    </m:oMath>
                  </m:oMathPara>
                </a14:m>
                <a:endParaRPr lang="en-US" altLang="zh-CN" sz="2800" dirty="0">
                  <a:solidFill>
                    <a:srgbClr val="C00000"/>
                  </a:solidFill>
                  <a:latin typeface="Times New Roman" panose="02020603050405020304" pitchFamily="16" charset="0"/>
                  <a:ea typeface="Cambria Math" panose="02040503050406030204" pitchFamily="18" charset="0"/>
                  <a:cs typeface="Times New Roman" panose="02020603050405020304" pitchFamily="16" charset="0"/>
                </a:endParaRPr>
              </a:p>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rPr>
                          </m:ctrlPr>
                        </m:sSubPr>
                        <m:e>
                          <m:r>
                            <a:rPr lang="en-US" altLang="zh-CN" sz="2800" i="1">
                              <a:latin typeface="Cambria Math" panose="02040503050406030204" pitchFamily="18" charset="0"/>
                              <a:ea typeface="黑体" panose="02010609060101010101" pitchFamily="49" charset="-122"/>
                            </a:rPr>
                            <m:t>𝑥</m:t>
                          </m:r>
                        </m:e>
                        <m:sub>
                          <m:r>
                            <a:rPr lang="en-US" altLang="zh-CN" sz="2800" i="1">
                              <a:latin typeface="Cambria Math" panose="02040503050406030204" pitchFamily="18" charset="0"/>
                              <a:ea typeface="黑体" panose="02010609060101010101" pitchFamily="49" charset="-122"/>
                            </a:rPr>
                            <m:t>1</m:t>
                          </m:r>
                        </m:sub>
                      </m:sSub>
                      <m:r>
                        <a:rPr lang="en-US" altLang="zh-CN" sz="2800" i="1">
                          <a:latin typeface="Cambria Math" panose="02040503050406030204" pitchFamily="18" charset="0"/>
                          <a:ea typeface="黑体" panose="02010609060101010101" pitchFamily="49" charset="-122"/>
                        </a:rPr>
                        <m:t>=</m:t>
                      </m:r>
                      <m:d>
                        <m:dPr>
                          <m:ctrlPr>
                            <a:rPr lang="en-US" altLang="zh-CN" sz="2800" i="1">
                              <a:latin typeface="Cambria Math" panose="02040503050406030204" pitchFamily="18" charset="0"/>
                              <a:ea typeface="黑体" panose="02010609060101010101" pitchFamily="49" charset="-122"/>
                            </a:rPr>
                          </m:ctrlPr>
                        </m:dPr>
                        <m:e>
                          <m:r>
                            <a:rPr lang="en-US" altLang="zh-CN" sz="2800" i="1">
                              <a:latin typeface="Cambria Math" panose="02040503050406030204" pitchFamily="18" charset="0"/>
                              <a:ea typeface="黑体" panose="02010609060101010101" pitchFamily="49" charset="-122"/>
                            </a:rPr>
                            <m:t>−</m:t>
                          </m:r>
                          <m:r>
                            <a:rPr lang="en-US" altLang="zh-CN" sz="2800" i="1">
                              <a:latin typeface="Cambria Math" panose="02040503050406030204" pitchFamily="18" charset="0"/>
                              <a:ea typeface="黑体" panose="02010609060101010101" pitchFamily="49" charset="-122"/>
                            </a:rPr>
                            <m:t>3</m:t>
                          </m:r>
                          <m:r>
                            <a:rPr lang="en-US" altLang="zh-CN" sz="2800" i="1">
                              <a:latin typeface="Cambria Math" panose="02040503050406030204" pitchFamily="18" charset="0"/>
                              <a:ea typeface="黑体" panose="02010609060101010101" pitchFamily="49" charset="-122"/>
                            </a:rPr>
                            <m:t>.</m:t>
                          </m:r>
                          <m:r>
                            <a:rPr lang="en-US" altLang="zh-CN" sz="2800" i="1">
                              <a:latin typeface="Cambria Math" panose="02040503050406030204" pitchFamily="18" charset="0"/>
                              <a:ea typeface="黑体" panose="02010609060101010101" pitchFamily="49" charset="-122"/>
                            </a:rPr>
                            <m:t>00</m:t>
                          </m:r>
                        </m:e>
                      </m:d>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0</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20</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0</m:t>
                      </m:r>
                      <m: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60</m:t>
                      </m:r>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85" name="文本框 84"/>
              <p:cNvSpPr txBox="1">
                <a:spLocks noRot="1" noChangeAspect="1" noMove="1" noResize="1" noEditPoints="1" noAdjustHandles="1" noChangeArrowheads="1" noChangeShapeType="1" noTextEdit="1"/>
              </p:cNvSpPr>
              <p:nvPr/>
            </p:nvSpPr>
            <p:spPr>
              <a:xfrm>
                <a:off x="5094930" y="1941846"/>
                <a:ext cx="4474495" cy="861774"/>
              </a:xfrm>
              <a:prstGeom prst="rect">
                <a:avLst/>
              </a:prstGeom>
              <a:blipFill rotWithShape="1">
                <a:blip r:embed="rId8"/>
                <a:stretch>
                  <a:fillRect l="-7" t="-2" r="-497" b="11"/>
                </a:stretch>
              </a:blipFill>
            </p:spPr>
            <p:txBody>
              <a:bodyPr/>
              <a:lstStyle/>
              <a:p>
                <a:r>
                  <a:rPr lang="zh-CN" altLang="en-US">
                    <a:noFill/>
                  </a:rPr>
                  <a:t> </a:t>
                </a:r>
              </a:p>
            </p:txBody>
          </p:sp>
        </mc:Fallback>
      </mc:AlternateContent>
      <p:sp>
        <p:nvSpPr>
          <p:cNvPr id="86" name="文本框 85"/>
          <p:cNvSpPr txBox="1"/>
          <p:nvPr/>
        </p:nvSpPr>
        <p:spPr>
          <a:xfrm>
            <a:off x="4160884" y="3213683"/>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0.20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7" name="文本框 86"/>
          <p:cNvSpPr txBox="1"/>
          <p:nvPr/>
        </p:nvSpPr>
        <p:spPr>
          <a:xfrm>
            <a:off x="2833581" y="4075774"/>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0.20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8" name="文本框 87"/>
          <p:cNvSpPr txBox="1"/>
          <p:nvPr/>
        </p:nvSpPr>
        <p:spPr>
          <a:xfrm>
            <a:off x="2879772" y="2600794"/>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0.20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9" name="文本框 88"/>
          <p:cNvSpPr txBox="1"/>
          <p:nvPr/>
        </p:nvSpPr>
        <p:spPr>
          <a:xfrm>
            <a:off x="1611493" y="5237406"/>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0.20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矩形 9"/>
              <p:cNvSpPr/>
              <p:nvPr/>
            </p:nvSpPr>
            <p:spPr>
              <a:xfrm>
                <a:off x="576287" y="776613"/>
                <a:ext cx="6472019" cy="103406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ea typeface="黑体" panose="02010609060101010101" pitchFamily="49" charset="-122"/>
                          <a:cs typeface="Times New Roman" panose="02020603050405020304" pitchFamily="16" charset="0"/>
                        </a:rPr>
                        <m:t>𝑓</m:t>
                      </m:r>
                      <m:d>
                        <m:d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d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r>
                            <a:rPr lang="en-US" altLang="zh-CN" sz="3200" i="1">
                              <a:latin typeface="Cambria Math" panose="02040503050406030204" pitchFamily="18" charset="0"/>
                              <a:ea typeface="黑体" panose="02010609060101010101" pitchFamily="49" charset="-122"/>
                              <a:cs typeface="Times New Roman" panose="02020603050405020304" pitchFamily="16" charset="0"/>
                            </a:rPr>
                            <m:t>𝑥</m:t>
                          </m:r>
                        </m:e>
                      </m:d>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f>
                        <m:f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fPr>
                        <m:num>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num>
                        <m:den>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p>
                            <m:sSup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p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𝑒</m:t>
                              </m:r>
                            </m:e>
                            <m:sup>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0</m:t>
                                  </m:r>
                                </m:sub>
                              </m:sSub>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0</m:t>
                                  </m:r>
                                </m:sub>
                              </m:sSub>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sub>
                              </m:sSub>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sub>
                              </m:sSub>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2</m:t>
                                  </m:r>
                                </m:sub>
                              </m:sSub>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up>
                          </m:sSup>
                        </m:den>
                      </m:f>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0" name="矩形 9"/>
              <p:cNvSpPr>
                <a:spLocks noRot="1" noChangeAspect="1" noMove="1" noResize="1" noEditPoints="1" noAdjustHandles="1" noChangeArrowheads="1" noChangeShapeType="1" noTextEdit="1"/>
              </p:cNvSpPr>
              <p:nvPr/>
            </p:nvSpPr>
            <p:spPr>
              <a:xfrm>
                <a:off x="576287" y="776613"/>
                <a:ext cx="6472019" cy="1034066"/>
              </a:xfrm>
              <a:prstGeom prst="rect">
                <a:avLst/>
              </a:prstGeom>
              <a:blipFill rotWithShape="1">
                <a:blip r:embed="rId1"/>
                <a:stretch>
                  <a:fillRect l="-5" t="-1" r="7" b="28"/>
                </a:stretch>
              </a:blipFill>
            </p:spPr>
            <p:txBody>
              <a:bodyPr/>
              <a:lstStyle/>
              <a:p>
                <a:r>
                  <a:rPr lang="zh-CN" altLang="en-US">
                    <a:noFill/>
                  </a:rPr>
                  <a:t> </a:t>
                </a:r>
              </a:p>
            </p:txBody>
          </p:sp>
        </mc:Fallback>
      </mc:AlternateContent>
      <p:sp>
        <p:nvSpPr>
          <p:cNvPr id="4" name="椭圆 3"/>
          <p:cNvSpPr/>
          <p:nvPr/>
        </p:nvSpPr>
        <p:spPr>
          <a:xfrm>
            <a:off x="2368502" y="2488335"/>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5" name="矩形 4"/>
              <p:cNvSpPr/>
              <p:nvPr/>
            </p:nvSpPr>
            <p:spPr>
              <a:xfrm>
                <a:off x="732960" y="2077965"/>
                <a:ext cx="694164"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0</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5" name="矩形 4"/>
              <p:cNvSpPr>
                <a:spLocks noRot="1" noChangeAspect="1" noMove="1" noResize="1" noEditPoints="1" noAdjustHandles="1" noChangeArrowheads="1" noChangeShapeType="1" noTextEdit="1"/>
              </p:cNvSpPr>
              <p:nvPr/>
            </p:nvSpPr>
            <p:spPr>
              <a:xfrm>
                <a:off x="732960" y="2077965"/>
                <a:ext cx="694164" cy="523220"/>
              </a:xfrm>
              <a:prstGeom prst="rect">
                <a:avLst/>
              </a:prstGeom>
              <a:blipFill rotWithShape="1">
                <a:blip r:embed="rId2"/>
                <a:stretch>
                  <a:fillRect l="-24" t="-47" r="40" b="43"/>
                </a:stretch>
              </a:blipFill>
            </p:spPr>
            <p:txBody>
              <a:bodyPr/>
              <a:lstStyle/>
              <a:p>
                <a:r>
                  <a:rPr lang="zh-CN" altLang="en-US">
                    <a:noFill/>
                  </a:rPr>
                  <a:t> </a:t>
                </a:r>
              </a:p>
            </p:txBody>
          </p:sp>
        </mc:Fallback>
      </mc:AlternateContent>
      <p:cxnSp>
        <p:nvCxnSpPr>
          <p:cNvPr id="11" name="连接符: 肘形 10"/>
          <p:cNvCxnSpPr>
            <a:stCxn id="5" idx="3"/>
            <a:endCxn id="4" idx="0"/>
          </p:cNvCxnSpPr>
          <p:nvPr/>
        </p:nvCxnSpPr>
        <p:spPr>
          <a:xfrm>
            <a:off x="1427124" y="2339575"/>
            <a:ext cx="1106774" cy="148760"/>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矩形 30"/>
              <p:cNvSpPr/>
              <p:nvPr/>
            </p:nvSpPr>
            <p:spPr>
              <a:xfrm>
                <a:off x="779832" y="2801283"/>
                <a:ext cx="628826"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0</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31" name="矩形 30"/>
              <p:cNvSpPr>
                <a:spLocks noRot="1" noChangeAspect="1" noMove="1" noResize="1" noEditPoints="1" noAdjustHandles="1" noChangeArrowheads="1" noChangeShapeType="1" noTextEdit="1"/>
              </p:cNvSpPr>
              <p:nvPr/>
            </p:nvSpPr>
            <p:spPr>
              <a:xfrm>
                <a:off x="779832" y="2801283"/>
                <a:ext cx="628826" cy="523220"/>
              </a:xfrm>
              <a:prstGeom prst="rect">
                <a:avLst/>
              </a:prstGeom>
              <a:blipFill rotWithShape="1">
                <a:blip r:embed="rId3"/>
                <a:stretch>
                  <a:fillRect l="-8" t="-57" r="36" b="53"/>
                </a:stretch>
              </a:blipFill>
            </p:spPr>
            <p:txBody>
              <a:bodyPr/>
              <a:lstStyle/>
              <a:p>
                <a:r>
                  <a:rPr lang="zh-CN" altLang="en-US">
                    <a:noFill/>
                  </a:rPr>
                  <a:t> </a:t>
                </a:r>
              </a:p>
            </p:txBody>
          </p:sp>
        </mc:Fallback>
      </mc:AlternateContent>
      <p:cxnSp>
        <p:nvCxnSpPr>
          <p:cNvPr id="18" name="连接符: 肘形 17"/>
          <p:cNvCxnSpPr>
            <a:stCxn id="31" idx="3"/>
            <a:endCxn id="4" idx="4"/>
          </p:cNvCxnSpPr>
          <p:nvPr/>
        </p:nvCxnSpPr>
        <p:spPr>
          <a:xfrm flipV="1">
            <a:off x="1408658" y="2838027"/>
            <a:ext cx="1125240" cy="224866"/>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2368502" y="3949676"/>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37" name="矩形 36"/>
              <p:cNvSpPr/>
              <p:nvPr/>
            </p:nvSpPr>
            <p:spPr>
              <a:xfrm>
                <a:off x="738924" y="3524601"/>
                <a:ext cx="685892"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1</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37" name="矩形 36"/>
              <p:cNvSpPr>
                <a:spLocks noRot="1" noChangeAspect="1" noMove="1" noResize="1" noEditPoints="1" noAdjustHandles="1" noChangeArrowheads="1" noChangeShapeType="1" noTextEdit="1"/>
              </p:cNvSpPr>
              <p:nvPr/>
            </p:nvSpPr>
            <p:spPr>
              <a:xfrm>
                <a:off x="738924" y="3524601"/>
                <a:ext cx="685892" cy="523220"/>
              </a:xfrm>
              <a:prstGeom prst="rect">
                <a:avLst/>
              </a:prstGeom>
              <a:blipFill rotWithShape="1">
                <a:blip r:embed="rId4"/>
                <a:stretch>
                  <a:fillRect l="-61" t="-67" r="75" b="63"/>
                </a:stretch>
              </a:blipFill>
            </p:spPr>
            <p:txBody>
              <a:bodyPr/>
              <a:lstStyle/>
              <a:p>
                <a:r>
                  <a:rPr lang="zh-CN" altLang="en-US">
                    <a:noFill/>
                  </a:rPr>
                  <a:t> </a:t>
                </a:r>
              </a:p>
            </p:txBody>
          </p:sp>
        </mc:Fallback>
      </mc:AlternateContent>
      <p:cxnSp>
        <p:nvCxnSpPr>
          <p:cNvPr id="39" name="连接符: 肘形 38"/>
          <p:cNvCxnSpPr>
            <a:stCxn id="37" idx="3"/>
            <a:endCxn id="36" idx="0"/>
          </p:cNvCxnSpPr>
          <p:nvPr/>
        </p:nvCxnSpPr>
        <p:spPr>
          <a:xfrm>
            <a:off x="1424816" y="3786211"/>
            <a:ext cx="1109082" cy="163465"/>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矩形 39"/>
              <p:cNvSpPr/>
              <p:nvPr/>
            </p:nvSpPr>
            <p:spPr>
              <a:xfrm>
                <a:off x="785795" y="4247919"/>
                <a:ext cx="620554"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1</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40" name="矩形 39"/>
              <p:cNvSpPr>
                <a:spLocks noRot="1" noChangeAspect="1" noMove="1" noResize="1" noEditPoints="1" noAdjustHandles="1" noChangeArrowheads="1" noChangeShapeType="1" noTextEdit="1"/>
              </p:cNvSpPr>
              <p:nvPr/>
            </p:nvSpPr>
            <p:spPr>
              <a:xfrm>
                <a:off x="785795" y="4247919"/>
                <a:ext cx="620554" cy="523220"/>
              </a:xfrm>
              <a:prstGeom prst="rect">
                <a:avLst/>
              </a:prstGeom>
              <a:blipFill rotWithShape="1">
                <a:blip r:embed="rId5"/>
                <a:stretch>
                  <a:fillRect l="-48" t="-77" r="74" b="73"/>
                </a:stretch>
              </a:blipFill>
            </p:spPr>
            <p:txBody>
              <a:bodyPr/>
              <a:lstStyle/>
              <a:p>
                <a:r>
                  <a:rPr lang="zh-CN" altLang="en-US">
                    <a:noFill/>
                  </a:rPr>
                  <a:t> </a:t>
                </a:r>
              </a:p>
            </p:txBody>
          </p:sp>
        </mc:Fallback>
      </mc:AlternateContent>
      <p:cxnSp>
        <p:nvCxnSpPr>
          <p:cNvPr id="41" name="连接符: 肘形 40"/>
          <p:cNvCxnSpPr>
            <a:stCxn id="40" idx="3"/>
            <a:endCxn id="36" idx="4"/>
          </p:cNvCxnSpPr>
          <p:nvPr/>
        </p:nvCxnSpPr>
        <p:spPr>
          <a:xfrm flipV="1">
            <a:off x="1406349" y="4299368"/>
            <a:ext cx="1127549" cy="210161"/>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矩形 41"/>
              <p:cNvSpPr/>
              <p:nvPr/>
            </p:nvSpPr>
            <p:spPr>
              <a:xfrm>
                <a:off x="732960" y="4971238"/>
                <a:ext cx="694164"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2</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42" name="矩形 41"/>
              <p:cNvSpPr>
                <a:spLocks noRot="1" noChangeAspect="1" noMove="1" noResize="1" noEditPoints="1" noAdjustHandles="1" noChangeArrowheads="1" noChangeShapeType="1" noTextEdit="1"/>
              </p:cNvSpPr>
              <p:nvPr/>
            </p:nvSpPr>
            <p:spPr>
              <a:xfrm>
                <a:off x="732960" y="4971238"/>
                <a:ext cx="694164" cy="523220"/>
              </a:xfrm>
              <a:prstGeom prst="rect">
                <a:avLst/>
              </a:prstGeom>
              <a:blipFill rotWithShape="1">
                <a:blip r:embed="rId6"/>
                <a:stretch>
                  <a:fillRect l="-24" t="-88" r="40" b="84"/>
                </a:stretch>
              </a:blipFill>
            </p:spPr>
            <p:txBody>
              <a:bodyPr/>
              <a:lstStyle/>
              <a:p>
                <a:r>
                  <a:rPr lang="zh-CN" altLang="en-US">
                    <a:noFill/>
                  </a:rPr>
                  <a:t> </a:t>
                </a:r>
              </a:p>
            </p:txBody>
          </p:sp>
        </mc:Fallback>
      </mc:AlternateContent>
      <p:sp>
        <p:nvSpPr>
          <p:cNvPr id="43" name="椭圆 42"/>
          <p:cNvSpPr/>
          <p:nvPr/>
        </p:nvSpPr>
        <p:spPr>
          <a:xfrm>
            <a:off x="3646902" y="3067986"/>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44" name="连接符: 肘形 43"/>
          <p:cNvCxnSpPr>
            <a:stCxn id="4" idx="6"/>
            <a:endCxn id="43" idx="0"/>
          </p:cNvCxnSpPr>
          <p:nvPr/>
        </p:nvCxnSpPr>
        <p:spPr>
          <a:xfrm>
            <a:off x="2699292" y="2663182"/>
            <a:ext cx="1113005" cy="404804"/>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6" name="连接符: 肘形 45"/>
          <p:cNvCxnSpPr>
            <a:stCxn id="36" idx="6"/>
            <a:endCxn id="43" idx="4"/>
          </p:cNvCxnSpPr>
          <p:nvPr/>
        </p:nvCxnSpPr>
        <p:spPr>
          <a:xfrm flipV="1">
            <a:off x="2699293" y="3417678"/>
            <a:ext cx="1113005" cy="706844"/>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6217965" y="3778385"/>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8" name="椭圆 47"/>
          <p:cNvSpPr/>
          <p:nvPr/>
        </p:nvSpPr>
        <p:spPr>
          <a:xfrm>
            <a:off x="5143294" y="3778386"/>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50" name="连接符: 肘形 49"/>
          <p:cNvCxnSpPr>
            <a:stCxn id="43" idx="6"/>
            <a:endCxn id="48" idx="0"/>
          </p:cNvCxnSpPr>
          <p:nvPr/>
        </p:nvCxnSpPr>
        <p:spPr>
          <a:xfrm>
            <a:off x="3977692" y="3242833"/>
            <a:ext cx="1330997" cy="535553"/>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1"/>
          <p:cNvCxnSpPr>
            <a:stCxn id="42" idx="3"/>
            <a:endCxn id="48" idx="4"/>
          </p:cNvCxnSpPr>
          <p:nvPr/>
        </p:nvCxnSpPr>
        <p:spPr>
          <a:xfrm flipV="1">
            <a:off x="1427124" y="4128078"/>
            <a:ext cx="3881566" cy="1104770"/>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48" idx="6"/>
            <a:endCxn id="47" idx="2"/>
          </p:cNvCxnSpPr>
          <p:nvPr/>
        </p:nvCxnSpPr>
        <p:spPr>
          <a:xfrm flipV="1">
            <a:off x="5474085" y="3953232"/>
            <a:ext cx="743881"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7582085" y="3778383"/>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exp</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58" name="直接箭头连接符 57"/>
          <p:cNvCxnSpPr>
            <a:stCxn id="47" idx="6"/>
            <a:endCxn id="56" idx="2"/>
          </p:cNvCxnSpPr>
          <p:nvPr/>
        </p:nvCxnSpPr>
        <p:spPr>
          <a:xfrm flipV="1">
            <a:off x="6971005" y="3953230"/>
            <a:ext cx="611080"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8867881" y="3778382"/>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63" name="直接箭头连接符 62"/>
          <p:cNvCxnSpPr>
            <a:stCxn id="56" idx="6"/>
            <a:endCxn id="59" idx="2"/>
          </p:cNvCxnSpPr>
          <p:nvPr/>
        </p:nvCxnSpPr>
        <p:spPr>
          <a:xfrm flipV="1">
            <a:off x="8335126" y="3953229"/>
            <a:ext cx="532756"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4" name="椭圆 63"/>
          <p:cNvSpPr/>
          <p:nvPr/>
        </p:nvSpPr>
        <p:spPr>
          <a:xfrm>
            <a:off x="10153677" y="3778381"/>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1/x</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66" name="直接箭头连接符 65"/>
          <p:cNvCxnSpPr>
            <a:stCxn id="59" idx="6"/>
            <a:endCxn id="64" idx="2"/>
          </p:cNvCxnSpPr>
          <p:nvPr/>
        </p:nvCxnSpPr>
        <p:spPr>
          <a:xfrm flipV="1">
            <a:off x="9620922" y="3953228"/>
            <a:ext cx="532756"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64" idx="6"/>
          </p:cNvCxnSpPr>
          <p:nvPr/>
        </p:nvCxnSpPr>
        <p:spPr>
          <a:xfrm flipV="1">
            <a:off x="10906718" y="3953226"/>
            <a:ext cx="822205"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1641897" y="1965162"/>
            <a:ext cx="69928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2.00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0" name="文本框 69"/>
          <p:cNvSpPr txBox="1"/>
          <p:nvPr/>
        </p:nvSpPr>
        <p:spPr>
          <a:xfrm>
            <a:off x="1641897" y="2689222"/>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1" name="文本框 70"/>
          <p:cNvSpPr txBox="1"/>
          <p:nvPr/>
        </p:nvSpPr>
        <p:spPr>
          <a:xfrm>
            <a:off x="1641897" y="3413283"/>
            <a:ext cx="790907"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-3.00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2" name="文本框 71"/>
          <p:cNvSpPr txBox="1"/>
          <p:nvPr/>
        </p:nvSpPr>
        <p:spPr>
          <a:xfrm>
            <a:off x="1641897" y="4137343"/>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-2.00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3" name="文本框 72"/>
          <p:cNvSpPr txBox="1"/>
          <p:nvPr/>
        </p:nvSpPr>
        <p:spPr>
          <a:xfrm>
            <a:off x="1641897" y="4861404"/>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-3.00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4" name="文本框 73"/>
          <p:cNvSpPr txBox="1"/>
          <p:nvPr/>
        </p:nvSpPr>
        <p:spPr>
          <a:xfrm>
            <a:off x="2861729" y="2345554"/>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-2.00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6" name="文本框 75"/>
          <p:cNvSpPr txBox="1"/>
          <p:nvPr/>
        </p:nvSpPr>
        <p:spPr>
          <a:xfrm>
            <a:off x="4174713" y="2921586"/>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4.00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7" name="文本框 76"/>
          <p:cNvSpPr txBox="1"/>
          <p:nvPr/>
        </p:nvSpPr>
        <p:spPr>
          <a:xfrm>
            <a:off x="5404697" y="3625215"/>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8" name="文本框 77"/>
          <p:cNvSpPr txBox="1"/>
          <p:nvPr/>
        </p:nvSpPr>
        <p:spPr>
          <a:xfrm>
            <a:off x="6865396" y="3625215"/>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9" name="文本框 78"/>
          <p:cNvSpPr txBox="1"/>
          <p:nvPr/>
        </p:nvSpPr>
        <p:spPr>
          <a:xfrm>
            <a:off x="8210027" y="3638670"/>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0.37</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0" name="文本框 79"/>
          <p:cNvSpPr txBox="1"/>
          <p:nvPr/>
        </p:nvSpPr>
        <p:spPr>
          <a:xfrm>
            <a:off x="9521833" y="3638670"/>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1.37</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1" name="文本框 80"/>
          <p:cNvSpPr txBox="1"/>
          <p:nvPr/>
        </p:nvSpPr>
        <p:spPr>
          <a:xfrm>
            <a:off x="10851820" y="3610387"/>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0.73</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2" name="文本框 81"/>
          <p:cNvSpPr txBox="1"/>
          <p:nvPr/>
        </p:nvSpPr>
        <p:spPr>
          <a:xfrm>
            <a:off x="10851251" y="3898451"/>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 name="矩形 1"/>
          <p:cNvSpPr/>
          <p:nvPr/>
        </p:nvSpPr>
        <p:spPr>
          <a:xfrm>
            <a:off x="1482403" y="1985680"/>
            <a:ext cx="1307937" cy="1337778"/>
          </a:xfrm>
          <a:prstGeom prst="rect">
            <a:avLst/>
          </a:prstGeom>
          <a:noFill/>
          <a:ln w="12700">
            <a:solidFill>
              <a:srgbClr val="C0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7" name="直接箭头连接符 6"/>
          <p:cNvCxnSpPr>
            <a:stCxn id="2" idx="2"/>
            <a:endCxn id="75" idx="0"/>
          </p:cNvCxnSpPr>
          <p:nvPr/>
        </p:nvCxnSpPr>
        <p:spPr>
          <a:xfrm>
            <a:off x="2136372" y="3323458"/>
            <a:ext cx="1687713" cy="2445536"/>
          </a:xfrm>
          <a:prstGeom prst="straightConnector1">
            <a:avLst/>
          </a:prstGeom>
          <a:noFill/>
          <a:ln w="12700">
            <a:solidFill>
              <a:srgbClr val="C00000"/>
            </a:solidFill>
            <a:prstDash val="dash"/>
          </a:ln>
        </p:spPr>
        <p:style>
          <a:lnRef idx="2">
            <a:schemeClr val="accent1"/>
          </a:lnRef>
          <a:fillRef idx="1">
            <a:schemeClr val="lt1"/>
          </a:fillRef>
          <a:effectRef idx="0">
            <a:schemeClr val="accent1"/>
          </a:effectRef>
          <a:fontRef idx="minor">
            <a:schemeClr val="dk1"/>
          </a:fontRef>
        </p:style>
      </p:cxnSp>
      <p:sp>
        <p:nvSpPr>
          <p:cNvPr id="13" name="标题 12"/>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误差反向传播例子</a:t>
            </a:r>
            <a:endParaRPr lang="zh-CN" altLang="en-US" dirty="0"/>
          </a:p>
        </p:txBody>
      </p:sp>
      <p:cxnSp>
        <p:nvCxnSpPr>
          <p:cNvPr id="53" name="直接箭头连接符 52"/>
          <p:cNvCxnSpPr>
            <a:stCxn id="2" idx="0"/>
            <a:endCxn id="89" idx="1"/>
          </p:cNvCxnSpPr>
          <p:nvPr/>
        </p:nvCxnSpPr>
        <p:spPr>
          <a:xfrm>
            <a:off x="2136372" y="1985680"/>
            <a:ext cx="2916861" cy="430355"/>
          </a:xfrm>
          <a:prstGeom prst="straightConnector1">
            <a:avLst/>
          </a:prstGeom>
          <a:noFill/>
          <a:ln w="12700">
            <a:solidFill>
              <a:srgbClr val="C00000"/>
            </a:solidFill>
            <a:prstDash val="dash"/>
          </a:ln>
        </p:spPr>
        <p:style>
          <a:lnRef idx="2">
            <a:schemeClr val="accent1"/>
          </a:lnRef>
          <a:fillRef idx="1">
            <a:schemeClr val="lt1"/>
          </a:fillRef>
          <a:effectRef idx="0">
            <a:schemeClr val="accent1"/>
          </a:effectRef>
          <a:fontRef idx="minor">
            <a:schemeClr val="dk1"/>
          </a:fontRef>
        </p:style>
      </p:cxnSp>
      <p:sp>
        <p:nvSpPr>
          <p:cNvPr id="55" name="文本框 54"/>
          <p:cNvSpPr txBox="1"/>
          <p:nvPr/>
        </p:nvSpPr>
        <p:spPr>
          <a:xfrm>
            <a:off x="9519861" y="3891046"/>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-0.53</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5" name="文本框 64"/>
          <p:cNvSpPr txBox="1"/>
          <p:nvPr/>
        </p:nvSpPr>
        <p:spPr>
          <a:xfrm>
            <a:off x="8205065" y="3863825"/>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-0.53</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7" name="文本框 56"/>
          <p:cNvSpPr txBox="1"/>
          <p:nvPr/>
        </p:nvSpPr>
        <p:spPr>
          <a:xfrm>
            <a:off x="6876497" y="3891045"/>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-0.20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1" name="文本框 60"/>
          <p:cNvSpPr txBox="1"/>
          <p:nvPr/>
        </p:nvSpPr>
        <p:spPr>
          <a:xfrm>
            <a:off x="5399736" y="3891045"/>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0.20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4" name="文本框 83"/>
          <p:cNvSpPr txBox="1"/>
          <p:nvPr/>
        </p:nvSpPr>
        <p:spPr>
          <a:xfrm>
            <a:off x="2819107" y="3810957"/>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6.00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0" name="文本框 59"/>
          <p:cNvSpPr txBox="1"/>
          <p:nvPr/>
        </p:nvSpPr>
        <p:spPr>
          <a:xfrm>
            <a:off x="4160884" y="3213683"/>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0.20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7" name="文本框 66"/>
          <p:cNvSpPr txBox="1"/>
          <p:nvPr/>
        </p:nvSpPr>
        <p:spPr>
          <a:xfrm>
            <a:off x="1611493" y="5237406"/>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0.20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75" name="文本框 74"/>
              <p:cNvSpPr txBox="1"/>
              <p:nvPr/>
            </p:nvSpPr>
            <p:spPr>
              <a:xfrm>
                <a:off x="1335166" y="5768994"/>
                <a:ext cx="4977838" cy="624786"/>
              </a:xfrm>
              <a:prstGeom prst="rect">
                <a:avLst/>
              </a:prstGeom>
              <a:noFill/>
            </p:spPr>
            <p:txBody>
              <a:bodyPr wrap="none" lIns="0" tIns="0" rIns="0" bIns="0" rtlCol="0">
                <a:spAutoFit/>
              </a:bodyPr>
              <a:lstStyle/>
              <a:p>
                <a14:m>
                  <m:oMath xmlns:m="http://schemas.openxmlformats.org/officeDocument/2006/math">
                    <m:r>
                      <a:rPr lang="en-US" altLang="zh-CN" sz="2800" i="1">
                        <a:latin typeface="Cambria Math" panose="02040503050406030204" pitchFamily="18" charset="0"/>
                        <a:ea typeface="黑体" panose="02010609060101010101" pitchFamily="49" charset="-122"/>
                      </a:rPr>
                      <m:t>𝑓</m:t>
                    </m:r>
                    <m:d>
                      <m:dPr>
                        <m:ctrlPr>
                          <a:rPr lang="en-US" altLang="zh-CN" sz="2800" i="1">
                            <a:latin typeface="Cambria Math" panose="02040503050406030204" pitchFamily="18" charset="0"/>
                            <a:ea typeface="黑体" panose="02010609060101010101" pitchFamily="49" charset="-122"/>
                          </a:rPr>
                        </m:ctrlPr>
                      </m:dPr>
                      <m:e>
                        <m:r>
                          <a:rPr lang="en-US" altLang="zh-CN" sz="2800" i="1">
                            <a:latin typeface="Cambria Math" panose="02040503050406030204" pitchFamily="18" charset="0"/>
                            <a:ea typeface="黑体" panose="02010609060101010101" pitchFamily="49" charset="-122"/>
                          </a:rPr>
                          <m:t>𝑥</m:t>
                        </m:r>
                      </m:e>
                    </m:d>
                    <m:r>
                      <a:rPr lang="en-US" altLang="zh-CN" sz="2800" i="1">
                        <a:latin typeface="Cambria Math" panose="02040503050406030204" pitchFamily="18" charset="0"/>
                        <a:ea typeface="黑体" panose="02010609060101010101" pitchFamily="49" charset="-122"/>
                      </a:rPr>
                      <m:t>=</m:t>
                    </m:r>
                    <m:r>
                      <a:rPr lang="en-US" altLang="zh-CN" sz="2800" i="1">
                        <a:latin typeface="Cambria Math" panose="02040503050406030204" pitchFamily="18" charset="0"/>
                        <a:ea typeface="黑体" panose="02010609060101010101" pitchFamily="49" charset="-122"/>
                      </a:rPr>
                      <m:t>𝑥</m:t>
                    </m:r>
                    <m:r>
                      <a:rPr lang="en-US" altLang="zh-CN" sz="2800"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ea typeface="黑体" panose="02010609060101010101" pitchFamily="49" charset="-122"/>
                          </a:rPr>
                        </m:ctrlPr>
                      </m:sSupPr>
                      <m:e>
                        <m:r>
                          <a:rPr lang="en-US" altLang="zh-CN" sz="2800" i="1">
                            <a:latin typeface="Cambria Math" panose="02040503050406030204" pitchFamily="18" charset="0"/>
                            <a:ea typeface="黑体" panose="02010609060101010101" pitchFamily="49" charset="-122"/>
                          </a:rPr>
                          <m:t>𝑥</m:t>
                        </m:r>
                      </m:e>
                      <m:sup>
                        <m:r>
                          <a:rPr lang="en-US" altLang="zh-CN" sz="2800" i="1">
                            <a:latin typeface="Cambria Math" panose="02040503050406030204" pitchFamily="18" charset="0"/>
                            <a:ea typeface="黑体" panose="02010609060101010101" pitchFamily="49" charset="-122"/>
                          </a:rPr>
                          <m:t>′</m:t>
                        </m:r>
                      </m:sup>
                    </m:sSup>
                    <m:r>
                      <a:rPr lang="en-US" altLang="zh-CN" sz="2800" i="1">
                        <a:latin typeface="Cambria Math" panose="02040503050406030204" pitchFamily="18" charset="0"/>
                        <a:ea typeface="黑体" panose="02010609060101010101" pitchFamily="49" charset="-122"/>
                      </a:rPr>
                      <m:t>         </m:t>
                    </m:r>
                    <m:r>
                      <a:rPr lang="en-US" altLang="zh-CN" sz="2800" i="1">
                        <a:latin typeface="Cambria Math" panose="02040503050406030204" pitchFamily="18" charset="0"/>
                        <a:ea typeface="Cambria Math" panose="02040503050406030204" pitchFamily="18" charset="0"/>
                      </a:rPr>
                      <m:t>→         </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𝑑𝑓</m:t>
                        </m:r>
                      </m:num>
                      <m:den>
                        <m:r>
                          <a:rPr lang="en-US" altLang="zh-CN" sz="2800" i="1">
                            <a:latin typeface="Cambria Math" panose="02040503050406030204" pitchFamily="18" charset="0"/>
                            <a:ea typeface="Cambria Math" panose="02040503050406030204" pitchFamily="18" charset="0"/>
                          </a:rPr>
                          <m:t>𝑑𝑥</m:t>
                        </m:r>
                      </m:den>
                    </m:f>
                    <m:r>
                      <a:rPr lang="en-US" altLang="zh-CN" sz="2800" i="1">
                        <a:latin typeface="Cambria Math" panose="02040503050406030204" pitchFamily="18" charset="0"/>
                        <a:ea typeface="Cambria Math" panose="02040503050406030204" pitchFamily="18" charset="0"/>
                      </a:rPr>
                      <m:t>=</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 </a:t>
                </a:r>
                <a14:m>
                  <m:oMath xmlns:m="http://schemas.openxmlformats.org/officeDocument/2006/math">
                    <m:sSup>
                      <m:sSupPr>
                        <m:ctrlPr>
                          <a:rPr lang="en-US" altLang="zh-CN" sz="2800" i="1">
                            <a:latin typeface="Cambria Math" panose="02040503050406030204" pitchFamily="18" charset="0"/>
                            <a:ea typeface="黑体" panose="02010609060101010101" pitchFamily="49" charset="-122"/>
                          </a:rPr>
                        </m:ctrlPr>
                      </m:sSupPr>
                      <m:e>
                        <m:r>
                          <a:rPr lang="en-US" altLang="zh-CN" sz="2800" i="1">
                            <a:latin typeface="Cambria Math" panose="02040503050406030204" pitchFamily="18" charset="0"/>
                            <a:ea typeface="黑体" panose="02010609060101010101" pitchFamily="49" charset="-122"/>
                          </a:rPr>
                          <m:t>𝑥</m:t>
                        </m:r>
                      </m:e>
                      <m:sup>
                        <m:r>
                          <a:rPr lang="en-US" altLang="zh-CN" sz="2800" i="1">
                            <a:latin typeface="Cambria Math" panose="02040503050406030204" pitchFamily="18" charset="0"/>
                            <a:ea typeface="黑体" panose="02010609060101010101" pitchFamily="49" charset="-122"/>
                          </a:rPr>
                          <m:t>′</m:t>
                        </m:r>
                      </m:sup>
                    </m:sSup>
                  </m:oMath>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75" name="文本框 74"/>
              <p:cNvSpPr txBox="1">
                <a:spLocks noRot="1" noChangeAspect="1" noMove="1" noResize="1" noEditPoints="1" noAdjustHandles="1" noChangeArrowheads="1" noChangeShapeType="1" noTextEdit="1"/>
              </p:cNvSpPr>
              <p:nvPr/>
            </p:nvSpPr>
            <p:spPr>
              <a:xfrm>
                <a:off x="1335166" y="5768994"/>
                <a:ext cx="4977838" cy="624786"/>
              </a:xfrm>
              <a:prstGeom prst="rect">
                <a:avLst/>
              </a:prstGeom>
              <a:blipFill rotWithShape="1">
                <a:blip r:embed="rId7"/>
                <a:stretch>
                  <a:fillRect l="-8" t="-3" r="9" b="96"/>
                </a:stretch>
              </a:blipFill>
            </p:spPr>
            <p:txBody>
              <a:bodyPr/>
              <a:lstStyle/>
              <a:p>
                <a:r>
                  <a:rPr lang="zh-CN" altLang="en-US">
                    <a:noFill/>
                  </a:rPr>
                  <a:t> </a:t>
                </a:r>
              </a:p>
            </p:txBody>
          </p:sp>
        </mc:Fallback>
      </mc:AlternateContent>
      <p:sp>
        <p:nvSpPr>
          <p:cNvPr id="86" name="文本框 85"/>
          <p:cNvSpPr txBox="1"/>
          <p:nvPr/>
        </p:nvSpPr>
        <p:spPr>
          <a:xfrm>
            <a:off x="4160884" y="3213683"/>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0.20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7" name="文本框 86"/>
          <p:cNvSpPr txBox="1"/>
          <p:nvPr/>
        </p:nvSpPr>
        <p:spPr>
          <a:xfrm>
            <a:off x="2833581" y="4075774"/>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0.20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8" name="文本框 87"/>
          <p:cNvSpPr txBox="1"/>
          <p:nvPr/>
        </p:nvSpPr>
        <p:spPr>
          <a:xfrm>
            <a:off x="2879772" y="2600794"/>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0.20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2" name="文本框 61"/>
          <p:cNvSpPr txBox="1"/>
          <p:nvPr/>
        </p:nvSpPr>
        <p:spPr>
          <a:xfrm>
            <a:off x="1646772" y="4453125"/>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-0.60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3" name="文本框 82"/>
          <p:cNvSpPr txBox="1"/>
          <p:nvPr/>
        </p:nvSpPr>
        <p:spPr>
          <a:xfrm>
            <a:off x="1641899" y="3728789"/>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-0.40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89" name="文本框 88"/>
              <p:cNvSpPr txBox="1"/>
              <p:nvPr/>
            </p:nvSpPr>
            <p:spPr>
              <a:xfrm>
                <a:off x="5053233" y="1985148"/>
                <a:ext cx="4235262" cy="86177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𝑤</m:t>
                          </m:r>
                        </m:e>
                        <m:sub>
                          <m:r>
                            <a:rPr lang="en-US" altLang="zh-CN" sz="2800" i="1">
                              <a:latin typeface="Cambria Math" panose="02040503050406030204" pitchFamily="18" charset="0"/>
                              <a:ea typeface="Cambria Math" panose="02040503050406030204" pitchFamily="18" charset="0"/>
                            </a:rPr>
                            <m:t>0</m:t>
                          </m:r>
                        </m:sub>
                      </m:sSub>
                      <m:r>
                        <a:rPr lang="en-US" altLang="zh-CN" sz="2800" i="1">
                          <a:latin typeface="Cambria Math" panose="02040503050406030204" pitchFamily="18" charset="0"/>
                          <a:ea typeface="Cambria Math" panose="02040503050406030204" pitchFamily="18" charset="0"/>
                        </a:rPr>
                        <m:t>:</m:t>
                      </m:r>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1</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00</m:t>
                          </m:r>
                        </m:e>
                      </m:d>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0</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20</m:t>
                      </m:r>
                      <m:r>
                        <a:rPr lang="en-US" altLang="zh-CN" sz="2800" i="1">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0</m:t>
                      </m:r>
                      <m: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20</m:t>
                      </m:r>
                    </m:oMath>
                  </m:oMathPara>
                </a14:m>
                <a:endParaRPr lang="en-US" altLang="zh-CN" sz="2800" dirty="0">
                  <a:solidFill>
                    <a:srgbClr val="C00000"/>
                  </a:solidFill>
                  <a:latin typeface="Times New Roman" panose="02020603050405020304" pitchFamily="16" charset="0"/>
                  <a:ea typeface="Cambria Math" panose="02040503050406030204" pitchFamily="18" charset="0"/>
                  <a:cs typeface="Times New Roman" panose="02020603050405020304" pitchFamily="16" charset="0"/>
                </a:endParaRPr>
              </a:p>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rPr>
                          </m:ctrlPr>
                        </m:sSubPr>
                        <m:e>
                          <m:r>
                            <a:rPr lang="en-US" altLang="zh-CN" sz="2800" i="1">
                              <a:latin typeface="Cambria Math" panose="02040503050406030204" pitchFamily="18" charset="0"/>
                              <a:ea typeface="黑体" panose="02010609060101010101" pitchFamily="49" charset="-122"/>
                            </a:rPr>
                            <m:t>𝑥</m:t>
                          </m:r>
                        </m:e>
                        <m:sub>
                          <m:r>
                            <a:rPr lang="en-US" altLang="zh-CN" sz="2800" i="1">
                              <a:latin typeface="Cambria Math" panose="02040503050406030204" pitchFamily="18" charset="0"/>
                              <a:ea typeface="黑体" panose="02010609060101010101" pitchFamily="49" charset="-122"/>
                            </a:rPr>
                            <m:t>0</m:t>
                          </m:r>
                        </m:sub>
                      </m:sSub>
                      <m:r>
                        <a:rPr lang="en-US" altLang="zh-CN" sz="2800" i="1">
                          <a:latin typeface="Cambria Math" panose="02040503050406030204" pitchFamily="18" charset="0"/>
                          <a:ea typeface="黑体" panose="02010609060101010101" pitchFamily="49" charset="-122"/>
                        </a:rPr>
                        <m:t>=</m:t>
                      </m:r>
                      <m:d>
                        <m:dPr>
                          <m:ctrlPr>
                            <a:rPr lang="en-US" altLang="zh-CN" sz="2800" i="1">
                              <a:latin typeface="Cambria Math" panose="02040503050406030204" pitchFamily="18" charset="0"/>
                              <a:ea typeface="黑体" panose="02010609060101010101" pitchFamily="49" charset="-122"/>
                            </a:rPr>
                          </m:ctrlPr>
                        </m:dPr>
                        <m:e>
                          <m:r>
                            <a:rPr lang="en-US" altLang="zh-CN" sz="2800" i="1">
                              <a:latin typeface="Cambria Math" panose="02040503050406030204" pitchFamily="18" charset="0"/>
                              <a:ea typeface="黑体" panose="02010609060101010101" pitchFamily="49" charset="-122"/>
                            </a:rPr>
                            <m:t>2</m:t>
                          </m:r>
                          <m:r>
                            <a:rPr lang="en-US" altLang="zh-CN" sz="2800" i="1">
                              <a:latin typeface="Cambria Math" panose="02040503050406030204" pitchFamily="18" charset="0"/>
                              <a:ea typeface="黑体" panose="02010609060101010101" pitchFamily="49" charset="-122"/>
                            </a:rPr>
                            <m:t>.</m:t>
                          </m:r>
                          <m:r>
                            <a:rPr lang="en-US" altLang="zh-CN" sz="2800" i="1">
                              <a:latin typeface="Cambria Math" panose="02040503050406030204" pitchFamily="18" charset="0"/>
                              <a:ea typeface="黑体" panose="02010609060101010101" pitchFamily="49" charset="-122"/>
                            </a:rPr>
                            <m:t>00</m:t>
                          </m:r>
                        </m:e>
                      </m:d>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0</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20</m:t>
                      </m:r>
                      <m:r>
                        <a:rPr lang="en-US" altLang="zh-CN" sz="2800" i="1">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0</m:t>
                      </m:r>
                      <m: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40</m:t>
                      </m:r>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89" name="文本框 88"/>
              <p:cNvSpPr txBox="1">
                <a:spLocks noRot="1" noChangeAspect="1" noMove="1" noResize="1" noEditPoints="1" noAdjustHandles="1" noChangeArrowheads="1" noChangeShapeType="1" noTextEdit="1"/>
              </p:cNvSpPr>
              <p:nvPr/>
            </p:nvSpPr>
            <p:spPr>
              <a:xfrm>
                <a:off x="5053233" y="1985148"/>
                <a:ext cx="4235262" cy="861774"/>
              </a:xfrm>
              <a:prstGeom prst="rect">
                <a:avLst/>
              </a:prstGeom>
              <a:blipFill rotWithShape="1">
                <a:blip r:embed="rId8"/>
                <a:stretch>
                  <a:fillRect l="-13" t="-16" r="-561" b="25"/>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矩形 9"/>
              <p:cNvSpPr/>
              <p:nvPr/>
            </p:nvSpPr>
            <p:spPr>
              <a:xfrm>
                <a:off x="576287" y="776613"/>
                <a:ext cx="6472019" cy="103406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ea typeface="黑体" panose="02010609060101010101" pitchFamily="49" charset="-122"/>
                          <a:cs typeface="Times New Roman" panose="02020603050405020304" pitchFamily="16" charset="0"/>
                        </a:rPr>
                        <m:t>𝑓</m:t>
                      </m:r>
                      <m:d>
                        <m:d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d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r>
                            <a:rPr lang="en-US" altLang="zh-CN" sz="3200" i="1">
                              <a:latin typeface="Cambria Math" panose="02040503050406030204" pitchFamily="18" charset="0"/>
                              <a:ea typeface="黑体" panose="02010609060101010101" pitchFamily="49" charset="-122"/>
                              <a:cs typeface="Times New Roman" panose="02020603050405020304" pitchFamily="16" charset="0"/>
                            </a:rPr>
                            <m:t>𝑥</m:t>
                          </m:r>
                        </m:e>
                      </m:d>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f>
                        <m:f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fPr>
                        <m:num>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num>
                        <m:den>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p>
                            <m:sSup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p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𝑒</m:t>
                              </m:r>
                            </m:e>
                            <m:sup>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0</m:t>
                                  </m:r>
                                </m:sub>
                              </m:sSub>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0</m:t>
                                  </m:r>
                                </m:sub>
                              </m:sSub>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sub>
                              </m:sSub>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1</m:t>
                                  </m:r>
                                </m:sub>
                              </m:sSub>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3200" i="1">
                                      <a:latin typeface="Cambria Math" panose="02040503050406030204" pitchFamily="18" charset="0"/>
                                      <a:ea typeface="黑体" panose="02010609060101010101" pitchFamily="49" charset="-122"/>
                                      <a:cs typeface="Times New Roman" panose="02020603050405020304" pitchFamily="16" charset="0"/>
                                    </a:rPr>
                                    <m:t>2</m:t>
                                  </m:r>
                                </m:sub>
                              </m:sSub>
                              <m:r>
                                <a:rPr lang="en-US" altLang="zh-CN" sz="3200" i="1">
                                  <a:latin typeface="Cambria Math" panose="02040503050406030204" pitchFamily="18" charset="0"/>
                                  <a:ea typeface="黑体" panose="02010609060101010101" pitchFamily="49" charset="-122"/>
                                  <a:cs typeface="Times New Roman" panose="02020603050405020304" pitchFamily="16" charset="0"/>
                                </a:rPr>
                                <m:t>)</m:t>
                              </m:r>
                            </m:sup>
                          </m:sSup>
                        </m:den>
                      </m:f>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0" name="矩形 9"/>
              <p:cNvSpPr>
                <a:spLocks noRot="1" noChangeAspect="1" noMove="1" noResize="1" noEditPoints="1" noAdjustHandles="1" noChangeArrowheads="1" noChangeShapeType="1" noTextEdit="1"/>
              </p:cNvSpPr>
              <p:nvPr/>
            </p:nvSpPr>
            <p:spPr>
              <a:xfrm>
                <a:off x="576287" y="776613"/>
                <a:ext cx="6472019" cy="1034066"/>
              </a:xfrm>
              <a:prstGeom prst="rect">
                <a:avLst/>
              </a:prstGeom>
              <a:blipFill rotWithShape="1">
                <a:blip r:embed="rId1"/>
                <a:stretch>
                  <a:fillRect l="-5" t="-1" r="7" b="28"/>
                </a:stretch>
              </a:blipFill>
            </p:spPr>
            <p:txBody>
              <a:bodyPr/>
              <a:lstStyle/>
              <a:p>
                <a:r>
                  <a:rPr lang="zh-CN" altLang="en-US">
                    <a:noFill/>
                  </a:rPr>
                  <a:t> </a:t>
                </a:r>
              </a:p>
            </p:txBody>
          </p:sp>
        </mc:Fallback>
      </mc:AlternateContent>
      <p:sp>
        <p:nvSpPr>
          <p:cNvPr id="4" name="椭圆 3"/>
          <p:cNvSpPr/>
          <p:nvPr/>
        </p:nvSpPr>
        <p:spPr>
          <a:xfrm>
            <a:off x="2368502" y="2488335"/>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5" name="矩形 4"/>
              <p:cNvSpPr/>
              <p:nvPr/>
            </p:nvSpPr>
            <p:spPr>
              <a:xfrm>
                <a:off x="732960" y="2077965"/>
                <a:ext cx="694164"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0</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5" name="矩形 4"/>
              <p:cNvSpPr>
                <a:spLocks noRot="1" noChangeAspect="1" noMove="1" noResize="1" noEditPoints="1" noAdjustHandles="1" noChangeArrowheads="1" noChangeShapeType="1" noTextEdit="1"/>
              </p:cNvSpPr>
              <p:nvPr/>
            </p:nvSpPr>
            <p:spPr>
              <a:xfrm>
                <a:off x="732960" y="2077965"/>
                <a:ext cx="694164" cy="523220"/>
              </a:xfrm>
              <a:prstGeom prst="rect">
                <a:avLst/>
              </a:prstGeom>
              <a:blipFill rotWithShape="1">
                <a:blip r:embed="rId2"/>
                <a:stretch>
                  <a:fillRect l="-24" t="-47" r="40" b="43"/>
                </a:stretch>
              </a:blipFill>
            </p:spPr>
            <p:txBody>
              <a:bodyPr/>
              <a:lstStyle/>
              <a:p>
                <a:r>
                  <a:rPr lang="zh-CN" altLang="en-US">
                    <a:noFill/>
                  </a:rPr>
                  <a:t> </a:t>
                </a:r>
              </a:p>
            </p:txBody>
          </p:sp>
        </mc:Fallback>
      </mc:AlternateContent>
      <p:cxnSp>
        <p:nvCxnSpPr>
          <p:cNvPr id="11" name="连接符: 肘形 10"/>
          <p:cNvCxnSpPr>
            <a:stCxn id="5" idx="3"/>
            <a:endCxn id="4" idx="0"/>
          </p:cNvCxnSpPr>
          <p:nvPr/>
        </p:nvCxnSpPr>
        <p:spPr>
          <a:xfrm>
            <a:off x="1427124" y="2339575"/>
            <a:ext cx="1106774" cy="148760"/>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矩形 30"/>
              <p:cNvSpPr/>
              <p:nvPr/>
            </p:nvSpPr>
            <p:spPr>
              <a:xfrm>
                <a:off x="779832" y="2801283"/>
                <a:ext cx="628826"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0</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31" name="矩形 30"/>
              <p:cNvSpPr>
                <a:spLocks noRot="1" noChangeAspect="1" noMove="1" noResize="1" noEditPoints="1" noAdjustHandles="1" noChangeArrowheads="1" noChangeShapeType="1" noTextEdit="1"/>
              </p:cNvSpPr>
              <p:nvPr/>
            </p:nvSpPr>
            <p:spPr>
              <a:xfrm>
                <a:off x="779832" y="2801283"/>
                <a:ext cx="628826" cy="523220"/>
              </a:xfrm>
              <a:prstGeom prst="rect">
                <a:avLst/>
              </a:prstGeom>
              <a:blipFill rotWithShape="1">
                <a:blip r:embed="rId3"/>
                <a:stretch>
                  <a:fillRect l="-8" t="-57" r="36" b="53"/>
                </a:stretch>
              </a:blipFill>
            </p:spPr>
            <p:txBody>
              <a:bodyPr/>
              <a:lstStyle/>
              <a:p>
                <a:r>
                  <a:rPr lang="zh-CN" altLang="en-US">
                    <a:noFill/>
                  </a:rPr>
                  <a:t> </a:t>
                </a:r>
              </a:p>
            </p:txBody>
          </p:sp>
        </mc:Fallback>
      </mc:AlternateContent>
      <p:cxnSp>
        <p:nvCxnSpPr>
          <p:cNvPr id="18" name="连接符: 肘形 17"/>
          <p:cNvCxnSpPr>
            <a:stCxn id="31" idx="3"/>
            <a:endCxn id="4" idx="4"/>
          </p:cNvCxnSpPr>
          <p:nvPr/>
        </p:nvCxnSpPr>
        <p:spPr>
          <a:xfrm flipV="1">
            <a:off x="1408658" y="2838027"/>
            <a:ext cx="1125240" cy="224866"/>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2368502" y="3949676"/>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37" name="矩形 36"/>
              <p:cNvSpPr/>
              <p:nvPr/>
            </p:nvSpPr>
            <p:spPr>
              <a:xfrm>
                <a:off x="738924" y="3524601"/>
                <a:ext cx="685892"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1</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37" name="矩形 36"/>
              <p:cNvSpPr>
                <a:spLocks noRot="1" noChangeAspect="1" noMove="1" noResize="1" noEditPoints="1" noAdjustHandles="1" noChangeArrowheads="1" noChangeShapeType="1" noTextEdit="1"/>
              </p:cNvSpPr>
              <p:nvPr/>
            </p:nvSpPr>
            <p:spPr>
              <a:xfrm>
                <a:off x="738924" y="3524601"/>
                <a:ext cx="685892" cy="523220"/>
              </a:xfrm>
              <a:prstGeom prst="rect">
                <a:avLst/>
              </a:prstGeom>
              <a:blipFill rotWithShape="1">
                <a:blip r:embed="rId4"/>
                <a:stretch>
                  <a:fillRect l="-61" t="-67" r="75" b="63"/>
                </a:stretch>
              </a:blipFill>
            </p:spPr>
            <p:txBody>
              <a:bodyPr/>
              <a:lstStyle/>
              <a:p>
                <a:r>
                  <a:rPr lang="zh-CN" altLang="en-US">
                    <a:noFill/>
                  </a:rPr>
                  <a:t> </a:t>
                </a:r>
              </a:p>
            </p:txBody>
          </p:sp>
        </mc:Fallback>
      </mc:AlternateContent>
      <p:cxnSp>
        <p:nvCxnSpPr>
          <p:cNvPr id="39" name="连接符: 肘形 38"/>
          <p:cNvCxnSpPr>
            <a:stCxn id="37" idx="3"/>
            <a:endCxn id="36" idx="0"/>
          </p:cNvCxnSpPr>
          <p:nvPr/>
        </p:nvCxnSpPr>
        <p:spPr>
          <a:xfrm>
            <a:off x="1424816" y="3786211"/>
            <a:ext cx="1109082" cy="163465"/>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矩形 39"/>
              <p:cNvSpPr/>
              <p:nvPr/>
            </p:nvSpPr>
            <p:spPr>
              <a:xfrm>
                <a:off x="785795" y="4247919"/>
                <a:ext cx="620554"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𝑥</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1</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40" name="矩形 39"/>
              <p:cNvSpPr>
                <a:spLocks noRot="1" noChangeAspect="1" noMove="1" noResize="1" noEditPoints="1" noAdjustHandles="1" noChangeArrowheads="1" noChangeShapeType="1" noTextEdit="1"/>
              </p:cNvSpPr>
              <p:nvPr/>
            </p:nvSpPr>
            <p:spPr>
              <a:xfrm>
                <a:off x="785795" y="4247919"/>
                <a:ext cx="620554" cy="523220"/>
              </a:xfrm>
              <a:prstGeom prst="rect">
                <a:avLst/>
              </a:prstGeom>
              <a:blipFill rotWithShape="1">
                <a:blip r:embed="rId5"/>
                <a:stretch>
                  <a:fillRect l="-48" t="-77" r="74" b="73"/>
                </a:stretch>
              </a:blipFill>
            </p:spPr>
            <p:txBody>
              <a:bodyPr/>
              <a:lstStyle/>
              <a:p>
                <a:r>
                  <a:rPr lang="zh-CN" altLang="en-US">
                    <a:noFill/>
                  </a:rPr>
                  <a:t> </a:t>
                </a:r>
              </a:p>
            </p:txBody>
          </p:sp>
        </mc:Fallback>
      </mc:AlternateContent>
      <p:cxnSp>
        <p:nvCxnSpPr>
          <p:cNvPr id="41" name="连接符: 肘形 40"/>
          <p:cNvCxnSpPr>
            <a:stCxn id="40" idx="3"/>
            <a:endCxn id="36" idx="4"/>
          </p:cNvCxnSpPr>
          <p:nvPr/>
        </p:nvCxnSpPr>
        <p:spPr>
          <a:xfrm flipV="1">
            <a:off x="1406349" y="4299368"/>
            <a:ext cx="1127549" cy="210161"/>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矩形 41"/>
              <p:cNvSpPr/>
              <p:nvPr/>
            </p:nvSpPr>
            <p:spPr>
              <a:xfrm>
                <a:off x="732960" y="4971238"/>
                <a:ext cx="694164"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𝑤</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2</m:t>
                          </m:r>
                        </m:sub>
                      </m:sSub>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42" name="矩形 41"/>
              <p:cNvSpPr>
                <a:spLocks noRot="1" noChangeAspect="1" noMove="1" noResize="1" noEditPoints="1" noAdjustHandles="1" noChangeArrowheads="1" noChangeShapeType="1" noTextEdit="1"/>
              </p:cNvSpPr>
              <p:nvPr/>
            </p:nvSpPr>
            <p:spPr>
              <a:xfrm>
                <a:off x="732960" y="4971238"/>
                <a:ext cx="694164" cy="523220"/>
              </a:xfrm>
              <a:prstGeom prst="rect">
                <a:avLst/>
              </a:prstGeom>
              <a:blipFill rotWithShape="1">
                <a:blip r:embed="rId6"/>
                <a:stretch>
                  <a:fillRect l="-24" t="-88" r="40" b="84"/>
                </a:stretch>
              </a:blipFill>
            </p:spPr>
            <p:txBody>
              <a:bodyPr/>
              <a:lstStyle/>
              <a:p>
                <a:r>
                  <a:rPr lang="zh-CN" altLang="en-US">
                    <a:noFill/>
                  </a:rPr>
                  <a:t> </a:t>
                </a:r>
              </a:p>
            </p:txBody>
          </p:sp>
        </mc:Fallback>
      </mc:AlternateContent>
      <p:sp>
        <p:nvSpPr>
          <p:cNvPr id="43" name="椭圆 42"/>
          <p:cNvSpPr/>
          <p:nvPr/>
        </p:nvSpPr>
        <p:spPr>
          <a:xfrm>
            <a:off x="3646902" y="3067986"/>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44" name="连接符: 肘形 43"/>
          <p:cNvCxnSpPr>
            <a:stCxn id="4" idx="6"/>
            <a:endCxn id="43" idx="0"/>
          </p:cNvCxnSpPr>
          <p:nvPr/>
        </p:nvCxnSpPr>
        <p:spPr>
          <a:xfrm>
            <a:off x="2699292" y="2663182"/>
            <a:ext cx="1113005" cy="404804"/>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6" name="连接符: 肘形 45"/>
          <p:cNvCxnSpPr>
            <a:stCxn id="36" idx="6"/>
            <a:endCxn id="43" idx="4"/>
          </p:cNvCxnSpPr>
          <p:nvPr/>
        </p:nvCxnSpPr>
        <p:spPr>
          <a:xfrm flipV="1">
            <a:off x="2699293" y="3417678"/>
            <a:ext cx="1113005" cy="706844"/>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6217965" y="3778385"/>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8" name="椭圆 47"/>
          <p:cNvSpPr/>
          <p:nvPr/>
        </p:nvSpPr>
        <p:spPr>
          <a:xfrm>
            <a:off x="5143294" y="3778386"/>
            <a:ext cx="330791"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50" name="连接符: 肘形 49"/>
          <p:cNvCxnSpPr>
            <a:stCxn id="43" idx="6"/>
            <a:endCxn id="48" idx="0"/>
          </p:cNvCxnSpPr>
          <p:nvPr/>
        </p:nvCxnSpPr>
        <p:spPr>
          <a:xfrm>
            <a:off x="3977692" y="3242833"/>
            <a:ext cx="1330997" cy="535553"/>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1"/>
          <p:cNvCxnSpPr>
            <a:stCxn id="42" idx="3"/>
            <a:endCxn id="48" idx="4"/>
          </p:cNvCxnSpPr>
          <p:nvPr/>
        </p:nvCxnSpPr>
        <p:spPr>
          <a:xfrm flipV="1">
            <a:off x="1427124" y="4128078"/>
            <a:ext cx="3881566" cy="1104770"/>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48" idx="6"/>
            <a:endCxn id="47" idx="2"/>
          </p:cNvCxnSpPr>
          <p:nvPr/>
        </p:nvCxnSpPr>
        <p:spPr>
          <a:xfrm flipV="1">
            <a:off x="5474085" y="3953232"/>
            <a:ext cx="743881"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7582085" y="3778383"/>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exp</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58" name="直接箭头连接符 57"/>
          <p:cNvCxnSpPr>
            <a:stCxn id="47" idx="6"/>
            <a:endCxn id="56" idx="2"/>
          </p:cNvCxnSpPr>
          <p:nvPr/>
        </p:nvCxnSpPr>
        <p:spPr>
          <a:xfrm flipV="1">
            <a:off x="6971005" y="3953230"/>
            <a:ext cx="611080"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8867881" y="3778382"/>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63" name="直接箭头连接符 62"/>
          <p:cNvCxnSpPr>
            <a:stCxn id="56" idx="6"/>
            <a:endCxn id="59" idx="2"/>
          </p:cNvCxnSpPr>
          <p:nvPr/>
        </p:nvCxnSpPr>
        <p:spPr>
          <a:xfrm flipV="1">
            <a:off x="8335126" y="3953229"/>
            <a:ext cx="532756"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4" name="椭圆 63"/>
          <p:cNvSpPr/>
          <p:nvPr/>
        </p:nvSpPr>
        <p:spPr>
          <a:xfrm>
            <a:off x="10153677" y="3778381"/>
            <a:ext cx="753040" cy="34969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1/x</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66" name="直接箭头连接符 65"/>
          <p:cNvCxnSpPr>
            <a:stCxn id="59" idx="6"/>
            <a:endCxn id="64" idx="2"/>
          </p:cNvCxnSpPr>
          <p:nvPr/>
        </p:nvCxnSpPr>
        <p:spPr>
          <a:xfrm flipV="1">
            <a:off x="9620922" y="3953228"/>
            <a:ext cx="532756"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64" idx="6"/>
          </p:cNvCxnSpPr>
          <p:nvPr/>
        </p:nvCxnSpPr>
        <p:spPr>
          <a:xfrm flipV="1">
            <a:off x="10906718" y="3953226"/>
            <a:ext cx="822205"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1641897" y="1965162"/>
            <a:ext cx="69928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2.00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0" name="文本框 69"/>
          <p:cNvSpPr txBox="1"/>
          <p:nvPr/>
        </p:nvSpPr>
        <p:spPr>
          <a:xfrm>
            <a:off x="1641897" y="2689222"/>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1" name="文本框 70"/>
          <p:cNvSpPr txBox="1"/>
          <p:nvPr/>
        </p:nvSpPr>
        <p:spPr>
          <a:xfrm>
            <a:off x="1641897" y="3413283"/>
            <a:ext cx="790907"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-3.00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2" name="文本框 71"/>
          <p:cNvSpPr txBox="1"/>
          <p:nvPr/>
        </p:nvSpPr>
        <p:spPr>
          <a:xfrm>
            <a:off x="1641897" y="4137343"/>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-2.00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3" name="文本框 72"/>
          <p:cNvSpPr txBox="1"/>
          <p:nvPr/>
        </p:nvSpPr>
        <p:spPr>
          <a:xfrm>
            <a:off x="1641897" y="4861404"/>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-3.00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4" name="文本框 73"/>
          <p:cNvSpPr txBox="1"/>
          <p:nvPr/>
        </p:nvSpPr>
        <p:spPr>
          <a:xfrm>
            <a:off x="2861729" y="2345554"/>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-2.00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6" name="文本框 75"/>
          <p:cNvSpPr txBox="1"/>
          <p:nvPr/>
        </p:nvSpPr>
        <p:spPr>
          <a:xfrm>
            <a:off x="4174713" y="2921586"/>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4.00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7" name="文本框 76"/>
          <p:cNvSpPr txBox="1"/>
          <p:nvPr/>
        </p:nvSpPr>
        <p:spPr>
          <a:xfrm>
            <a:off x="5404697" y="3625215"/>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8" name="文本框 77"/>
          <p:cNvSpPr txBox="1"/>
          <p:nvPr/>
        </p:nvSpPr>
        <p:spPr>
          <a:xfrm>
            <a:off x="6865396" y="3625215"/>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9" name="文本框 78"/>
          <p:cNvSpPr txBox="1"/>
          <p:nvPr/>
        </p:nvSpPr>
        <p:spPr>
          <a:xfrm>
            <a:off x="8210027" y="3638670"/>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0.37</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0" name="文本框 79"/>
          <p:cNvSpPr txBox="1"/>
          <p:nvPr/>
        </p:nvSpPr>
        <p:spPr>
          <a:xfrm>
            <a:off x="9521833" y="3638670"/>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1.37</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1" name="文本框 80"/>
          <p:cNvSpPr txBox="1"/>
          <p:nvPr/>
        </p:nvSpPr>
        <p:spPr>
          <a:xfrm>
            <a:off x="10851820" y="3610387"/>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0.73</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2" name="文本框 81"/>
          <p:cNvSpPr txBox="1"/>
          <p:nvPr/>
        </p:nvSpPr>
        <p:spPr>
          <a:xfrm>
            <a:off x="10851251" y="3898451"/>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1.00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3" name="标题 12"/>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误差反向传播例子</a:t>
            </a:r>
            <a:endParaRPr lang="zh-CN" altLang="en-US" dirty="0"/>
          </a:p>
        </p:txBody>
      </p:sp>
      <p:sp>
        <p:nvSpPr>
          <p:cNvPr id="55" name="文本框 54"/>
          <p:cNvSpPr txBox="1"/>
          <p:nvPr/>
        </p:nvSpPr>
        <p:spPr>
          <a:xfrm>
            <a:off x="9519861" y="3891046"/>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-0.53</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5" name="文本框 64"/>
          <p:cNvSpPr txBox="1"/>
          <p:nvPr/>
        </p:nvSpPr>
        <p:spPr>
          <a:xfrm>
            <a:off x="8205065" y="3863825"/>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-0.53</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7" name="文本框 56"/>
          <p:cNvSpPr txBox="1"/>
          <p:nvPr/>
        </p:nvSpPr>
        <p:spPr>
          <a:xfrm>
            <a:off x="6876497" y="3891045"/>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-0.20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1" name="文本框 60"/>
          <p:cNvSpPr txBox="1"/>
          <p:nvPr/>
        </p:nvSpPr>
        <p:spPr>
          <a:xfrm>
            <a:off x="5399736" y="3891045"/>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0.20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4" name="文本框 83"/>
          <p:cNvSpPr txBox="1"/>
          <p:nvPr/>
        </p:nvSpPr>
        <p:spPr>
          <a:xfrm>
            <a:off x="2819107" y="3810957"/>
            <a:ext cx="717259" cy="369332"/>
          </a:xfrm>
          <a:prstGeom prst="rect">
            <a:avLst/>
          </a:prstGeom>
          <a:noFill/>
        </p:spPr>
        <p:txBody>
          <a:bodyPr wrap="square" rtlCol="0">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6.00</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0" name="文本框 59"/>
          <p:cNvSpPr txBox="1"/>
          <p:nvPr/>
        </p:nvSpPr>
        <p:spPr>
          <a:xfrm>
            <a:off x="4160884" y="3213683"/>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0.20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7" name="文本框 66"/>
          <p:cNvSpPr txBox="1"/>
          <p:nvPr/>
        </p:nvSpPr>
        <p:spPr>
          <a:xfrm>
            <a:off x="1611493" y="5237406"/>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0.20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6" name="文本框 85"/>
          <p:cNvSpPr txBox="1"/>
          <p:nvPr/>
        </p:nvSpPr>
        <p:spPr>
          <a:xfrm>
            <a:off x="4160884" y="3213683"/>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0.20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7" name="文本框 86"/>
          <p:cNvSpPr txBox="1"/>
          <p:nvPr/>
        </p:nvSpPr>
        <p:spPr>
          <a:xfrm>
            <a:off x="2833581" y="4075774"/>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0.20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8" name="文本框 87"/>
          <p:cNvSpPr txBox="1"/>
          <p:nvPr/>
        </p:nvSpPr>
        <p:spPr>
          <a:xfrm>
            <a:off x="2879772" y="2600794"/>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0.20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2" name="文本框 61"/>
          <p:cNvSpPr txBox="1"/>
          <p:nvPr/>
        </p:nvSpPr>
        <p:spPr>
          <a:xfrm>
            <a:off x="1646772" y="4453125"/>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-0.60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3" name="文本框 82"/>
          <p:cNvSpPr txBox="1"/>
          <p:nvPr/>
        </p:nvSpPr>
        <p:spPr>
          <a:xfrm>
            <a:off x="1641899" y="3728789"/>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-0.40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94" name="文本框 93"/>
          <p:cNvSpPr txBox="1"/>
          <p:nvPr/>
        </p:nvSpPr>
        <p:spPr>
          <a:xfrm>
            <a:off x="1669212" y="3024289"/>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0.40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95" name="文本框 94"/>
          <p:cNvSpPr txBox="1"/>
          <p:nvPr/>
        </p:nvSpPr>
        <p:spPr>
          <a:xfrm>
            <a:off x="1631227" y="2267943"/>
            <a:ext cx="717259" cy="369332"/>
          </a:xfrm>
          <a:prstGeom prst="rect">
            <a:avLst/>
          </a:prstGeom>
          <a:noFill/>
        </p:spPr>
        <p:txBody>
          <a:bodyPr wrap="square" rtlCol="0">
            <a:spAutoFit/>
          </a:bodyPr>
          <a:lstStyle/>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-0.20</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96" name="直接箭头连接符 95"/>
          <p:cNvCxnSpPr/>
          <p:nvPr/>
        </p:nvCxnSpPr>
        <p:spPr>
          <a:xfrm flipH="1" flipV="1">
            <a:off x="1013796" y="5884354"/>
            <a:ext cx="10304025" cy="33867"/>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5176571" y="5422072"/>
            <a:ext cx="2233304" cy="502766"/>
          </a:xfrm>
          <a:prstGeom prst="rect">
            <a:avLst/>
          </a:prstGeom>
        </p:spPr>
        <p:txBody>
          <a:bodyPr wrap="none">
            <a:spAutoFit/>
          </a:bodyPr>
          <a:lstStyle/>
          <a:p>
            <a:r>
              <a:rPr lang="zh-CN" altLang="en-US" sz="2665" dirty="0">
                <a:latin typeface="Times New Roman" panose="02020603050405020304" pitchFamily="16" charset="0"/>
                <a:ea typeface="黑体" panose="02010609060101010101" pitchFamily="49" charset="-122"/>
                <a:cs typeface="Times New Roman" panose="02020603050405020304" pitchFamily="16" charset="0"/>
              </a:rPr>
              <a:t>误差反向传播</a:t>
            </a:r>
            <a:endParaRPr lang="zh-CN" altLang="en-US" sz="2665"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流程图: 接点 108"/>
          <p:cNvSpPr/>
          <p:nvPr/>
        </p:nvSpPr>
        <p:spPr>
          <a:xfrm>
            <a:off x="1550853" y="3138299"/>
            <a:ext cx="587583" cy="604096"/>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i="1" dirty="0">
              <a:solidFill>
                <a:prstClr val="black"/>
              </a:solidFill>
              <a:latin typeface="Times New Roman" panose="02020603050405020304" pitchFamily="16" charset="0"/>
              <a:cs typeface="Times New Roman" panose="02020603050405020304" pitchFamily="16" charset="0"/>
            </a:endParaRPr>
          </a:p>
        </p:txBody>
      </p:sp>
      <p:sp>
        <p:nvSpPr>
          <p:cNvPr id="110" name="文本框 109"/>
          <p:cNvSpPr txBox="1"/>
          <p:nvPr/>
        </p:nvSpPr>
        <p:spPr>
          <a:xfrm>
            <a:off x="2606690" y="3238178"/>
            <a:ext cx="2327260" cy="523220"/>
          </a:xfrm>
          <a:prstGeom prst="rect">
            <a:avLst/>
          </a:prstGeom>
          <a:noFill/>
        </p:spPr>
        <p:txBody>
          <a:bodyPr wrap="square" rtlCol="0">
            <a:spAutoFit/>
          </a:bodyPr>
          <a:lstStyle/>
          <a:p>
            <a:r>
              <a:rPr lang="en-US" altLang="zh-CN" sz="2800" dirty="0">
                <a:solidFill>
                  <a:prstClr val="black"/>
                </a:solidFill>
                <a:latin typeface="Times New Roman" panose="02020603050405020304" pitchFamily="16" charset="0"/>
                <a:cs typeface="Times New Roman" panose="02020603050405020304" pitchFamily="16" charset="0"/>
              </a:rPr>
              <a:t>Input Layer</a:t>
            </a:r>
            <a:endParaRPr lang="zh-CN" altLang="en-US" sz="2800" dirty="0">
              <a:solidFill>
                <a:prstClr val="black"/>
              </a:solidFill>
              <a:latin typeface="Times New Roman" panose="02020603050405020304" pitchFamily="16" charset="0"/>
              <a:cs typeface="Times New Roman" panose="02020603050405020304" pitchFamily="16" charset="0"/>
            </a:endParaRPr>
          </a:p>
        </p:txBody>
      </p:sp>
      <p:sp>
        <p:nvSpPr>
          <p:cNvPr id="111" name="流程图: 接点 110"/>
          <p:cNvSpPr/>
          <p:nvPr/>
        </p:nvSpPr>
        <p:spPr>
          <a:xfrm>
            <a:off x="1550853" y="3975415"/>
            <a:ext cx="587583" cy="604096"/>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cs typeface="Times New Roman" panose="02020603050405020304" pitchFamily="16" charset="0"/>
            </a:endParaRPr>
          </a:p>
        </p:txBody>
      </p:sp>
      <p:sp>
        <p:nvSpPr>
          <p:cNvPr id="112" name="文本框 111"/>
          <p:cNvSpPr txBox="1"/>
          <p:nvPr/>
        </p:nvSpPr>
        <p:spPr>
          <a:xfrm>
            <a:off x="2606691" y="4075294"/>
            <a:ext cx="2702960" cy="523220"/>
          </a:xfrm>
          <a:prstGeom prst="rect">
            <a:avLst/>
          </a:prstGeom>
          <a:noFill/>
        </p:spPr>
        <p:txBody>
          <a:bodyPr wrap="square" rtlCol="0">
            <a:spAutoFit/>
          </a:bodyPr>
          <a:lstStyle/>
          <a:p>
            <a:r>
              <a:rPr lang="en-US" altLang="zh-CN" sz="2800" dirty="0">
                <a:solidFill>
                  <a:prstClr val="black"/>
                </a:solidFill>
                <a:latin typeface="Times New Roman" panose="02020603050405020304" pitchFamily="16" charset="0"/>
                <a:cs typeface="Times New Roman" panose="02020603050405020304" pitchFamily="16" charset="0"/>
              </a:rPr>
              <a:t>Hidden Layer</a:t>
            </a:r>
            <a:endParaRPr lang="zh-CN" altLang="en-US" sz="2800" dirty="0">
              <a:solidFill>
                <a:prstClr val="black"/>
              </a:solidFill>
              <a:latin typeface="Times New Roman" panose="02020603050405020304" pitchFamily="16" charset="0"/>
              <a:cs typeface="Times New Roman" panose="02020603050405020304" pitchFamily="16" charset="0"/>
            </a:endParaRPr>
          </a:p>
        </p:txBody>
      </p:sp>
      <p:sp>
        <p:nvSpPr>
          <p:cNvPr id="113" name="流程图: 接点 112"/>
          <p:cNvSpPr/>
          <p:nvPr/>
        </p:nvSpPr>
        <p:spPr>
          <a:xfrm>
            <a:off x="1550853" y="4812529"/>
            <a:ext cx="587583" cy="604096"/>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cs typeface="Times New Roman" panose="02020603050405020304" pitchFamily="16" charset="0"/>
            </a:endParaRPr>
          </a:p>
        </p:txBody>
      </p:sp>
      <p:sp>
        <p:nvSpPr>
          <p:cNvPr id="114" name="文本框 113"/>
          <p:cNvSpPr txBox="1"/>
          <p:nvPr/>
        </p:nvSpPr>
        <p:spPr>
          <a:xfrm>
            <a:off x="2606690" y="4912408"/>
            <a:ext cx="2702959" cy="523220"/>
          </a:xfrm>
          <a:prstGeom prst="rect">
            <a:avLst/>
          </a:prstGeom>
          <a:noFill/>
        </p:spPr>
        <p:txBody>
          <a:bodyPr wrap="square" rtlCol="0">
            <a:spAutoFit/>
          </a:bodyPr>
          <a:lstStyle/>
          <a:p>
            <a:r>
              <a:rPr lang="en-US" altLang="zh-CN" sz="2800" dirty="0">
                <a:solidFill>
                  <a:prstClr val="black"/>
                </a:solidFill>
                <a:latin typeface="Times New Roman" panose="02020603050405020304" pitchFamily="16" charset="0"/>
                <a:cs typeface="Times New Roman" panose="02020603050405020304" pitchFamily="16" charset="0"/>
              </a:rPr>
              <a:t>Output Layer</a:t>
            </a:r>
            <a:endParaRPr lang="zh-CN" altLang="en-US" sz="2800" dirty="0">
              <a:solidFill>
                <a:prstClr val="black"/>
              </a:solidFill>
              <a:latin typeface="Times New Roman" panose="02020603050405020304" pitchFamily="16" charset="0"/>
              <a:cs typeface="Times New Roman" panose="02020603050405020304" pitchFamily="16" charset="0"/>
            </a:endParaRPr>
          </a:p>
        </p:txBody>
      </p:sp>
      <p:cxnSp>
        <p:nvCxnSpPr>
          <p:cNvPr id="115" name="直接箭头连接符 114"/>
          <p:cNvCxnSpPr/>
          <p:nvPr/>
        </p:nvCxnSpPr>
        <p:spPr>
          <a:xfrm>
            <a:off x="1162632" y="5942383"/>
            <a:ext cx="1187827"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6" name="文本框 115"/>
              <p:cNvSpPr txBox="1"/>
              <p:nvPr/>
            </p:nvSpPr>
            <p:spPr>
              <a:xfrm>
                <a:off x="1642400" y="5646456"/>
                <a:ext cx="407939" cy="36298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i="1" dirty="0">
                              <a:solidFill>
                                <a:prstClr val="black"/>
                              </a:solidFill>
                              <a:latin typeface="Cambria Math" panose="02040503050406030204" pitchFamily="18" charset="0"/>
                            </a:rPr>
                          </m:ctrlPr>
                        </m:sSubPr>
                        <m:e>
                          <m:r>
                            <a:rPr lang="en-US" altLang="zh-CN" i="1" dirty="0">
                              <a:solidFill>
                                <a:prstClr val="black"/>
                              </a:solidFill>
                              <a:latin typeface="Cambria Math" panose="02040503050406030204" pitchFamily="18" charset="0"/>
                            </a:rPr>
                            <m:t>𝑤</m:t>
                          </m:r>
                        </m:e>
                        <m:sub>
                          <m:r>
                            <a:rPr lang="en-US" altLang="zh-CN" i="1" dirty="0">
                              <a:solidFill>
                                <a:prstClr val="black"/>
                              </a:solidFill>
                              <a:latin typeface="Cambria Math" panose="02040503050406030204" pitchFamily="18" charset="0"/>
                            </a:rPr>
                            <m:t>𝑖</m:t>
                          </m:r>
                        </m:sub>
                      </m:sSub>
                    </m:oMath>
                  </m:oMathPara>
                </a14:m>
                <a:endParaRPr lang="zh-CN" altLang="en-US"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116" name="文本框 115"/>
              <p:cNvSpPr txBox="1">
                <a:spLocks noRot="1" noChangeAspect="1" noMove="1" noResize="1" noEditPoints="1" noAdjustHandles="1" noChangeArrowheads="1" noChangeShapeType="1" noTextEdit="1"/>
              </p:cNvSpPr>
              <p:nvPr/>
            </p:nvSpPr>
            <p:spPr>
              <a:xfrm>
                <a:off x="1642400" y="5646456"/>
                <a:ext cx="407939" cy="362984"/>
              </a:xfrm>
              <a:prstGeom prst="rect">
                <a:avLst/>
              </a:prstGeom>
              <a:blipFill rotWithShape="1">
                <a:blip r:embed="rId1"/>
                <a:stretch>
                  <a:fillRect l="-71" t="-10" r="137" b="-755"/>
                </a:stretch>
              </a:blipFill>
            </p:spPr>
            <p:txBody>
              <a:bodyPr/>
              <a:lstStyle/>
              <a:p>
                <a:r>
                  <a:rPr lang="zh-CN" altLang="en-US">
                    <a:noFill/>
                  </a:rPr>
                  <a:t> </a:t>
                </a:r>
              </a:p>
            </p:txBody>
          </p:sp>
        </mc:Fallback>
      </mc:AlternateContent>
      <p:sp>
        <p:nvSpPr>
          <p:cNvPr id="117" name="文本框 116"/>
          <p:cNvSpPr txBox="1"/>
          <p:nvPr/>
        </p:nvSpPr>
        <p:spPr>
          <a:xfrm>
            <a:off x="2686774" y="5612076"/>
            <a:ext cx="1868620" cy="523220"/>
          </a:xfrm>
          <a:prstGeom prst="rect">
            <a:avLst/>
          </a:prstGeom>
          <a:noFill/>
        </p:spPr>
        <p:txBody>
          <a:bodyPr wrap="square" rtlCol="0">
            <a:spAutoFit/>
          </a:bodyPr>
          <a:lstStyle/>
          <a:p>
            <a:r>
              <a:rPr lang="en-US" altLang="zh-CN" sz="2800" dirty="0">
                <a:solidFill>
                  <a:prstClr val="black"/>
                </a:solidFill>
                <a:latin typeface="Times New Roman" panose="02020603050405020304" pitchFamily="16" charset="0"/>
                <a:cs typeface="Times New Roman" panose="02020603050405020304" pitchFamily="16" charset="0"/>
              </a:rPr>
              <a:t>Weight</a:t>
            </a:r>
            <a:endParaRPr lang="zh-CN" altLang="en-US" sz="2800" dirty="0">
              <a:solidFill>
                <a:prstClr val="black"/>
              </a:solidFill>
              <a:latin typeface="Times New Roman" panose="02020603050405020304" pitchFamily="16" charset="0"/>
              <a:cs typeface="Times New Roman" panose="02020603050405020304" pitchFamily="16" charset="0"/>
            </a:endParaRPr>
          </a:p>
        </p:txBody>
      </p:sp>
      <p:grpSp>
        <p:nvGrpSpPr>
          <p:cNvPr id="5" name="组合 4"/>
          <p:cNvGrpSpPr/>
          <p:nvPr/>
        </p:nvGrpSpPr>
        <p:grpSpPr>
          <a:xfrm>
            <a:off x="7941356" y="3841091"/>
            <a:ext cx="1281163" cy="1315189"/>
            <a:chOff x="5956017" y="2880818"/>
            <a:chExt cx="960872" cy="986392"/>
          </a:xfrm>
        </p:grpSpPr>
        <p:sp>
          <p:nvSpPr>
            <p:cNvPr id="119" name="弦形 118"/>
            <p:cNvSpPr/>
            <p:nvPr/>
          </p:nvSpPr>
          <p:spPr>
            <a:xfrm>
              <a:off x="5956017" y="2880818"/>
              <a:ext cx="960872" cy="986392"/>
            </a:xfrm>
            <a:prstGeom prst="chord">
              <a:avLst>
                <a:gd name="adj1" fmla="val 5349635"/>
                <a:gd name="adj2" fmla="val 162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latin typeface="Times New Roman" panose="02020603050405020304" pitchFamily="16" charset="0"/>
                <a:cs typeface="Times New Roman" panose="02020603050405020304" pitchFamily="16" charset="0"/>
              </a:endParaRPr>
            </a:p>
          </p:txBody>
        </p:sp>
        <mc:AlternateContent xmlns:mc="http://schemas.openxmlformats.org/markup-compatibility/2006">
          <mc:Choice xmlns:a14="http://schemas.microsoft.com/office/drawing/2010/main" Requires="a14">
            <p:sp>
              <p:nvSpPr>
                <p:cNvPr id="120" name="文本框 119"/>
                <p:cNvSpPr txBox="1"/>
                <p:nvPr/>
              </p:nvSpPr>
              <p:spPr>
                <a:xfrm>
                  <a:off x="5996552" y="3207073"/>
                  <a:ext cx="388090" cy="39241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800" i="1" dirty="0">
                            <a:solidFill>
                              <a:prstClr val="black"/>
                            </a:solidFill>
                            <a:latin typeface="Cambria Math" panose="02040503050406030204" pitchFamily="18" charset="0"/>
                          </a:rPr>
                          <m:t>𝐼𝑛</m:t>
                        </m:r>
                      </m:oMath>
                    </m:oMathPara>
                  </a14:m>
                  <a:endParaRPr lang="zh-CN" altLang="en-US" sz="3200" dirty="0">
                    <a:solidFill>
                      <a:prstClr val="black"/>
                    </a:solidFill>
                    <a:latin typeface="Times New Roman" panose="02020603050405020304" pitchFamily="16" charset="0"/>
                    <a:cs typeface="Times New Roman" panose="02020603050405020304" pitchFamily="16" charset="0"/>
                  </a:endParaRPr>
                </a:p>
              </p:txBody>
            </p:sp>
          </mc:Choice>
          <mc:Fallback>
            <p:sp>
              <p:nvSpPr>
                <p:cNvPr id="120" name="文本框 119"/>
                <p:cNvSpPr txBox="1">
                  <a:spLocks noRot="1" noChangeAspect="1" noMove="1" noResize="1" noEditPoints="1" noAdjustHandles="1" noChangeArrowheads="1" noChangeShapeType="1" noTextEdit="1"/>
                </p:cNvSpPr>
                <p:nvPr/>
              </p:nvSpPr>
              <p:spPr>
                <a:xfrm>
                  <a:off x="5996552" y="3207073"/>
                  <a:ext cx="388090" cy="392415"/>
                </a:xfrm>
                <a:prstGeom prst="rect">
                  <a:avLst/>
                </a:prstGeom>
                <a:blipFill rotWithShape="1">
                  <a:blip r:embed="rId2"/>
                </a:blipFill>
              </p:spPr>
              <p:txBody>
                <a:bodyPr/>
                <a:lstStyle/>
                <a:p>
                  <a:r>
                    <a:rPr lang="zh-CN" altLang="en-US">
                      <a:noFill/>
                    </a:rPr>
                    <a:t> </a:t>
                  </a:r>
                </a:p>
              </p:txBody>
            </p:sp>
          </mc:Fallback>
        </mc:AlternateContent>
      </p:grpSp>
      <p:grpSp>
        <p:nvGrpSpPr>
          <p:cNvPr id="121" name="组合 120"/>
          <p:cNvGrpSpPr/>
          <p:nvPr/>
        </p:nvGrpSpPr>
        <p:grpSpPr>
          <a:xfrm>
            <a:off x="7941359" y="3841091"/>
            <a:ext cx="1326915" cy="1315189"/>
            <a:chOff x="2302317" y="4204296"/>
            <a:chExt cx="1147464" cy="1091123"/>
          </a:xfrm>
        </p:grpSpPr>
        <p:sp>
          <p:nvSpPr>
            <p:cNvPr id="122" name="弦形 121"/>
            <p:cNvSpPr/>
            <p:nvPr/>
          </p:nvSpPr>
          <p:spPr>
            <a:xfrm rot="10800000">
              <a:off x="2302317" y="4204296"/>
              <a:ext cx="1107898" cy="1091123"/>
            </a:xfrm>
            <a:prstGeom prst="chord">
              <a:avLst>
                <a:gd name="adj1" fmla="val 5349635"/>
                <a:gd name="adj2" fmla="val 162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latin typeface="Times New Roman" panose="02020603050405020304" pitchFamily="16" charset="0"/>
                <a:cs typeface="Times New Roman" panose="02020603050405020304" pitchFamily="16" charset="0"/>
              </a:endParaRPr>
            </a:p>
          </p:txBody>
        </p:sp>
        <mc:AlternateContent xmlns:mc="http://schemas.openxmlformats.org/markup-compatibility/2006">
          <mc:Choice xmlns:a14="http://schemas.microsoft.com/office/drawing/2010/main" Requires="a14">
            <p:sp>
              <p:nvSpPr>
                <p:cNvPr id="123" name="文本框 122"/>
                <p:cNvSpPr txBox="1"/>
                <p:nvPr/>
              </p:nvSpPr>
              <p:spPr>
                <a:xfrm>
                  <a:off x="2811675" y="4561986"/>
                  <a:ext cx="638106" cy="43408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800" i="1" dirty="0">
                            <a:solidFill>
                              <a:prstClr val="black"/>
                            </a:solidFill>
                            <a:latin typeface="Cambria Math" panose="02040503050406030204" pitchFamily="18" charset="0"/>
                          </a:rPr>
                          <m:t>𝑂𝑢𝑡</m:t>
                        </m:r>
                      </m:oMath>
                    </m:oMathPara>
                  </a14:m>
                  <a:endParaRPr lang="zh-CN" altLang="en-US" sz="3200" dirty="0">
                    <a:solidFill>
                      <a:prstClr val="black"/>
                    </a:solidFill>
                    <a:latin typeface="Times New Roman" panose="02020603050405020304" pitchFamily="16" charset="0"/>
                    <a:cs typeface="Times New Roman" panose="02020603050405020304" pitchFamily="16" charset="0"/>
                  </a:endParaRPr>
                </a:p>
              </p:txBody>
            </p:sp>
          </mc:Choice>
          <mc:Fallback>
            <p:sp>
              <p:nvSpPr>
                <p:cNvPr id="123" name="文本框 122"/>
                <p:cNvSpPr txBox="1">
                  <a:spLocks noRot="1" noChangeAspect="1" noMove="1" noResize="1" noEditPoints="1" noAdjustHandles="1" noChangeArrowheads="1" noChangeShapeType="1" noTextEdit="1"/>
                </p:cNvSpPr>
                <p:nvPr/>
              </p:nvSpPr>
              <p:spPr>
                <a:xfrm>
                  <a:off x="2811675" y="4561986"/>
                  <a:ext cx="638106" cy="434080"/>
                </a:xfrm>
                <a:prstGeom prst="rect">
                  <a:avLst/>
                </a:prstGeom>
                <a:blipFill rotWithShape="1">
                  <a:blip r:embed="rId3"/>
                </a:blipFill>
              </p:spPr>
              <p:txBody>
                <a:bodyPr/>
                <a:lstStyle/>
                <a:p>
                  <a:r>
                    <a:rPr lang="zh-CN" altLang="en-US">
                      <a:noFill/>
                    </a:rPr>
                    <a:t> </a:t>
                  </a:r>
                </a:p>
              </p:txBody>
            </p:sp>
          </mc:Fallback>
        </mc:AlternateContent>
      </p:grpSp>
      <p:cxnSp>
        <p:nvCxnSpPr>
          <p:cNvPr id="124" name="直接箭头连接符 123"/>
          <p:cNvCxnSpPr/>
          <p:nvPr/>
        </p:nvCxnSpPr>
        <p:spPr>
          <a:xfrm>
            <a:off x="7175145" y="3790361"/>
            <a:ext cx="766137" cy="609449"/>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5" name="文本框 124"/>
              <p:cNvSpPr txBox="1"/>
              <p:nvPr/>
            </p:nvSpPr>
            <p:spPr>
              <a:xfrm>
                <a:off x="7404484" y="3684920"/>
                <a:ext cx="439993"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l-GR" altLang="zh-CN" sz="2000" i="1" dirty="0">
                          <a:solidFill>
                            <a:prstClr val="black"/>
                          </a:solidFill>
                          <a:latin typeface="Cambria Math" panose="02040503050406030204" pitchFamily="18" charset="0"/>
                        </a:rPr>
                        <m:t>𝛼</m:t>
                      </m:r>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125" name="文本框 124"/>
              <p:cNvSpPr txBox="1">
                <a:spLocks noRot="1" noChangeAspect="1" noMove="1" noResize="1" noEditPoints="1" noAdjustHandles="1" noChangeArrowheads="1" noChangeShapeType="1" noTextEdit="1"/>
              </p:cNvSpPr>
              <p:nvPr/>
            </p:nvSpPr>
            <p:spPr>
              <a:xfrm>
                <a:off x="7404484" y="3684920"/>
                <a:ext cx="439993" cy="392993"/>
              </a:xfrm>
              <a:prstGeom prst="rect">
                <a:avLst/>
              </a:prstGeom>
              <a:blipFill rotWithShape="1">
                <a:blip r:embed="rId4"/>
                <a:stretch>
                  <a:fillRect l="-87" t="-4" r="73" b="-2115"/>
                </a:stretch>
              </a:blipFill>
            </p:spPr>
            <p:txBody>
              <a:bodyPr/>
              <a:lstStyle/>
              <a:p>
                <a:r>
                  <a:rPr lang="zh-CN" altLang="en-US">
                    <a:noFill/>
                  </a:rPr>
                  <a:t> </a:t>
                </a:r>
              </a:p>
            </p:txBody>
          </p:sp>
        </mc:Fallback>
      </mc:AlternateContent>
      <p:cxnSp>
        <p:nvCxnSpPr>
          <p:cNvPr id="126" name="直接箭头连接符 125"/>
          <p:cNvCxnSpPr/>
          <p:nvPr/>
        </p:nvCxnSpPr>
        <p:spPr>
          <a:xfrm flipV="1">
            <a:off x="7107016" y="4618721"/>
            <a:ext cx="842632" cy="455699"/>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7" name="文本框 126"/>
              <p:cNvSpPr txBox="1"/>
              <p:nvPr/>
            </p:nvSpPr>
            <p:spPr>
              <a:xfrm>
                <a:off x="7329733" y="4908784"/>
                <a:ext cx="439993"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l-GR" altLang="zh-CN" sz="2000" i="1" dirty="0">
                          <a:solidFill>
                            <a:prstClr val="black"/>
                          </a:solidFill>
                          <a:latin typeface="Cambria Math" panose="02040503050406030204" pitchFamily="18" charset="0"/>
                        </a:rPr>
                        <m:t>𝛽</m:t>
                      </m:r>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127" name="文本框 126"/>
              <p:cNvSpPr txBox="1">
                <a:spLocks noRot="1" noChangeAspect="1" noMove="1" noResize="1" noEditPoints="1" noAdjustHandles="1" noChangeArrowheads="1" noChangeShapeType="1" noTextEdit="1"/>
              </p:cNvSpPr>
              <p:nvPr/>
            </p:nvSpPr>
            <p:spPr>
              <a:xfrm>
                <a:off x="7329733" y="4908784"/>
                <a:ext cx="439993" cy="392993"/>
              </a:xfrm>
              <a:prstGeom prst="rect">
                <a:avLst/>
              </a:prstGeom>
              <a:blipFill rotWithShape="1">
                <a:blip r:embed="rId5"/>
                <a:stretch>
                  <a:fillRect l="-128" t="-60" r="114" b="-20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8" name="流程图: 接点 127"/>
              <p:cNvSpPr/>
              <p:nvPr/>
            </p:nvSpPr>
            <p:spPr>
              <a:xfrm>
                <a:off x="6518205" y="3287523"/>
                <a:ext cx="633753" cy="665116"/>
              </a:xfrm>
              <a:prstGeom prst="flowChartConnector">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i="1" dirty="0">
                          <a:solidFill>
                            <a:prstClr val="black"/>
                          </a:solidFill>
                          <a:latin typeface="Cambria Math" panose="02040503050406030204" pitchFamily="18" charset="0"/>
                        </a:rPr>
                        <m:t>𝑎</m:t>
                      </m:r>
                    </m:oMath>
                  </m:oMathPara>
                </a14:m>
                <a:endParaRPr lang="zh-CN" altLang="en-US" sz="28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128" name="流程图: 接点 127"/>
              <p:cNvSpPr>
                <a:spLocks noRot="1" noChangeAspect="1" noMove="1" noResize="1" noEditPoints="1" noAdjustHandles="1" noChangeArrowheads="1" noChangeShapeType="1" noTextEdit="1"/>
              </p:cNvSpPr>
              <p:nvPr/>
            </p:nvSpPr>
            <p:spPr>
              <a:xfrm>
                <a:off x="6518205" y="3287523"/>
                <a:ext cx="633753" cy="665116"/>
              </a:xfrm>
              <a:prstGeom prst="flowChartConnector">
                <a:avLst/>
              </a:prstGeom>
              <a:blipFill rotWithShape="1">
                <a:blip r:embed="rId6"/>
                <a:stretch>
                  <a:fillRect l="-89" t="-19" r="93" b="6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9" name="流程图: 接点 128"/>
              <p:cNvSpPr/>
              <p:nvPr/>
            </p:nvSpPr>
            <p:spPr>
              <a:xfrm>
                <a:off x="6518205" y="4851837"/>
                <a:ext cx="633753" cy="665116"/>
              </a:xfrm>
              <a:prstGeom prst="flowChartConnector">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i="1" dirty="0">
                          <a:solidFill>
                            <a:prstClr val="black"/>
                          </a:solidFill>
                          <a:latin typeface="Cambria Math" panose="02040503050406030204" pitchFamily="18" charset="0"/>
                        </a:rPr>
                        <m:t>𝑏</m:t>
                      </m:r>
                    </m:oMath>
                  </m:oMathPara>
                </a14:m>
                <a:endParaRPr lang="zh-CN" altLang="en-US" sz="28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129" name="流程图: 接点 128"/>
              <p:cNvSpPr>
                <a:spLocks noRot="1" noChangeAspect="1" noMove="1" noResize="1" noEditPoints="1" noAdjustHandles="1" noChangeArrowheads="1" noChangeShapeType="1" noTextEdit="1"/>
              </p:cNvSpPr>
              <p:nvPr/>
            </p:nvSpPr>
            <p:spPr>
              <a:xfrm>
                <a:off x="6518205" y="4851837"/>
                <a:ext cx="633753" cy="665116"/>
              </a:xfrm>
              <a:prstGeom prst="flowChartConnector">
                <a:avLst/>
              </a:prstGeom>
              <a:blipFill rotWithShape="1">
                <a:blip r:embed="rId7"/>
                <a:stretch>
                  <a:fillRect l="-89" t="-66" r="93" b="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130" name="直接箭头连接符 129"/>
          <p:cNvCxnSpPr/>
          <p:nvPr/>
        </p:nvCxnSpPr>
        <p:spPr>
          <a:xfrm>
            <a:off x="9222521" y="4498681"/>
            <a:ext cx="807884"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1" name="文本框 130"/>
              <p:cNvSpPr txBox="1"/>
              <p:nvPr/>
            </p:nvSpPr>
            <p:spPr>
              <a:xfrm>
                <a:off x="6980367" y="5431012"/>
                <a:ext cx="3100016"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i="1">
                          <a:solidFill>
                            <a:prstClr val="black"/>
                          </a:solidFill>
                          <a:latin typeface="Cambria Math" panose="02040503050406030204" pitchFamily="18" charset="0"/>
                        </a:rPr>
                        <m:t>𝐼𝑛</m:t>
                      </m:r>
                      <m:r>
                        <a:rPr lang="en-US" altLang="zh-CN" sz="2800" i="1">
                          <a:solidFill>
                            <a:prstClr val="black"/>
                          </a:solidFill>
                          <a:latin typeface="Cambria Math" panose="02040503050406030204" pitchFamily="18" charset="0"/>
                        </a:rPr>
                        <m:t>= </m:t>
                      </m:r>
                      <m:r>
                        <a:rPr lang="zh-CN" altLang="en-US" sz="2800" i="1">
                          <a:solidFill>
                            <a:prstClr val="black"/>
                          </a:solidFill>
                          <a:latin typeface="Cambria Math" panose="02040503050406030204" pitchFamily="18" charset="0"/>
                        </a:rPr>
                        <m:t>𝛼</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𝑎</m:t>
                      </m:r>
                      <m:r>
                        <a:rPr lang="en-US" altLang="zh-CN" sz="2800" i="1">
                          <a:solidFill>
                            <a:prstClr val="black"/>
                          </a:solidFill>
                          <a:latin typeface="Cambria Math" panose="02040503050406030204" pitchFamily="18" charset="0"/>
                        </a:rPr>
                        <m:t>+ </m:t>
                      </m:r>
                      <m:r>
                        <a:rPr lang="zh-CN" altLang="en-US" sz="2800" i="1">
                          <a:solidFill>
                            <a:prstClr val="black"/>
                          </a:solidFill>
                          <a:latin typeface="Cambria Math" panose="02040503050406030204" pitchFamily="18" charset="0"/>
                        </a:rPr>
                        <m:t>𝛽</m:t>
                      </m:r>
                      <m:r>
                        <a:rPr lang="en-US" altLang="zh-CN" sz="2800" i="1">
                          <a:solidFill>
                            <a:prstClr val="black"/>
                          </a:solidFill>
                          <a:latin typeface="Cambria Math" panose="02040503050406030204" pitchFamily="18" charset="0"/>
                        </a:rPr>
                        <m:t> ∗</m:t>
                      </m:r>
                      <m:r>
                        <a:rPr lang="en-US" altLang="zh-CN" sz="2800" i="1">
                          <a:solidFill>
                            <a:prstClr val="black"/>
                          </a:solidFill>
                          <a:latin typeface="Cambria Math" panose="02040503050406030204" pitchFamily="18" charset="0"/>
                        </a:rPr>
                        <m:t>𝑏</m:t>
                      </m:r>
                    </m:oMath>
                  </m:oMathPara>
                </a14:m>
                <a:endParaRPr lang="zh-CN" altLang="en-US" sz="2800" dirty="0">
                  <a:solidFill>
                    <a:prstClr val="black"/>
                  </a:solidFill>
                  <a:latin typeface="Times New Roman" panose="02020603050405020304" pitchFamily="16" charset="0"/>
                  <a:cs typeface="Times New Roman" panose="02020603050405020304" pitchFamily="16" charset="0"/>
                </a:endParaRPr>
              </a:p>
            </p:txBody>
          </p:sp>
        </mc:Choice>
        <mc:Fallback>
          <p:sp>
            <p:nvSpPr>
              <p:cNvPr id="131" name="文本框 130"/>
              <p:cNvSpPr txBox="1">
                <a:spLocks noRot="1" noChangeAspect="1" noMove="1" noResize="1" noEditPoints="1" noAdjustHandles="1" noChangeArrowheads="1" noChangeShapeType="1" noTextEdit="1"/>
              </p:cNvSpPr>
              <p:nvPr/>
            </p:nvSpPr>
            <p:spPr>
              <a:xfrm>
                <a:off x="6980367" y="5431012"/>
                <a:ext cx="3100016" cy="430887"/>
              </a:xfrm>
              <a:prstGeom prst="rect">
                <a:avLst/>
              </a:prstGeom>
              <a:blipFill rotWithShape="1">
                <a:blip r:embed="rId8"/>
                <a:stretch>
                  <a:fillRect l="-14" t="-114" r="-643" b="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2" name="文本框 131"/>
              <p:cNvSpPr txBox="1"/>
              <p:nvPr/>
            </p:nvSpPr>
            <p:spPr>
              <a:xfrm>
                <a:off x="6953949" y="6030383"/>
                <a:ext cx="3152851"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i="1">
                          <a:solidFill>
                            <a:prstClr val="black"/>
                          </a:solidFill>
                          <a:latin typeface="Cambria Math" panose="02040503050406030204" pitchFamily="18" charset="0"/>
                        </a:rPr>
                        <m:t>𝑂𝑢𝑡</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𝑆𝑖𝑔𝑚𝑜𝑖𝑑</m:t>
                      </m:r>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𝐼𝑛</m:t>
                          </m:r>
                        </m:e>
                      </m:d>
                    </m:oMath>
                  </m:oMathPara>
                </a14:m>
                <a:endParaRPr lang="en-US" altLang="zh-CN" sz="2800" dirty="0">
                  <a:solidFill>
                    <a:prstClr val="black"/>
                  </a:solidFill>
                  <a:latin typeface="Times New Roman" panose="02020603050405020304" pitchFamily="16" charset="0"/>
                  <a:cs typeface="Times New Roman" panose="02020603050405020304" pitchFamily="16" charset="0"/>
                </a:endParaRPr>
              </a:p>
            </p:txBody>
          </p:sp>
        </mc:Choice>
        <mc:Fallback>
          <p:sp>
            <p:nvSpPr>
              <p:cNvPr id="132" name="文本框 131"/>
              <p:cNvSpPr txBox="1">
                <a:spLocks noRot="1" noChangeAspect="1" noMove="1" noResize="1" noEditPoints="1" noAdjustHandles="1" noChangeArrowheads="1" noChangeShapeType="1" noTextEdit="1"/>
              </p:cNvSpPr>
              <p:nvPr/>
            </p:nvSpPr>
            <p:spPr>
              <a:xfrm>
                <a:off x="6953949" y="6030383"/>
                <a:ext cx="3152851" cy="430887"/>
              </a:xfrm>
              <a:prstGeom prst="rect">
                <a:avLst/>
              </a:prstGeom>
              <a:blipFill rotWithShape="1">
                <a:blip r:embed="rId9"/>
                <a:stretch>
                  <a:fillRect l="-2" t="-98" r="-801" b="34"/>
                </a:stretch>
              </a:blipFill>
            </p:spPr>
            <p:txBody>
              <a:bodyPr/>
              <a:lstStyle/>
              <a:p>
                <a:r>
                  <a:rPr lang="zh-CN" altLang="en-US">
                    <a:noFill/>
                  </a:rPr>
                  <a:t> </a:t>
                </a:r>
              </a:p>
            </p:txBody>
          </p:sp>
        </mc:Fallback>
      </mc:AlternateContent>
      <p:grpSp>
        <p:nvGrpSpPr>
          <p:cNvPr id="3" name="组合 2"/>
          <p:cNvGrpSpPr/>
          <p:nvPr/>
        </p:nvGrpSpPr>
        <p:grpSpPr>
          <a:xfrm>
            <a:off x="3238402" y="783702"/>
            <a:ext cx="6188500" cy="2128567"/>
            <a:chOff x="3238402" y="783702"/>
            <a:chExt cx="6188500" cy="2128567"/>
          </a:xfrm>
        </p:grpSpPr>
        <mc:AlternateContent xmlns:mc="http://schemas.openxmlformats.org/markup-compatibility/2006">
          <mc:Choice xmlns:a14="http://schemas.microsoft.com/office/drawing/2010/main" Requires="a14">
            <p:sp>
              <p:nvSpPr>
                <p:cNvPr id="83" name="流程图: 接点 82"/>
                <p:cNvSpPr/>
                <p:nvPr/>
              </p:nvSpPr>
              <p:spPr>
                <a:xfrm>
                  <a:off x="3238403" y="802240"/>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dirty="0">
                                <a:solidFill>
                                  <a:prstClr val="black"/>
                                </a:solidFill>
                                <a:latin typeface="Cambria Math" panose="02040503050406030204" pitchFamily="18" charset="0"/>
                              </a:rPr>
                            </m:ctrlPr>
                          </m:sSubPr>
                          <m:e>
                            <m:r>
                              <a:rPr lang="en-US" altLang="zh-CN" sz="2800" i="1" dirty="0">
                                <a:solidFill>
                                  <a:prstClr val="black"/>
                                </a:solidFill>
                                <a:latin typeface="Cambria Math" panose="02040503050406030204" pitchFamily="18" charset="0"/>
                              </a:rPr>
                              <m:t>𝑥</m:t>
                            </m:r>
                          </m:e>
                          <m:sub>
                            <m:r>
                              <a:rPr lang="en-US" altLang="zh-CN" sz="2800" i="1" dirty="0">
                                <a:solidFill>
                                  <a:prstClr val="black"/>
                                </a:solidFill>
                                <a:latin typeface="Cambria Math" panose="02040503050406030204" pitchFamily="18" charset="0"/>
                              </a:rPr>
                              <m:t>1</m:t>
                            </m:r>
                          </m:sub>
                        </m:sSub>
                      </m:oMath>
                    </m:oMathPara>
                  </a14:m>
                  <a:endParaRPr lang="zh-CN" altLang="en-US" sz="28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83" name="流程图: 接点 82"/>
                <p:cNvSpPr>
                  <a:spLocks noRot="1" noChangeAspect="1" noMove="1" noResize="1" noEditPoints="1" noAdjustHandles="1" noChangeArrowheads="1" noChangeShapeType="1" noTextEdit="1"/>
                </p:cNvSpPr>
                <p:nvPr/>
              </p:nvSpPr>
              <p:spPr>
                <a:xfrm>
                  <a:off x="3238403" y="802240"/>
                  <a:ext cx="708857" cy="677760"/>
                </a:xfrm>
                <a:prstGeom prst="flowChartConnector">
                  <a:avLst/>
                </a:prstGeom>
                <a:blipFill rotWithShape="1">
                  <a:blip r:embed="rId10"/>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4" name="流程图: 接点 83"/>
                <p:cNvSpPr/>
                <p:nvPr/>
              </p:nvSpPr>
              <p:spPr>
                <a:xfrm>
                  <a:off x="3238402" y="2165954"/>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dirty="0">
                                <a:solidFill>
                                  <a:prstClr val="black"/>
                                </a:solidFill>
                                <a:latin typeface="Cambria Math" panose="02040503050406030204" pitchFamily="18" charset="0"/>
                              </a:rPr>
                            </m:ctrlPr>
                          </m:sSubPr>
                          <m:e>
                            <m:r>
                              <a:rPr lang="en-US" altLang="zh-CN" sz="2800" i="1" dirty="0">
                                <a:solidFill>
                                  <a:prstClr val="black"/>
                                </a:solidFill>
                                <a:latin typeface="Cambria Math" panose="02040503050406030204" pitchFamily="18" charset="0"/>
                              </a:rPr>
                              <m:t>𝑥</m:t>
                            </m:r>
                          </m:e>
                          <m:sub>
                            <m:r>
                              <a:rPr lang="en-US" altLang="zh-CN" sz="2800" i="1" dirty="0">
                                <a:solidFill>
                                  <a:prstClr val="black"/>
                                </a:solidFill>
                                <a:latin typeface="Cambria Math" panose="02040503050406030204" pitchFamily="18" charset="0"/>
                              </a:rPr>
                              <m:t>2</m:t>
                            </m:r>
                          </m:sub>
                        </m:sSub>
                      </m:oMath>
                    </m:oMathPara>
                  </a14:m>
                  <a:endParaRPr lang="zh-CN" altLang="en-US" sz="2800" i="1" dirty="0">
                    <a:solidFill>
                      <a:prstClr val="black"/>
                    </a:solidFill>
                    <a:latin typeface="Times New Roman" panose="02020603050405020304" pitchFamily="16" charset="0"/>
                    <a:cs typeface="Times New Roman" panose="02020603050405020304" pitchFamily="16" charset="0"/>
                  </a:endParaRPr>
                </a:p>
              </p:txBody>
            </p:sp>
          </mc:Choice>
          <mc:Fallback>
            <p:sp>
              <p:nvSpPr>
                <p:cNvPr id="84" name="流程图: 接点 83"/>
                <p:cNvSpPr>
                  <a:spLocks noRot="1" noChangeAspect="1" noMove="1" noResize="1" noEditPoints="1" noAdjustHandles="1" noChangeArrowheads="1" noChangeShapeType="1" noTextEdit="1"/>
                </p:cNvSpPr>
                <p:nvPr/>
              </p:nvSpPr>
              <p:spPr>
                <a:xfrm>
                  <a:off x="3238402" y="2165954"/>
                  <a:ext cx="708857" cy="677760"/>
                </a:xfrm>
                <a:prstGeom prst="flowChartConnector">
                  <a:avLst/>
                </a:prstGeom>
                <a:blipFill rotWithShape="1">
                  <a:blip r:embed="rId11"/>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7" name="流程图: 接点 86"/>
                <p:cNvSpPr/>
                <p:nvPr/>
              </p:nvSpPr>
              <p:spPr>
                <a:xfrm>
                  <a:off x="5380250" y="802240"/>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ℎ</m:t>
                            </m:r>
                          </m:e>
                          <m:sub>
                            <m:r>
                              <a:rPr lang="en-US" altLang="zh-CN" sz="3200" dirty="0">
                                <a:latin typeface="Cambria Math" panose="02040503050406030204" pitchFamily="18" charset="0"/>
                              </a:rPr>
                              <m:t>1</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87" name="流程图: 接点 86"/>
                <p:cNvSpPr>
                  <a:spLocks noRot="1" noChangeAspect="1" noMove="1" noResize="1" noEditPoints="1" noAdjustHandles="1" noChangeArrowheads="1" noChangeShapeType="1" noTextEdit="1"/>
                </p:cNvSpPr>
                <p:nvPr/>
              </p:nvSpPr>
              <p:spPr>
                <a:xfrm>
                  <a:off x="5380250" y="802240"/>
                  <a:ext cx="708857" cy="677760"/>
                </a:xfrm>
                <a:prstGeom prst="flowChartConnector">
                  <a:avLst/>
                </a:prstGeom>
                <a:blipFill rotWithShape="1">
                  <a:blip r:embed="rId12"/>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8" name="流程图: 接点 87"/>
                <p:cNvSpPr/>
                <p:nvPr/>
              </p:nvSpPr>
              <p:spPr>
                <a:xfrm>
                  <a:off x="5380248" y="2180396"/>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ℎ</m:t>
                            </m:r>
                          </m:e>
                          <m:sub>
                            <m:r>
                              <a:rPr lang="en-US" altLang="zh-CN" sz="3200" dirty="0">
                                <a:latin typeface="Cambria Math" panose="02040503050406030204" pitchFamily="18" charset="0"/>
                              </a:rPr>
                              <m:t>2</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88" name="流程图: 接点 87"/>
                <p:cNvSpPr>
                  <a:spLocks noRot="1" noChangeAspect="1" noMove="1" noResize="1" noEditPoints="1" noAdjustHandles="1" noChangeArrowheads="1" noChangeShapeType="1" noTextEdit="1"/>
                </p:cNvSpPr>
                <p:nvPr/>
              </p:nvSpPr>
              <p:spPr>
                <a:xfrm>
                  <a:off x="5380248" y="2180396"/>
                  <a:ext cx="708857" cy="677760"/>
                </a:xfrm>
                <a:prstGeom prst="flowChartConnector">
                  <a:avLst/>
                </a:prstGeom>
                <a:blipFill rotWithShape="1">
                  <a:blip r:embed="rId13"/>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9" name="流程图: 接点 88"/>
                <p:cNvSpPr/>
                <p:nvPr/>
              </p:nvSpPr>
              <p:spPr>
                <a:xfrm>
                  <a:off x="7522095" y="802234"/>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𝑜</m:t>
                            </m:r>
                          </m:e>
                          <m:sub>
                            <m:r>
                              <a:rPr lang="en-US" altLang="zh-CN" sz="3200" dirty="0">
                                <a:latin typeface="Cambria Math" panose="02040503050406030204" pitchFamily="18" charset="0"/>
                              </a:rPr>
                              <m:t>1</m:t>
                            </m:r>
                          </m:sub>
                        </m:sSub>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89" name="流程图: 接点 88"/>
                <p:cNvSpPr>
                  <a:spLocks noRot="1" noChangeAspect="1" noMove="1" noResize="1" noEditPoints="1" noAdjustHandles="1" noChangeArrowheads="1" noChangeShapeType="1" noTextEdit="1"/>
                </p:cNvSpPr>
                <p:nvPr/>
              </p:nvSpPr>
              <p:spPr>
                <a:xfrm>
                  <a:off x="7522095" y="802234"/>
                  <a:ext cx="708857" cy="677760"/>
                </a:xfrm>
                <a:prstGeom prst="flowChartConnector">
                  <a:avLst/>
                </a:prstGeom>
                <a:blipFill rotWithShape="1">
                  <a:blip r:embed="rId14"/>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0" name="流程图: 接点 89"/>
                <p:cNvSpPr/>
                <p:nvPr/>
              </p:nvSpPr>
              <p:spPr>
                <a:xfrm>
                  <a:off x="7522095" y="2180396"/>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𝑜</m:t>
                            </m:r>
                          </m:e>
                          <m:sub>
                            <m:r>
                              <a:rPr lang="en-US" altLang="zh-CN" sz="3200" dirty="0">
                                <a:latin typeface="Cambria Math" panose="02040503050406030204" pitchFamily="18" charset="0"/>
                              </a:rPr>
                              <m:t>2</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90" name="流程图: 接点 89"/>
                <p:cNvSpPr>
                  <a:spLocks noRot="1" noChangeAspect="1" noMove="1" noResize="1" noEditPoints="1" noAdjustHandles="1" noChangeArrowheads="1" noChangeShapeType="1" noTextEdit="1"/>
                </p:cNvSpPr>
                <p:nvPr/>
              </p:nvSpPr>
              <p:spPr>
                <a:xfrm>
                  <a:off x="7522095" y="2180396"/>
                  <a:ext cx="708857" cy="677760"/>
                </a:xfrm>
                <a:prstGeom prst="flowChartConnector">
                  <a:avLst/>
                </a:prstGeom>
                <a:blipFill rotWithShape="1">
                  <a:blip r:embed="rId15"/>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91" name="直接箭头连接符 90"/>
            <p:cNvCxnSpPr>
              <a:stCxn id="83" idx="6"/>
              <a:endCxn id="87" idx="2"/>
            </p:cNvCxnSpPr>
            <p:nvPr/>
          </p:nvCxnSpPr>
          <p:spPr>
            <a:xfrm>
              <a:off x="3947261" y="1141116"/>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a:stCxn id="83" idx="6"/>
              <a:endCxn id="88" idx="2"/>
            </p:cNvCxnSpPr>
            <p:nvPr/>
          </p:nvCxnSpPr>
          <p:spPr>
            <a:xfrm>
              <a:off x="3947261" y="1141116"/>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a:stCxn id="84" idx="6"/>
              <a:endCxn id="88" idx="2"/>
            </p:cNvCxnSpPr>
            <p:nvPr/>
          </p:nvCxnSpPr>
          <p:spPr>
            <a:xfrm>
              <a:off x="3947259" y="2504837"/>
              <a:ext cx="1432988" cy="14441"/>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stCxn id="84" idx="6"/>
              <a:endCxn id="87" idx="2"/>
            </p:cNvCxnSpPr>
            <p:nvPr/>
          </p:nvCxnSpPr>
          <p:spPr>
            <a:xfrm flipV="1">
              <a:off x="3947259" y="1141120"/>
              <a:ext cx="1432991" cy="1363715"/>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5" name="文本框 94"/>
                <p:cNvSpPr txBox="1"/>
                <p:nvPr/>
              </p:nvSpPr>
              <p:spPr>
                <a:xfrm>
                  <a:off x="4526047" y="783702"/>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1</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95" name="文本框 94"/>
                <p:cNvSpPr txBox="1">
                  <a:spLocks noRot="1" noChangeAspect="1" noMove="1" noResize="1" noEditPoints="1" noAdjustHandles="1" noChangeArrowheads="1" noChangeShapeType="1" noTextEdit="1"/>
                </p:cNvSpPr>
                <p:nvPr/>
              </p:nvSpPr>
              <p:spPr>
                <a:xfrm>
                  <a:off x="4526047" y="783702"/>
                  <a:ext cx="492136" cy="392993"/>
                </a:xfrm>
                <a:prstGeom prst="rect">
                  <a:avLst/>
                </a:prstGeom>
                <a:blipFill rotWithShape="1">
                  <a:blip r:embed="rId1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6" name="文本框 95"/>
                <p:cNvSpPr txBox="1"/>
                <p:nvPr/>
              </p:nvSpPr>
              <p:spPr>
                <a:xfrm>
                  <a:off x="4063258" y="1473136"/>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2</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96" name="文本框 95"/>
                <p:cNvSpPr txBox="1">
                  <a:spLocks noRot="1" noChangeAspect="1" noMove="1" noResize="1" noEditPoints="1" noAdjustHandles="1" noChangeArrowheads="1" noChangeShapeType="1" noTextEdit="1"/>
                </p:cNvSpPr>
                <p:nvPr/>
              </p:nvSpPr>
              <p:spPr>
                <a:xfrm>
                  <a:off x="4063258" y="1473136"/>
                  <a:ext cx="492136" cy="392993"/>
                </a:xfrm>
                <a:prstGeom prst="rect">
                  <a:avLst/>
                </a:prstGeom>
                <a:blipFill rotWithShape="1">
                  <a:blip r:embed="rId1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7" name="文本框 96"/>
                <p:cNvSpPr txBox="1"/>
                <p:nvPr/>
              </p:nvSpPr>
              <p:spPr>
                <a:xfrm>
                  <a:off x="4171618" y="2137169"/>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3</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97" name="文本框 96"/>
                <p:cNvSpPr txBox="1">
                  <a:spLocks noRot="1" noChangeAspect="1" noMove="1" noResize="1" noEditPoints="1" noAdjustHandles="1" noChangeArrowheads="1" noChangeShapeType="1" noTextEdit="1"/>
                </p:cNvSpPr>
                <p:nvPr/>
              </p:nvSpPr>
              <p:spPr>
                <a:xfrm>
                  <a:off x="4171618" y="2137169"/>
                  <a:ext cx="492136" cy="392993"/>
                </a:xfrm>
                <a:prstGeom prst="rect">
                  <a:avLst/>
                </a:prstGeom>
                <a:blipFill rotWithShape="1">
                  <a:blip r:embed="rId18"/>
                </a:blipFill>
              </p:spPr>
              <p:txBody>
                <a:bodyPr/>
                <a:lstStyle/>
                <a:p>
                  <a:r>
                    <a:rPr lang="zh-CN" altLang="en-US">
                      <a:noFill/>
                    </a:rPr>
                    <a:t> </a:t>
                  </a:r>
                </a:p>
              </p:txBody>
            </p:sp>
          </mc:Fallback>
        </mc:AlternateContent>
        <p:sp>
          <p:nvSpPr>
            <p:cNvPr id="98" name="文本框 97"/>
            <p:cNvSpPr txBox="1"/>
            <p:nvPr/>
          </p:nvSpPr>
          <p:spPr>
            <a:xfrm>
              <a:off x="4526046" y="2511064"/>
              <a:ext cx="492136" cy="400110"/>
            </a:xfrm>
            <a:prstGeom prst="rect">
              <a:avLst/>
            </a:prstGeom>
            <a:noFill/>
          </p:spPr>
          <p:txBody>
            <a:bodyPr wrap="square" rtlCol="0">
              <a:spAutoFit/>
            </a:bodyPr>
            <a:lstStyle/>
            <a:p>
              <a:r>
                <a:rPr lang="en-US" altLang="zh-CN" sz="2000" dirty="0">
                  <a:solidFill>
                    <a:prstClr val="black"/>
                  </a:solidFill>
                  <a:latin typeface="Times New Roman" panose="02020603050405020304" pitchFamily="16" charset="0"/>
                  <a:cs typeface="Times New Roman" panose="02020603050405020304" pitchFamily="16" charset="0"/>
                </a:rPr>
                <a:t>w</a:t>
              </a:r>
              <a:r>
                <a:rPr lang="en-US" altLang="zh-CN" sz="2000" baseline="-25000" dirty="0">
                  <a:solidFill>
                    <a:prstClr val="black"/>
                  </a:solidFill>
                  <a:latin typeface="Times New Roman" panose="02020603050405020304" pitchFamily="16" charset="0"/>
                  <a:cs typeface="Times New Roman" panose="02020603050405020304" pitchFamily="16" charset="0"/>
                </a:rPr>
                <a:t>4</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99" name="直接箭头连接符 98"/>
            <p:cNvCxnSpPr/>
            <p:nvPr/>
          </p:nvCxnSpPr>
          <p:spPr>
            <a:xfrm>
              <a:off x="6089105" y="1149329"/>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a:off x="6089106" y="1149329"/>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6089103" y="2527486"/>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V="1">
              <a:off x="6089105" y="1149329"/>
              <a:ext cx="1432988"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3" name="文本框 102"/>
                <p:cNvSpPr txBox="1"/>
                <p:nvPr/>
              </p:nvSpPr>
              <p:spPr>
                <a:xfrm>
                  <a:off x="6667893" y="791916"/>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5</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103" name="文本框 102"/>
                <p:cNvSpPr txBox="1">
                  <a:spLocks noRot="1" noChangeAspect="1" noMove="1" noResize="1" noEditPoints="1" noAdjustHandles="1" noChangeArrowheads="1" noChangeShapeType="1" noTextEdit="1"/>
                </p:cNvSpPr>
                <p:nvPr/>
              </p:nvSpPr>
              <p:spPr>
                <a:xfrm>
                  <a:off x="6667893" y="791916"/>
                  <a:ext cx="492136" cy="392993"/>
                </a:xfrm>
                <a:prstGeom prst="rect">
                  <a:avLst/>
                </a:prstGeom>
                <a:blipFill rotWithShape="1">
                  <a:blip r:embed="rId1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4" name="文本框 103"/>
                <p:cNvSpPr txBox="1"/>
                <p:nvPr/>
              </p:nvSpPr>
              <p:spPr>
                <a:xfrm>
                  <a:off x="6205103" y="1481349"/>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6</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104" name="文本框 103"/>
                <p:cNvSpPr txBox="1">
                  <a:spLocks noRot="1" noChangeAspect="1" noMove="1" noResize="1" noEditPoints="1" noAdjustHandles="1" noChangeArrowheads="1" noChangeShapeType="1" noTextEdit="1"/>
                </p:cNvSpPr>
                <p:nvPr/>
              </p:nvSpPr>
              <p:spPr>
                <a:xfrm>
                  <a:off x="6205103" y="1481349"/>
                  <a:ext cx="492136" cy="392993"/>
                </a:xfrm>
                <a:prstGeom prst="rect">
                  <a:avLst/>
                </a:prstGeom>
                <a:blipFill rotWithShape="1">
                  <a:blip r:embed="rId2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5" name="文本框 104"/>
                <p:cNvSpPr txBox="1"/>
                <p:nvPr/>
              </p:nvSpPr>
              <p:spPr>
                <a:xfrm>
                  <a:off x="6313463" y="2145381"/>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7</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105" name="文本框 104"/>
                <p:cNvSpPr txBox="1">
                  <a:spLocks noRot="1" noChangeAspect="1" noMove="1" noResize="1" noEditPoints="1" noAdjustHandles="1" noChangeArrowheads="1" noChangeShapeType="1" noTextEdit="1"/>
                </p:cNvSpPr>
                <p:nvPr/>
              </p:nvSpPr>
              <p:spPr>
                <a:xfrm>
                  <a:off x="6313463" y="2145381"/>
                  <a:ext cx="492136" cy="392993"/>
                </a:xfrm>
                <a:prstGeom prst="rect">
                  <a:avLst/>
                </a:prstGeom>
                <a:blipFill rotWithShape="1">
                  <a:blip r:embed="rId2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6" name="文本框 105"/>
                <p:cNvSpPr txBox="1"/>
                <p:nvPr/>
              </p:nvSpPr>
              <p:spPr>
                <a:xfrm>
                  <a:off x="6667890" y="2519276"/>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8</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106" name="文本框 105"/>
                <p:cNvSpPr txBox="1">
                  <a:spLocks noRot="1" noChangeAspect="1" noMove="1" noResize="1" noEditPoints="1" noAdjustHandles="1" noChangeArrowheads="1" noChangeShapeType="1" noTextEdit="1"/>
                </p:cNvSpPr>
                <p:nvPr/>
              </p:nvSpPr>
              <p:spPr>
                <a:xfrm>
                  <a:off x="6667890" y="2519276"/>
                  <a:ext cx="492136" cy="392993"/>
                </a:xfrm>
                <a:prstGeom prst="rect">
                  <a:avLst/>
                </a:prstGeom>
                <a:blipFill rotWithShape="1">
                  <a:blip r:embed="rId22"/>
                </a:blipFill>
              </p:spPr>
              <p:txBody>
                <a:bodyPr/>
                <a:lstStyle/>
                <a:p>
                  <a:r>
                    <a:rPr lang="zh-CN" altLang="en-US">
                      <a:noFill/>
                    </a:rPr>
                    <a:t> </a:t>
                  </a:r>
                </a:p>
              </p:txBody>
            </p:sp>
          </mc:Fallback>
        </mc:AlternateContent>
        <p:cxnSp>
          <p:nvCxnSpPr>
            <p:cNvPr id="107" name="直接箭头连接符 106"/>
            <p:cNvCxnSpPr/>
            <p:nvPr/>
          </p:nvCxnSpPr>
          <p:spPr>
            <a:xfrm>
              <a:off x="8230952" y="1157544"/>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p:nvPr/>
          </p:nvCxnSpPr>
          <p:spPr>
            <a:xfrm>
              <a:off x="8230952" y="2527486"/>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 name="矩形 1"/>
                <p:cNvSpPr/>
                <p:nvPr/>
              </p:nvSpPr>
              <p:spPr>
                <a:xfrm>
                  <a:off x="8828927" y="965299"/>
                  <a:ext cx="597975" cy="1767353"/>
                </a:xfrm>
                <a:prstGeom prst="rect">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CN" sz="3200" i="1">
                            <a:solidFill>
                              <a:prstClr val="black"/>
                            </a:solidFill>
                            <a:latin typeface="Cambria Math" panose="02040503050406030204" pitchFamily="18" charset="0"/>
                          </a:rPr>
                          <m:t>𝐸𝑟𝑟𝑜𝑟</m:t>
                        </m:r>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 name="矩形 1"/>
                <p:cNvSpPr>
                  <a:spLocks noRot="1" noChangeAspect="1" noMove="1" noResize="1" noEditPoints="1" noAdjustHandles="1" noChangeArrowheads="1" noChangeShapeType="1" noTextEdit="1"/>
                </p:cNvSpPr>
                <p:nvPr/>
              </p:nvSpPr>
              <p:spPr>
                <a:xfrm>
                  <a:off x="8828927" y="965299"/>
                  <a:ext cx="597975" cy="1767353"/>
                </a:xfrm>
                <a:prstGeom prst="rect">
                  <a:avLst/>
                </a:prstGeom>
                <a:blipFill rotWithShape="1">
                  <a:blip r:embed="rId23"/>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p:sp>
        <p:nvSpPr>
          <p:cNvPr id="4" name="标题 3"/>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误差反向传播：前馈神经网络</a:t>
            </a:r>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误差反向传播：前馈神经网络</a:t>
            </a:r>
            <a:endParaRPr lang="zh-CN" altLang="en-US" dirty="0"/>
          </a:p>
        </p:txBody>
      </p:sp>
      <p:sp>
        <p:nvSpPr>
          <p:cNvPr id="3" name="内容占位符 2"/>
          <p:cNvSpPr>
            <a:spLocks noGrp="1"/>
          </p:cNvSpPr>
          <p:nvPr>
            <p:ph idx="1"/>
          </p:nvPr>
        </p:nvSpPr>
        <p:spPr/>
        <p:txBody>
          <a:bodyPr/>
          <a:lstStyle/>
          <a:p>
            <a:r>
              <a:rPr lang="zh-CN" altLang="en-US" dirty="0">
                <a:latin typeface="Times New Roman" panose="02020603050405020304" pitchFamily="16" charset="0"/>
                <a:cs typeface="Times New Roman" panose="02020603050405020304" pitchFamily="16" charset="0"/>
              </a:rPr>
              <a:t>前向传播</a:t>
            </a:r>
            <a:endParaRPr lang="zh-CN" altLang="en-US" dirty="0">
              <a:latin typeface="Times New Roman" panose="02020603050405020304" pitchFamily="16" charset="0"/>
              <a:cs typeface="Times New Roman" panose="02020603050405020304" pitchFamily="16" charset="0"/>
            </a:endParaRPr>
          </a:p>
          <a:p>
            <a:endParaRPr lang="zh-CN" altLang="en-US" dirty="0"/>
          </a:p>
        </p:txBody>
      </p:sp>
      <p:grpSp>
        <p:nvGrpSpPr>
          <p:cNvPr id="4" name="组合 3"/>
          <p:cNvGrpSpPr/>
          <p:nvPr/>
        </p:nvGrpSpPr>
        <p:grpSpPr>
          <a:xfrm>
            <a:off x="3238402" y="783702"/>
            <a:ext cx="6188500" cy="2128567"/>
            <a:chOff x="3238402" y="783702"/>
            <a:chExt cx="6188500" cy="2128567"/>
          </a:xfrm>
        </p:grpSpPr>
        <mc:AlternateContent xmlns:mc="http://schemas.openxmlformats.org/markup-compatibility/2006">
          <mc:Choice xmlns:a14="http://schemas.microsoft.com/office/drawing/2010/main" Requires="a14">
            <p:sp>
              <p:nvSpPr>
                <p:cNvPr id="5" name="流程图: 接点 4"/>
                <p:cNvSpPr/>
                <p:nvPr/>
              </p:nvSpPr>
              <p:spPr>
                <a:xfrm>
                  <a:off x="3238403" y="802240"/>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dirty="0">
                                <a:solidFill>
                                  <a:prstClr val="black"/>
                                </a:solidFill>
                                <a:latin typeface="Cambria Math" panose="02040503050406030204" pitchFamily="18" charset="0"/>
                              </a:rPr>
                            </m:ctrlPr>
                          </m:sSubPr>
                          <m:e>
                            <m:r>
                              <a:rPr lang="en-US" altLang="zh-CN" sz="2800" i="1" dirty="0">
                                <a:solidFill>
                                  <a:prstClr val="black"/>
                                </a:solidFill>
                                <a:latin typeface="Cambria Math" panose="02040503050406030204" pitchFamily="18" charset="0"/>
                              </a:rPr>
                              <m:t>𝑥</m:t>
                            </m:r>
                          </m:e>
                          <m:sub>
                            <m:r>
                              <a:rPr lang="en-US" altLang="zh-CN" sz="2800" i="1" dirty="0">
                                <a:solidFill>
                                  <a:prstClr val="black"/>
                                </a:solidFill>
                                <a:latin typeface="Cambria Math" panose="02040503050406030204" pitchFamily="18" charset="0"/>
                              </a:rPr>
                              <m:t>1</m:t>
                            </m:r>
                          </m:sub>
                        </m:sSub>
                      </m:oMath>
                    </m:oMathPara>
                  </a14:m>
                  <a:endParaRPr lang="zh-CN" altLang="en-US" sz="28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5" name="流程图: 接点 4"/>
                <p:cNvSpPr>
                  <a:spLocks noRot="1" noChangeAspect="1" noMove="1" noResize="1" noEditPoints="1" noAdjustHandles="1" noChangeArrowheads="1" noChangeShapeType="1" noTextEdit="1"/>
                </p:cNvSpPr>
                <p:nvPr/>
              </p:nvSpPr>
              <p:spPr>
                <a:xfrm>
                  <a:off x="3238403" y="802240"/>
                  <a:ext cx="708857" cy="677760"/>
                </a:xfrm>
                <a:prstGeom prst="flowChartConnector">
                  <a:avLst/>
                </a:prstGeom>
                <a:blipFill rotWithShape="1">
                  <a:blip r:embed="rId1"/>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流程图: 接点 5"/>
                <p:cNvSpPr/>
                <p:nvPr/>
              </p:nvSpPr>
              <p:spPr>
                <a:xfrm>
                  <a:off x="3238402" y="2165954"/>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dirty="0">
                                <a:solidFill>
                                  <a:prstClr val="black"/>
                                </a:solidFill>
                                <a:latin typeface="Cambria Math" panose="02040503050406030204" pitchFamily="18" charset="0"/>
                              </a:rPr>
                            </m:ctrlPr>
                          </m:sSubPr>
                          <m:e>
                            <m:r>
                              <a:rPr lang="en-US" altLang="zh-CN" sz="2800" i="1" dirty="0">
                                <a:solidFill>
                                  <a:prstClr val="black"/>
                                </a:solidFill>
                                <a:latin typeface="Cambria Math" panose="02040503050406030204" pitchFamily="18" charset="0"/>
                              </a:rPr>
                              <m:t>𝑥</m:t>
                            </m:r>
                          </m:e>
                          <m:sub>
                            <m:r>
                              <a:rPr lang="en-US" altLang="zh-CN" sz="2800" i="1" dirty="0">
                                <a:solidFill>
                                  <a:prstClr val="black"/>
                                </a:solidFill>
                                <a:latin typeface="Cambria Math" panose="02040503050406030204" pitchFamily="18" charset="0"/>
                              </a:rPr>
                              <m:t>2</m:t>
                            </m:r>
                          </m:sub>
                        </m:sSub>
                      </m:oMath>
                    </m:oMathPara>
                  </a14:m>
                  <a:endParaRPr lang="zh-CN" altLang="en-US" sz="2800" i="1" dirty="0">
                    <a:solidFill>
                      <a:prstClr val="black"/>
                    </a:solidFill>
                    <a:latin typeface="Times New Roman" panose="02020603050405020304" pitchFamily="16" charset="0"/>
                    <a:cs typeface="Times New Roman" panose="02020603050405020304" pitchFamily="16" charset="0"/>
                  </a:endParaRPr>
                </a:p>
              </p:txBody>
            </p:sp>
          </mc:Choice>
          <mc:Fallback>
            <p:sp>
              <p:nvSpPr>
                <p:cNvPr id="6" name="流程图: 接点 5"/>
                <p:cNvSpPr>
                  <a:spLocks noRot="1" noChangeAspect="1" noMove="1" noResize="1" noEditPoints="1" noAdjustHandles="1" noChangeArrowheads="1" noChangeShapeType="1" noTextEdit="1"/>
                </p:cNvSpPr>
                <p:nvPr/>
              </p:nvSpPr>
              <p:spPr>
                <a:xfrm>
                  <a:off x="3238402" y="2165954"/>
                  <a:ext cx="708857" cy="677760"/>
                </a:xfrm>
                <a:prstGeom prst="flowChartConnector">
                  <a:avLst/>
                </a:prstGeom>
                <a:blipFill rotWithShape="1">
                  <a:blip r:embed="rId2"/>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流程图: 接点 6"/>
                <p:cNvSpPr/>
                <p:nvPr/>
              </p:nvSpPr>
              <p:spPr>
                <a:xfrm>
                  <a:off x="5380250" y="802240"/>
                  <a:ext cx="708857" cy="677760"/>
                </a:xfrm>
                <a:prstGeom prst="flowChartConnector">
                  <a:avLst/>
                </a:prstGeom>
                <a:solidFill>
                  <a:schemeClr val="accent1">
                    <a:lumMod val="40000"/>
                    <a:lumOff val="60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ℎ</m:t>
                            </m:r>
                          </m:e>
                          <m:sub>
                            <m:r>
                              <a:rPr lang="en-US" altLang="zh-CN" sz="3200" dirty="0">
                                <a:latin typeface="Cambria Math" panose="02040503050406030204" pitchFamily="18" charset="0"/>
                              </a:rPr>
                              <m:t>1</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7" name="流程图: 接点 6"/>
                <p:cNvSpPr>
                  <a:spLocks noRot="1" noChangeAspect="1" noMove="1" noResize="1" noEditPoints="1" noAdjustHandles="1" noChangeArrowheads="1" noChangeShapeType="1" noTextEdit="1"/>
                </p:cNvSpPr>
                <p:nvPr/>
              </p:nvSpPr>
              <p:spPr>
                <a:xfrm>
                  <a:off x="5380250" y="802240"/>
                  <a:ext cx="708857" cy="677760"/>
                </a:xfrm>
                <a:prstGeom prst="flowChartConnector">
                  <a:avLst/>
                </a:prstGeom>
                <a:blipFill rotWithShape="1">
                  <a:blip r:embed="rId3"/>
                </a:blipFill>
                <a:ln>
                  <a:solidFill>
                    <a:srgbClr val="FF0000"/>
                  </a:solid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流程图: 接点 7"/>
                <p:cNvSpPr/>
                <p:nvPr/>
              </p:nvSpPr>
              <p:spPr>
                <a:xfrm>
                  <a:off x="5380248" y="2180396"/>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ℎ</m:t>
                            </m:r>
                          </m:e>
                          <m:sub>
                            <m:r>
                              <a:rPr lang="en-US" altLang="zh-CN" sz="3200" dirty="0">
                                <a:latin typeface="Cambria Math" panose="02040503050406030204" pitchFamily="18" charset="0"/>
                              </a:rPr>
                              <m:t>2</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8" name="流程图: 接点 7"/>
                <p:cNvSpPr>
                  <a:spLocks noRot="1" noChangeAspect="1" noMove="1" noResize="1" noEditPoints="1" noAdjustHandles="1" noChangeArrowheads="1" noChangeShapeType="1" noTextEdit="1"/>
                </p:cNvSpPr>
                <p:nvPr/>
              </p:nvSpPr>
              <p:spPr>
                <a:xfrm>
                  <a:off x="5380248" y="2180396"/>
                  <a:ext cx="708857" cy="677760"/>
                </a:xfrm>
                <a:prstGeom prst="flowChartConnector">
                  <a:avLst/>
                </a:prstGeom>
                <a:blipFill rotWithShape="1">
                  <a:blip r:embed="rId4"/>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流程图: 接点 8"/>
                <p:cNvSpPr/>
                <p:nvPr/>
              </p:nvSpPr>
              <p:spPr>
                <a:xfrm>
                  <a:off x="7522095" y="802234"/>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𝑜</m:t>
                            </m:r>
                          </m:e>
                          <m:sub>
                            <m:r>
                              <a:rPr lang="en-US" altLang="zh-CN" sz="3200" dirty="0">
                                <a:latin typeface="Cambria Math" panose="02040503050406030204" pitchFamily="18" charset="0"/>
                              </a:rPr>
                              <m:t>1</m:t>
                            </m:r>
                          </m:sub>
                        </m:sSub>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9" name="流程图: 接点 8"/>
                <p:cNvSpPr>
                  <a:spLocks noRot="1" noChangeAspect="1" noMove="1" noResize="1" noEditPoints="1" noAdjustHandles="1" noChangeArrowheads="1" noChangeShapeType="1" noTextEdit="1"/>
                </p:cNvSpPr>
                <p:nvPr/>
              </p:nvSpPr>
              <p:spPr>
                <a:xfrm>
                  <a:off x="7522095" y="802234"/>
                  <a:ext cx="708857" cy="677760"/>
                </a:xfrm>
                <a:prstGeom prst="flowChartConnector">
                  <a:avLst/>
                </a:prstGeom>
                <a:blipFill rotWithShape="1">
                  <a:blip r:embed="rId5"/>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流程图: 接点 9"/>
                <p:cNvSpPr/>
                <p:nvPr/>
              </p:nvSpPr>
              <p:spPr>
                <a:xfrm>
                  <a:off x="7522095" y="2180396"/>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𝑜</m:t>
                            </m:r>
                          </m:e>
                          <m:sub>
                            <m:r>
                              <a:rPr lang="en-US" altLang="zh-CN" sz="3200" dirty="0">
                                <a:latin typeface="Cambria Math" panose="02040503050406030204" pitchFamily="18" charset="0"/>
                              </a:rPr>
                              <m:t>2</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10" name="流程图: 接点 9"/>
                <p:cNvSpPr>
                  <a:spLocks noRot="1" noChangeAspect="1" noMove="1" noResize="1" noEditPoints="1" noAdjustHandles="1" noChangeArrowheads="1" noChangeShapeType="1" noTextEdit="1"/>
                </p:cNvSpPr>
                <p:nvPr/>
              </p:nvSpPr>
              <p:spPr>
                <a:xfrm>
                  <a:off x="7522095" y="2180396"/>
                  <a:ext cx="708857" cy="677760"/>
                </a:xfrm>
                <a:prstGeom prst="flowChartConnector">
                  <a:avLst/>
                </a:prstGeom>
                <a:blipFill rotWithShape="1">
                  <a:blip r:embed="rId6"/>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11" name="直接箭头连接符 10"/>
            <p:cNvCxnSpPr>
              <a:stCxn id="5" idx="6"/>
              <a:endCxn id="7" idx="2"/>
            </p:cNvCxnSpPr>
            <p:nvPr/>
          </p:nvCxnSpPr>
          <p:spPr>
            <a:xfrm>
              <a:off x="3947261" y="1141116"/>
              <a:ext cx="1432988"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5" idx="6"/>
              <a:endCxn id="8" idx="2"/>
            </p:cNvCxnSpPr>
            <p:nvPr/>
          </p:nvCxnSpPr>
          <p:spPr>
            <a:xfrm>
              <a:off x="3947261" y="1141116"/>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 idx="6"/>
              <a:endCxn id="8" idx="2"/>
            </p:cNvCxnSpPr>
            <p:nvPr/>
          </p:nvCxnSpPr>
          <p:spPr>
            <a:xfrm>
              <a:off x="3947259" y="2504837"/>
              <a:ext cx="1432988" cy="14441"/>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6" idx="6"/>
              <a:endCxn id="7" idx="2"/>
            </p:cNvCxnSpPr>
            <p:nvPr/>
          </p:nvCxnSpPr>
          <p:spPr>
            <a:xfrm flipV="1">
              <a:off x="3947259" y="1141120"/>
              <a:ext cx="1432991" cy="1363715"/>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文本框 14"/>
                <p:cNvSpPr txBox="1"/>
                <p:nvPr/>
              </p:nvSpPr>
              <p:spPr>
                <a:xfrm>
                  <a:off x="4526047" y="783702"/>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1</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4526047" y="783702"/>
                  <a:ext cx="492136" cy="392993"/>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4063258" y="1473136"/>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2</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16" name="文本框 15"/>
                <p:cNvSpPr txBox="1">
                  <a:spLocks noRot="1" noChangeAspect="1" noMove="1" noResize="1" noEditPoints="1" noAdjustHandles="1" noChangeArrowheads="1" noChangeShapeType="1" noTextEdit="1"/>
                </p:cNvSpPr>
                <p:nvPr/>
              </p:nvSpPr>
              <p:spPr>
                <a:xfrm>
                  <a:off x="4063258" y="1473136"/>
                  <a:ext cx="492136" cy="392993"/>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4171618" y="2137169"/>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3</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17" name="文本框 16"/>
                <p:cNvSpPr txBox="1">
                  <a:spLocks noRot="1" noChangeAspect="1" noMove="1" noResize="1" noEditPoints="1" noAdjustHandles="1" noChangeArrowheads="1" noChangeShapeType="1" noTextEdit="1"/>
                </p:cNvSpPr>
                <p:nvPr/>
              </p:nvSpPr>
              <p:spPr>
                <a:xfrm>
                  <a:off x="4171618" y="2137169"/>
                  <a:ext cx="492136" cy="392993"/>
                </a:xfrm>
                <a:prstGeom prst="rect">
                  <a:avLst/>
                </a:prstGeom>
                <a:blipFill rotWithShape="1">
                  <a:blip r:embed="rId9"/>
                </a:blipFill>
              </p:spPr>
              <p:txBody>
                <a:bodyPr/>
                <a:lstStyle/>
                <a:p>
                  <a:r>
                    <a:rPr lang="zh-CN" altLang="en-US">
                      <a:noFill/>
                    </a:rPr>
                    <a:t> </a:t>
                  </a:r>
                </a:p>
              </p:txBody>
            </p:sp>
          </mc:Fallback>
        </mc:AlternateContent>
        <p:sp>
          <p:nvSpPr>
            <p:cNvPr id="18" name="文本框 17"/>
            <p:cNvSpPr txBox="1"/>
            <p:nvPr/>
          </p:nvSpPr>
          <p:spPr>
            <a:xfrm>
              <a:off x="4526046" y="2511064"/>
              <a:ext cx="492136" cy="400110"/>
            </a:xfrm>
            <a:prstGeom prst="rect">
              <a:avLst/>
            </a:prstGeom>
            <a:noFill/>
          </p:spPr>
          <p:txBody>
            <a:bodyPr wrap="square" rtlCol="0">
              <a:spAutoFit/>
            </a:bodyPr>
            <a:lstStyle/>
            <a:p>
              <a:r>
                <a:rPr lang="en-US" altLang="zh-CN" sz="2000" dirty="0">
                  <a:solidFill>
                    <a:prstClr val="black"/>
                  </a:solidFill>
                  <a:latin typeface="Times New Roman" panose="02020603050405020304" pitchFamily="16" charset="0"/>
                  <a:cs typeface="Times New Roman" panose="02020603050405020304" pitchFamily="16" charset="0"/>
                </a:rPr>
                <a:t>w</a:t>
              </a:r>
              <a:r>
                <a:rPr lang="en-US" altLang="zh-CN" sz="2000" baseline="-25000" dirty="0">
                  <a:solidFill>
                    <a:prstClr val="black"/>
                  </a:solidFill>
                  <a:latin typeface="Times New Roman" panose="02020603050405020304" pitchFamily="16" charset="0"/>
                  <a:cs typeface="Times New Roman" panose="02020603050405020304" pitchFamily="16" charset="0"/>
                </a:rPr>
                <a:t>4</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19" name="直接箭头连接符 18"/>
            <p:cNvCxnSpPr/>
            <p:nvPr/>
          </p:nvCxnSpPr>
          <p:spPr>
            <a:xfrm>
              <a:off x="6089105" y="1149329"/>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6089106" y="1149329"/>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6089103" y="2527486"/>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6089105" y="1149329"/>
              <a:ext cx="1432988"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文本框 22"/>
                <p:cNvSpPr txBox="1"/>
                <p:nvPr/>
              </p:nvSpPr>
              <p:spPr>
                <a:xfrm>
                  <a:off x="6667893" y="791916"/>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5</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23" name="文本框 22"/>
                <p:cNvSpPr txBox="1">
                  <a:spLocks noRot="1" noChangeAspect="1" noMove="1" noResize="1" noEditPoints="1" noAdjustHandles="1" noChangeArrowheads="1" noChangeShapeType="1" noTextEdit="1"/>
                </p:cNvSpPr>
                <p:nvPr/>
              </p:nvSpPr>
              <p:spPr>
                <a:xfrm>
                  <a:off x="6667893" y="791916"/>
                  <a:ext cx="492136" cy="392993"/>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p:cNvSpPr txBox="1"/>
                <p:nvPr/>
              </p:nvSpPr>
              <p:spPr>
                <a:xfrm>
                  <a:off x="6205103" y="1481349"/>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6</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24" name="文本框 23"/>
                <p:cNvSpPr txBox="1">
                  <a:spLocks noRot="1" noChangeAspect="1" noMove="1" noResize="1" noEditPoints="1" noAdjustHandles="1" noChangeArrowheads="1" noChangeShapeType="1" noTextEdit="1"/>
                </p:cNvSpPr>
                <p:nvPr/>
              </p:nvSpPr>
              <p:spPr>
                <a:xfrm>
                  <a:off x="6205103" y="1481349"/>
                  <a:ext cx="492136" cy="392993"/>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p:cNvSpPr txBox="1"/>
                <p:nvPr/>
              </p:nvSpPr>
              <p:spPr>
                <a:xfrm>
                  <a:off x="6313463" y="2145381"/>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7</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25" name="文本框 24"/>
                <p:cNvSpPr txBox="1">
                  <a:spLocks noRot="1" noChangeAspect="1" noMove="1" noResize="1" noEditPoints="1" noAdjustHandles="1" noChangeArrowheads="1" noChangeShapeType="1" noTextEdit="1"/>
                </p:cNvSpPr>
                <p:nvPr/>
              </p:nvSpPr>
              <p:spPr>
                <a:xfrm>
                  <a:off x="6313463" y="2145381"/>
                  <a:ext cx="492136" cy="392993"/>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文本框 25"/>
                <p:cNvSpPr txBox="1"/>
                <p:nvPr/>
              </p:nvSpPr>
              <p:spPr>
                <a:xfrm>
                  <a:off x="6667890" y="2519276"/>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8</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26" name="文本框 25"/>
                <p:cNvSpPr txBox="1">
                  <a:spLocks noRot="1" noChangeAspect="1" noMove="1" noResize="1" noEditPoints="1" noAdjustHandles="1" noChangeArrowheads="1" noChangeShapeType="1" noTextEdit="1"/>
                </p:cNvSpPr>
                <p:nvPr/>
              </p:nvSpPr>
              <p:spPr>
                <a:xfrm>
                  <a:off x="6667890" y="2519276"/>
                  <a:ext cx="492136" cy="392993"/>
                </a:xfrm>
                <a:prstGeom prst="rect">
                  <a:avLst/>
                </a:prstGeom>
                <a:blipFill rotWithShape="1">
                  <a:blip r:embed="rId13"/>
                </a:blipFill>
              </p:spPr>
              <p:txBody>
                <a:bodyPr/>
                <a:lstStyle/>
                <a:p>
                  <a:r>
                    <a:rPr lang="zh-CN" altLang="en-US">
                      <a:noFill/>
                    </a:rPr>
                    <a:t> </a:t>
                  </a:r>
                </a:p>
              </p:txBody>
            </p:sp>
          </mc:Fallback>
        </mc:AlternateContent>
        <p:cxnSp>
          <p:nvCxnSpPr>
            <p:cNvPr id="27" name="直接箭头连接符 26"/>
            <p:cNvCxnSpPr/>
            <p:nvPr/>
          </p:nvCxnSpPr>
          <p:spPr>
            <a:xfrm>
              <a:off x="8230952" y="1157544"/>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8230952" y="2527486"/>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矩形 28"/>
                <p:cNvSpPr/>
                <p:nvPr/>
              </p:nvSpPr>
              <p:spPr>
                <a:xfrm>
                  <a:off x="8828927" y="965299"/>
                  <a:ext cx="597975" cy="1767353"/>
                </a:xfrm>
                <a:prstGeom prst="rect">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CN" sz="3200" i="1">
                            <a:solidFill>
                              <a:prstClr val="black"/>
                            </a:solidFill>
                            <a:latin typeface="Cambria Math" panose="02040503050406030204" pitchFamily="18" charset="0"/>
                          </a:rPr>
                          <m:t>𝐸𝑟𝑟𝑜𝑟</m:t>
                        </m:r>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9" name="矩形 28"/>
                <p:cNvSpPr>
                  <a:spLocks noRot="1" noChangeAspect="1" noMove="1" noResize="1" noEditPoints="1" noAdjustHandles="1" noChangeArrowheads="1" noChangeShapeType="1" noTextEdit="1"/>
                </p:cNvSpPr>
                <p:nvPr/>
              </p:nvSpPr>
              <p:spPr>
                <a:xfrm>
                  <a:off x="8828927" y="965299"/>
                  <a:ext cx="597975" cy="1767353"/>
                </a:xfrm>
                <a:prstGeom prst="rect">
                  <a:avLst/>
                </a:prstGeom>
                <a:blipFill rotWithShape="1">
                  <a:blip r:embed="rId14"/>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30" name="文本框 29"/>
              <p:cNvSpPr txBox="1"/>
              <p:nvPr/>
            </p:nvSpPr>
            <p:spPr>
              <a:xfrm>
                <a:off x="3822973" y="4643247"/>
                <a:ext cx="4778052" cy="53476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𝐼𝑛</m:t>
                          </m:r>
                        </m:e>
                        <m:sub>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ℎ</m:t>
                              </m:r>
                            </m:e>
                            <m:sub>
                              <m:r>
                                <a:rPr lang="en-US" altLang="zh-CN" sz="3200" i="1">
                                  <a:solidFill>
                                    <a:prstClr val="black"/>
                                  </a:solidFill>
                                  <a:latin typeface="Cambria Math" panose="02040503050406030204" pitchFamily="18" charset="0"/>
                                </a:rPr>
                                <m:t>1</m:t>
                              </m:r>
                            </m:sub>
                          </m:sSub>
                        </m:sub>
                      </m:sSub>
                      <m:r>
                        <a:rPr lang="en-US" altLang="zh-CN" sz="3200" i="1">
                          <a:solidFill>
                            <a:prstClr val="black"/>
                          </a:solidFill>
                          <a:latin typeface="Cambria Math" panose="02040503050406030204" pitchFamily="18" charset="0"/>
                        </a:rPr>
                        <m:t>= </m:t>
                      </m:r>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𝑤</m:t>
                          </m:r>
                        </m:e>
                        <m:sub>
                          <m:r>
                            <a:rPr lang="en-US" altLang="zh-CN" sz="3200" i="1">
                              <a:solidFill>
                                <a:prstClr val="black"/>
                              </a:solidFill>
                              <a:latin typeface="Cambria Math" panose="02040503050406030204" pitchFamily="18" charset="0"/>
                            </a:rPr>
                            <m:t>1</m:t>
                          </m:r>
                        </m:sub>
                      </m:sSub>
                      <m:r>
                        <a:rPr lang="en-US" altLang="zh-CN" sz="3200" i="1">
                          <a:solidFill>
                            <a:prstClr val="black"/>
                          </a:solidFill>
                          <a:latin typeface="Cambria Math" panose="02040503050406030204" pitchFamily="18" charset="0"/>
                        </a:rPr>
                        <m:t>∗</m:t>
                      </m:r>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𝑥</m:t>
                          </m:r>
                        </m:e>
                        <m:sub>
                          <m:r>
                            <a:rPr lang="en-US" altLang="zh-CN" sz="3200" i="1">
                              <a:solidFill>
                                <a:prstClr val="black"/>
                              </a:solidFill>
                              <a:latin typeface="Cambria Math" panose="02040503050406030204" pitchFamily="18" charset="0"/>
                            </a:rPr>
                            <m:t>1</m:t>
                          </m:r>
                        </m:sub>
                      </m:sSub>
                      <m:r>
                        <a:rPr lang="en-US" altLang="zh-CN" sz="3200" i="1">
                          <a:solidFill>
                            <a:prstClr val="black"/>
                          </a:solidFill>
                          <a:latin typeface="Cambria Math" panose="02040503050406030204" pitchFamily="18" charset="0"/>
                        </a:rPr>
                        <m:t>+</m:t>
                      </m:r>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𝑤</m:t>
                          </m:r>
                        </m:e>
                        <m:sub>
                          <m:r>
                            <a:rPr lang="en-US" altLang="zh-CN" sz="3200" i="1">
                              <a:solidFill>
                                <a:prstClr val="black"/>
                              </a:solidFill>
                              <a:latin typeface="Cambria Math" panose="02040503050406030204" pitchFamily="18" charset="0"/>
                            </a:rPr>
                            <m:t>3</m:t>
                          </m:r>
                        </m:sub>
                      </m:sSub>
                      <m:r>
                        <a:rPr lang="en-US" altLang="zh-CN" sz="3200" i="1">
                          <a:solidFill>
                            <a:prstClr val="black"/>
                          </a:solidFill>
                          <a:latin typeface="Cambria Math" panose="02040503050406030204" pitchFamily="18" charset="0"/>
                        </a:rPr>
                        <m:t>∗</m:t>
                      </m:r>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𝑥</m:t>
                          </m:r>
                        </m:e>
                        <m:sub>
                          <m:r>
                            <a:rPr lang="en-US" altLang="zh-CN" sz="3200" i="1">
                              <a:solidFill>
                                <a:prstClr val="black"/>
                              </a:solidFill>
                              <a:latin typeface="Cambria Math" panose="02040503050406030204" pitchFamily="18" charset="0"/>
                            </a:rPr>
                            <m:t>2</m:t>
                          </m:r>
                        </m:sub>
                      </m:sSub>
                    </m:oMath>
                  </m:oMathPara>
                </a14:m>
                <a:endParaRPr lang="zh-CN" altLang="en-US" sz="3200" dirty="0">
                  <a:solidFill>
                    <a:prstClr val="black"/>
                  </a:solidFill>
                  <a:latin typeface="等线" panose="02010600030101010101" pitchFamily="2" charset="-122"/>
                </a:endParaRPr>
              </a:p>
            </p:txBody>
          </p:sp>
        </mc:Choice>
        <mc:Fallback>
          <p:sp>
            <p:nvSpPr>
              <p:cNvPr id="30" name="文本框 29"/>
              <p:cNvSpPr txBox="1">
                <a:spLocks noRot="1" noChangeAspect="1" noMove="1" noResize="1" noEditPoints="1" noAdjustHandles="1" noChangeArrowheads="1" noChangeShapeType="1" noTextEdit="1"/>
              </p:cNvSpPr>
              <p:nvPr/>
            </p:nvSpPr>
            <p:spPr>
              <a:xfrm>
                <a:off x="3822973" y="4643247"/>
                <a:ext cx="4778052" cy="534762"/>
              </a:xfrm>
              <a:prstGeom prst="rect">
                <a:avLst/>
              </a:prstGeom>
              <a:blipFill rotWithShape="1">
                <a:blip r:embed="rId15"/>
                <a:stretch>
                  <a:fillRect l="-6" t="-24" r="12"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本框 30"/>
              <p:cNvSpPr txBox="1"/>
              <p:nvPr/>
            </p:nvSpPr>
            <p:spPr>
              <a:xfrm>
                <a:off x="3758865" y="5457101"/>
                <a:ext cx="5615123" cy="53476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ℎ</m:t>
                          </m:r>
                        </m:e>
                        <m:sub>
                          <m:r>
                            <a:rPr lang="en-US" altLang="zh-CN" sz="3200" i="1">
                              <a:solidFill>
                                <a:prstClr val="black"/>
                              </a:solidFill>
                              <a:latin typeface="Cambria Math" panose="02040503050406030204" pitchFamily="18" charset="0"/>
                            </a:rPr>
                            <m:t>1</m:t>
                          </m:r>
                        </m:sub>
                      </m:sSub>
                      <m:r>
                        <a:rPr lang="en-US" altLang="zh-CN" sz="3200" i="1">
                          <a:solidFill>
                            <a:prstClr val="black"/>
                          </a:solidFill>
                          <a:latin typeface="Cambria Math" panose="02040503050406030204" pitchFamily="18" charset="0"/>
                        </a:rPr>
                        <m:t>=</m:t>
                      </m:r>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𝑂𝑢𝑡</m:t>
                          </m:r>
                        </m:e>
                        <m:sub>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ℎ</m:t>
                              </m:r>
                            </m:e>
                            <m:sub>
                              <m:r>
                                <a:rPr lang="en-US" altLang="zh-CN" sz="3200" i="1">
                                  <a:solidFill>
                                    <a:prstClr val="black"/>
                                  </a:solidFill>
                                  <a:latin typeface="Cambria Math" panose="02040503050406030204" pitchFamily="18" charset="0"/>
                                </a:rPr>
                                <m:t>1</m:t>
                              </m:r>
                            </m:sub>
                          </m:sSub>
                        </m:sub>
                      </m:sSub>
                      <m:r>
                        <a:rPr lang="en-US" altLang="zh-CN" sz="3200" i="1">
                          <a:solidFill>
                            <a:prstClr val="black"/>
                          </a:solidFill>
                          <a:latin typeface="Cambria Math" panose="02040503050406030204" pitchFamily="18" charset="0"/>
                        </a:rPr>
                        <m:t>=</m:t>
                      </m:r>
                      <m:r>
                        <a:rPr lang="en-US" altLang="zh-CN" sz="3200" i="1">
                          <a:solidFill>
                            <a:prstClr val="black"/>
                          </a:solidFill>
                          <a:latin typeface="Cambria Math" panose="02040503050406030204" pitchFamily="18" charset="0"/>
                        </a:rPr>
                        <m:t>𝑆𝑖𝑔𝑚𝑜𝑖𝑑</m:t>
                      </m:r>
                      <m:r>
                        <a:rPr lang="en-US" altLang="zh-CN" sz="3200" i="1">
                          <a:solidFill>
                            <a:prstClr val="black"/>
                          </a:solidFill>
                          <a:latin typeface="Cambria Math" panose="02040503050406030204" pitchFamily="18" charset="0"/>
                        </a:rPr>
                        <m:t>(</m:t>
                      </m:r>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𝐼𝑛</m:t>
                          </m:r>
                        </m:e>
                        <m:sub>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ℎ</m:t>
                              </m:r>
                            </m:e>
                            <m:sub>
                              <m:r>
                                <a:rPr lang="en-US" altLang="zh-CN" sz="3200" i="1">
                                  <a:solidFill>
                                    <a:prstClr val="black"/>
                                  </a:solidFill>
                                  <a:latin typeface="Cambria Math" panose="02040503050406030204" pitchFamily="18" charset="0"/>
                                </a:rPr>
                                <m:t>1</m:t>
                              </m:r>
                            </m:sub>
                          </m:sSub>
                        </m:sub>
                      </m:sSub>
                      <m:r>
                        <a:rPr lang="en-US" altLang="zh-CN" sz="3200" i="1">
                          <a:solidFill>
                            <a:prstClr val="black"/>
                          </a:solidFill>
                          <a:latin typeface="Cambria Math" panose="02040503050406030204" pitchFamily="18" charset="0"/>
                        </a:rPr>
                        <m:t>)</m:t>
                      </m:r>
                    </m:oMath>
                  </m:oMathPara>
                </a14:m>
                <a:endParaRPr lang="zh-CN" altLang="en-US" sz="3200" dirty="0">
                  <a:solidFill>
                    <a:prstClr val="black"/>
                  </a:solidFill>
                  <a:latin typeface="等线" panose="02010600030101010101" pitchFamily="2" charset="-122"/>
                </a:endParaRPr>
              </a:p>
            </p:txBody>
          </p:sp>
        </mc:Choice>
        <mc:Fallback>
          <p:sp>
            <p:nvSpPr>
              <p:cNvPr id="31" name="文本框 30"/>
              <p:cNvSpPr txBox="1">
                <a:spLocks noRot="1" noChangeAspect="1" noMove="1" noResize="1" noEditPoints="1" noAdjustHandles="1" noChangeArrowheads="1" noChangeShapeType="1" noTextEdit="1"/>
              </p:cNvSpPr>
              <p:nvPr/>
            </p:nvSpPr>
            <p:spPr>
              <a:xfrm>
                <a:off x="3758865" y="5457101"/>
                <a:ext cx="5615123" cy="534762"/>
              </a:xfrm>
              <a:prstGeom prst="rect">
                <a:avLst/>
              </a:prstGeom>
              <a:blipFill rotWithShape="1">
                <a:blip r:embed="rId16"/>
                <a:stretch>
                  <a:fillRect l="-5" t="-102" r="2" b="1"/>
                </a:stretch>
              </a:blipFill>
            </p:spPr>
            <p:txBody>
              <a:bodyPr/>
              <a:lstStyle/>
              <a:p>
                <a:r>
                  <a:rPr lang="zh-CN" altLang="en-US">
                    <a:noFill/>
                  </a:rPr>
                  <a:t> </a:t>
                </a:r>
              </a:p>
            </p:txBody>
          </p:sp>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误差反向传播：前馈神经网络</a:t>
            </a:r>
            <a:endParaRPr lang="zh-CN" altLang="en-US" dirty="0"/>
          </a:p>
        </p:txBody>
      </p:sp>
      <p:sp>
        <p:nvSpPr>
          <p:cNvPr id="3" name="内容占位符 2"/>
          <p:cNvSpPr>
            <a:spLocks noGrp="1"/>
          </p:cNvSpPr>
          <p:nvPr>
            <p:ph idx="1"/>
          </p:nvPr>
        </p:nvSpPr>
        <p:spPr>
          <a:xfrm>
            <a:off x="394447" y="789709"/>
            <a:ext cx="11355295" cy="5943595"/>
          </a:xfrm>
        </p:spPr>
        <p:txBody>
          <a:bodyPr/>
          <a:lstStyle/>
          <a:p>
            <a:r>
              <a:rPr lang="zh-CN" altLang="en-US" dirty="0">
                <a:latin typeface="Times New Roman" panose="02020603050405020304" pitchFamily="16" charset="0"/>
                <a:cs typeface="Times New Roman" panose="02020603050405020304" pitchFamily="16" charset="0"/>
              </a:rPr>
              <a:t>前向传播</a:t>
            </a:r>
            <a:endParaRPr lang="zh-CN" altLang="en-US" dirty="0">
              <a:latin typeface="Times New Roman" panose="02020603050405020304" pitchFamily="16" charset="0"/>
              <a:cs typeface="Times New Roman" panose="02020603050405020304" pitchFamily="16" charset="0"/>
            </a:endParaRPr>
          </a:p>
          <a:p>
            <a:endParaRPr lang="zh-CN" altLang="en-US" dirty="0"/>
          </a:p>
        </p:txBody>
      </p:sp>
      <p:grpSp>
        <p:nvGrpSpPr>
          <p:cNvPr id="32" name="组合 31"/>
          <p:cNvGrpSpPr/>
          <p:nvPr/>
        </p:nvGrpSpPr>
        <p:grpSpPr>
          <a:xfrm>
            <a:off x="3238402" y="783702"/>
            <a:ext cx="6188500" cy="2128567"/>
            <a:chOff x="3238402" y="783702"/>
            <a:chExt cx="6188500" cy="2128567"/>
          </a:xfrm>
        </p:grpSpPr>
        <mc:AlternateContent xmlns:mc="http://schemas.openxmlformats.org/markup-compatibility/2006">
          <mc:Choice xmlns:a14="http://schemas.microsoft.com/office/drawing/2010/main" Requires="a14">
            <p:sp>
              <p:nvSpPr>
                <p:cNvPr id="33" name="流程图: 接点 32"/>
                <p:cNvSpPr/>
                <p:nvPr/>
              </p:nvSpPr>
              <p:spPr>
                <a:xfrm>
                  <a:off x="3238403" y="802240"/>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dirty="0">
                                <a:solidFill>
                                  <a:prstClr val="black"/>
                                </a:solidFill>
                                <a:latin typeface="Cambria Math" panose="02040503050406030204" pitchFamily="18" charset="0"/>
                              </a:rPr>
                            </m:ctrlPr>
                          </m:sSubPr>
                          <m:e>
                            <m:r>
                              <a:rPr lang="en-US" altLang="zh-CN" sz="2800" i="1" dirty="0">
                                <a:solidFill>
                                  <a:prstClr val="black"/>
                                </a:solidFill>
                                <a:latin typeface="Cambria Math" panose="02040503050406030204" pitchFamily="18" charset="0"/>
                              </a:rPr>
                              <m:t>𝑥</m:t>
                            </m:r>
                          </m:e>
                          <m:sub>
                            <m:r>
                              <a:rPr lang="en-US" altLang="zh-CN" sz="2800" i="1" dirty="0">
                                <a:solidFill>
                                  <a:prstClr val="black"/>
                                </a:solidFill>
                                <a:latin typeface="Cambria Math" panose="02040503050406030204" pitchFamily="18" charset="0"/>
                              </a:rPr>
                              <m:t>1</m:t>
                            </m:r>
                          </m:sub>
                        </m:sSub>
                      </m:oMath>
                    </m:oMathPara>
                  </a14:m>
                  <a:endParaRPr lang="zh-CN" altLang="en-US" sz="28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33" name="流程图: 接点 32"/>
                <p:cNvSpPr>
                  <a:spLocks noRot="1" noChangeAspect="1" noMove="1" noResize="1" noEditPoints="1" noAdjustHandles="1" noChangeArrowheads="1" noChangeShapeType="1" noTextEdit="1"/>
                </p:cNvSpPr>
                <p:nvPr/>
              </p:nvSpPr>
              <p:spPr>
                <a:xfrm>
                  <a:off x="3238403" y="802240"/>
                  <a:ext cx="708857" cy="677760"/>
                </a:xfrm>
                <a:prstGeom prst="flowChartConnector">
                  <a:avLst/>
                </a:prstGeom>
                <a:blipFill rotWithShape="1">
                  <a:blip r:embed="rId1"/>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流程图: 接点 33"/>
                <p:cNvSpPr/>
                <p:nvPr/>
              </p:nvSpPr>
              <p:spPr>
                <a:xfrm>
                  <a:off x="3238402" y="2165954"/>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dirty="0">
                                <a:solidFill>
                                  <a:prstClr val="black"/>
                                </a:solidFill>
                                <a:latin typeface="Cambria Math" panose="02040503050406030204" pitchFamily="18" charset="0"/>
                              </a:rPr>
                            </m:ctrlPr>
                          </m:sSubPr>
                          <m:e>
                            <m:r>
                              <a:rPr lang="en-US" altLang="zh-CN" sz="2800" i="1" dirty="0">
                                <a:solidFill>
                                  <a:prstClr val="black"/>
                                </a:solidFill>
                                <a:latin typeface="Cambria Math" panose="02040503050406030204" pitchFamily="18" charset="0"/>
                              </a:rPr>
                              <m:t>𝑥</m:t>
                            </m:r>
                          </m:e>
                          <m:sub>
                            <m:r>
                              <a:rPr lang="en-US" altLang="zh-CN" sz="2800" i="1" dirty="0">
                                <a:solidFill>
                                  <a:prstClr val="black"/>
                                </a:solidFill>
                                <a:latin typeface="Cambria Math" panose="02040503050406030204" pitchFamily="18" charset="0"/>
                              </a:rPr>
                              <m:t>2</m:t>
                            </m:r>
                          </m:sub>
                        </m:sSub>
                      </m:oMath>
                    </m:oMathPara>
                  </a14:m>
                  <a:endParaRPr lang="zh-CN" altLang="en-US" sz="2800" i="1" dirty="0">
                    <a:solidFill>
                      <a:prstClr val="black"/>
                    </a:solidFill>
                    <a:latin typeface="Times New Roman" panose="02020603050405020304" pitchFamily="16" charset="0"/>
                    <a:cs typeface="Times New Roman" panose="02020603050405020304" pitchFamily="16" charset="0"/>
                  </a:endParaRPr>
                </a:p>
              </p:txBody>
            </p:sp>
          </mc:Choice>
          <mc:Fallback>
            <p:sp>
              <p:nvSpPr>
                <p:cNvPr id="34" name="流程图: 接点 33"/>
                <p:cNvSpPr>
                  <a:spLocks noRot="1" noChangeAspect="1" noMove="1" noResize="1" noEditPoints="1" noAdjustHandles="1" noChangeArrowheads="1" noChangeShapeType="1" noTextEdit="1"/>
                </p:cNvSpPr>
                <p:nvPr/>
              </p:nvSpPr>
              <p:spPr>
                <a:xfrm>
                  <a:off x="3238402" y="2165954"/>
                  <a:ext cx="708857" cy="677760"/>
                </a:xfrm>
                <a:prstGeom prst="flowChartConnector">
                  <a:avLst/>
                </a:prstGeom>
                <a:blipFill rotWithShape="1">
                  <a:blip r:embed="rId2"/>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流程图: 接点 34"/>
                <p:cNvSpPr/>
                <p:nvPr/>
              </p:nvSpPr>
              <p:spPr>
                <a:xfrm>
                  <a:off x="5380250" y="802240"/>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ℎ</m:t>
                            </m:r>
                          </m:e>
                          <m:sub>
                            <m:r>
                              <a:rPr lang="en-US" altLang="zh-CN" sz="3200" dirty="0">
                                <a:latin typeface="Cambria Math" panose="02040503050406030204" pitchFamily="18" charset="0"/>
                              </a:rPr>
                              <m:t>1</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35" name="流程图: 接点 34"/>
                <p:cNvSpPr>
                  <a:spLocks noRot="1" noChangeAspect="1" noMove="1" noResize="1" noEditPoints="1" noAdjustHandles="1" noChangeArrowheads="1" noChangeShapeType="1" noTextEdit="1"/>
                </p:cNvSpPr>
                <p:nvPr/>
              </p:nvSpPr>
              <p:spPr>
                <a:xfrm>
                  <a:off x="5380250" y="802240"/>
                  <a:ext cx="708857" cy="677760"/>
                </a:xfrm>
                <a:prstGeom prst="flowChartConnector">
                  <a:avLst/>
                </a:prstGeom>
                <a:blipFill rotWithShape="1">
                  <a:blip r:embed="rId3"/>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流程图: 接点 35"/>
                <p:cNvSpPr/>
                <p:nvPr/>
              </p:nvSpPr>
              <p:spPr>
                <a:xfrm>
                  <a:off x="5380248" y="2180396"/>
                  <a:ext cx="708857" cy="677760"/>
                </a:xfrm>
                <a:prstGeom prst="flowChartConnector">
                  <a:avLst/>
                </a:prstGeom>
                <a:solidFill>
                  <a:schemeClr val="accent1">
                    <a:lumMod val="40000"/>
                    <a:lumOff val="60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ℎ</m:t>
                            </m:r>
                          </m:e>
                          <m:sub>
                            <m:r>
                              <a:rPr lang="en-US" altLang="zh-CN" sz="3200" dirty="0">
                                <a:latin typeface="Cambria Math" panose="02040503050406030204" pitchFamily="18" charset="0"/>
                              </a:rPr>
                              <m:t>2</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36" name="流程图: 接点 35"/>
                <p:cNvSpPr>
                  <a:spLocks noRot="1" noChangeAspect="1" noMove="1" noResize="1" noEditPoints="1" noAdjustHandles="1" noChangeArrowheads="1" noChangeShapeType="1" noTextEdit="1"/>
                </p:cNvSpPr>
                <p:nvPr/>
              </p:nvSpPr>
              <p:spPr>
                <a:xfrm>
                  <a:off x="5380248" y="2180396"/>
                  <a:ext cx="708857" cy="677760"/>
                </a:xfrm>
                <a:prstGeom prst="flowChartConnector">
                  <a:avLst/>
                </a:prstGeom>
                <a:blipFill rotWithShape="1">
                  <a:blip r:embed="rId4"/>
                </a:blipFill>
                <a:ln>
                  <a:solidFill>
                    <a:srgbClr val="FF0000"/>
                  </a:solid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流程图: 接点 36"/>
                <p:cNvSpPr/>
                <p:nvPr/>
              </p:nvSpPr>
              <p:spPr>
                <a:xfrm>
                  <a:off x="7522095" y="802234"/>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𝑜</m:t>
                            </m:r>
                          </m:e>
                          <m:sub>
                            <m:r>
                              <a:rPr lang="en-US" altLang="zh-CN" sz="3200" dirty="0">
                                <a:latin typeface="Cambria Math" panose="02040503050406030204" pitchFamily="18" charset="0"/>
                              </a:rPr>
                              <m:t>1</m:t>
                            </m:r>
                          </m:sub>
                        </m:sSub>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37" name="流程图: 接点 36"/>
                <p:cNvSpPr>
                  <a:spLocks noRot="1" noChangeAspect="1" noMove="1" noResize="1" noEditPoints="1" noAdjustHandles="1" noChangeArrowheads="1" noChangeShapeType="1" noTextEdit="1"/>
                </p:cNvSpPr>
                <p:nvPr/>
              </p:nvSpPr>
              <p:spPr>
                <a:xfrm>
                  <a:off x="7522095" y="802234"/>
                  <a:ext cx="708857" cy="677760"/>
                </a:xfrm>
                <a:prstGeom prst="flowChartConnector">
                  <a:avLst/>
                </a:prstGeom>
                <a:blipFill rotWithShape="1">
                  <a:blip r:embed="rId5"/>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流程图: 接点 37"/>
                <p:cNvSpPr/>
                <p:nvPr/>
              </p:nvSpPr>
              <p:spPr>
                <a:xfrm>
                  <a:off x="7522095" y="2180396"/>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𝑜</m:t>
                            </m:r>
                          </m:e>
                          <m:sub>
                            <m:r>
                              <a:rPr lang="en-US" altLang="zh-CN" sz="3200" dirty="0">
                                <a:latin typeface="Cambria Math" panose="02040503050406030204" pitchFamily="18" charset="0"/>
                              </a:rPr>
                              <m:t>2</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38" name="流程图: 接点 37"/>
                <p:cNvSpPr>
                  <a:spLocks noRot="1" noChangeAspect="1" noMove="1" noResize="1" noEditPoints="1" noAdjustHandles="1" noChangeArrowheads="1" noChangeShapeType="1" noTextEdit="1"/>
                </p:cNvSpPr>
                <p:nvPr/>
              </p:nvSpPr>
              <p:spPr>
                <a:xfrm>
                  <a:off x="7522095" y="2180396"/>
                  <a:ext cx="708857" cy="677760"/>
                </a:xfrm>
                <a:prstGeom prst="flowChartConnector">
                  <a:avLst/>
                </a:prstGeom>
                <a:blipFill rotWithShape="1">
                  <a:blip r:embed="rId6"/>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39" name="直接箭头连接符 38"/>
            <p:cNvCxnSpPr>
              <a:stCxn id="33" idx="6"/>
              <a:endCxn id="35" idx="2"/>
            </p:cNvCxnSpPr>
            <p:nvPr/>
          </p:nvCxnSpPr>
          <p:spPr>
            <a:xfrm>
              <a:off x="3947261" y="1141116"/>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3" idx="6"/>
              <a:endCxn id="36" idx="2"/>
            </p:cNvCxnSpPr>
            <p:nvPr/>
          </p:nvCxnSpPr>
          <p:spPr>
            <a:xfrm>
              <a:off x="3947261" y="1141116"/>
              <a:ext cx="1432987" cy="1378157"/>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34" idx="6"/>
              <a:endCxn id="36" idx="2"/>
            </p:cNvCxnSpPr>
            <p:nvPr/>
          </p:nvCxnSpPr>
          <p:spPr>
            <a:xfrm>
              <a:off x="3947259" y="2504837"/>
              <a:ext cx="1432988" cy="14441"/>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4" idx="6"/>
              <a:endCxn id="35" idx="2"/>
            </p:cNvCxnSpPr>
            <p:nvPr/>
          </p:nvCxnSpPr>
          <p:spPr>
            <a:xfrm flipV="1">
              <a:off x="3947259" y="1141120"/>
              <a:ext cx="1432991" cy="1363715"/>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文本框 42"/>
                <p:cNvSpPr txBox="1"/>
                <p:nvPr/>
              </p:nvSpPr>
              <p:spPr>
                <a:xfrm>
                  <a:off x="4526047" y="783702"/>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1</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43" name="文本框 42"/>
                <p:cNvSpPr txBox="1">
                  <a:spLocks noRot="1" noChangeAspect="1" noMove="1" noResize="1" noEditPoints="1" noAdjustHandles="1" noChangeArrowheads="1" noChangeShapeType="1" noTextEdit="1"/>
                </p:cNvSpPr>
                <p:nvPr/>
              </p:nvSpPr>
              <p:spPr>
                <a:xfrm>
                  <a:off x="4526047" y="783702"/>
                  <a:ext cx="492136" cy="392993"/>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4" name="文本框 43"/>
                <p:cNvSpPr txBox="1"/>
                <p:nvPr/>
              </p:nvSpPr>
              <p:spPr>
                <a:xfrm>
                  <a:off x="4063258" y="1473136"/>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2</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44" name="文本框 43"/>
                <p:cNvSpPr txBox="1">
                  <a:spLocks noRot="1" noChangeAspect="1" noMove="1" noResize="1" noEditPoints="1" noAdjustHandles="1" noChangeArrowheads="1" noChangeShapeType="1" noTextEdit="1"/>
                </p:cNvSpPr>
                <p:nvPr/>
              </p:nvSpPr>
              <p:spPr>
                <a:xfrm>
                  <a:off x="4063258" y="1473136"/>
                  <a:ext cx="492136" cy="392993"/>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文本框 44"/>
                <p:cNvSpPr txBox="1"/>
                <p:nvPr/>
              </p:nvSpPr>
              <p:spPr>
                <a:xfrm>
                  <a:off x="4171618" y="2137169"/>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3</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45" name="文本框 44"/>
                <p:cNvSpPr txBox="1">
                  <a:spLocks noRot="1" noChangeAspect="1" noMove="1" noResize="1" noEditPoints="1" noAdjustHandles="1" noChangeArrowheads="1" noChangeShapeType="1" noTextEdit="1"/>
                </p:cNvSpPr>
                <p:nvPr/>
              </p:nvSpPr>
              <p:spPr>
                <a:xfrm>
                  <a:off x="4171618" y="2137169"/>
                  <a:ext cx="492136" cy="392993"/>
                </a:xfrm>
                <a:prstGeom prst="rect">
                  <a:avLst/>
                </a:prstGeom>
                <a:blipFill rotWithShape="1">
                  <a:blip r:embed="rId9"/>
                </a:blipFill>
              </p:spPr>
              <p:txBody>
                <a:bodyPr/>
                <a:lstStyle/>
                <a:p>
                  <a:r>
                    <a:rPr lang="zh-CN" altLang="en-US">
                      <a:noFill/>
                    </a:rPr>
                    <a:t> </a:t>
                  </a:r>
                </a:p>
              </p:txBody>
            </p:sp>
          </mc:Fallback>
        </mc:AlternateContent>
        <p:sp>
          <p:nvSpPr>
            <p:cNvPr id="46" name="文本框 45"/>
            <p:cNvSpPr txBox="1"/>
            <p:nvPr/>
          </p:nvSpPr>
          <p:spPr>
            <a:xfrm>
              <a:off x="4526046" y="2511064"/>
              <a:ext cx="492136" cy="400110"/>
            </a:xfrm>
            <a:prstGeom prst="rect">
              <a:avLst/>
            </a:prstGeom>
            <a:noFill/>
          </p:spPr>
          <p:txBody>
            <a:bodyPr wrap="square" rtlCol="0">
              <a:spAutoFit/>
            </a:bodyPr>
            <a:lstStyle/>
            <a:p>
              <a:r>
                <a:rPr lang="en-US" altLang="zh-CN" sz="2000" dirty="0">
                  <a:solidFill>
                    <a:prstClr val="black"/>
                  </a:solidFill>
                  <a:latin typeface="Times New Roman" panose="02020603050405020304" pitchFamily="16" charset="0"/>
                  <a:cs typeface="Times New Roman" panose="02020603050405020304" pitchFamily="16" charset="0"/>
                </a:rPr>
                <a:t>w</a:t>
              </a:r>
              <a:r>
                <a:rPr lang="en-US" altLang="zh-CN" sz="2000" baseline="-25000" dirty="0">
                  <a:solidFill>
                    <a:prstClr val="black"/>
                  </a:solidFill>
                  <a:latin typeface="Times New Roman" panose="02020603050405020304" pitchFamily="16" charset="0"/>
                  <a:cs typeface="Times New Roman" panose="02020603050405020304" pitchFamily="16" charset="0"/>
                </a:rPr>
                <a:t>4</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47" name="直接箭头连接符 46"/>
            <p:cNvCxnSpPr/>
            <p:nvPr/>
          </p:nvCxnSpPr>
          <p:spPr>
            <a:xfrm>
              <a:off x="6089105" y="1149329"/>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6089106" y="1149329"/>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6089103" y="2527486"/>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V="1">
              <a:off x="6089105" y="1149329"/>
              <a:ext cx="1432988"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1" name="文本框 50"/>
                <p:cNvSpPr txBox="1"/>
                <p:nvPr/>
              </p:nvSpPr>
              <p:spPr>
                <a:xfrm>
                  <a:off x="6667893" y="791916"/>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5</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51" name="文本框 50"/>
                <p:cNvSpPr txBox="1">
                  <a:spLocks noRot="1" noChangeAspect="1" noMove="1" noResize="1" noEditPoints="1" noAdjustHandles="1" noChangeArrowheads="1" noChangeShapeType="1" noTextEdit="1"/>
                </p:cNvSpPr>
                <p:nvPr/>
              </p:nvSpPr>
              <p:spPr>
                <a:xfrm>
                  <a:off x="6667893" y="791916"/>
                  <a:ext cx="492136" cy="392993"/>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文本框 51"/>
                <p:cNvSpPr txBox="1"/>
                <p:nvPr/>
              </p:nvSpPr>
              <p:spPr>
                <a:xfrm>
                  <a:off x="6205103" y="1481349"/>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6</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52" name="文本框 51"/>
                <p:cNvSpPr txBox="1">
                  <a:spLocks noRot="1" noChangeAspect="1" noMove="1" noResize="1" noEditPoints="1" noAdjustHandles="1" noChangeArrowheads="1" noChangeShapeType="1" noTextEdit="1"/>
                </p:cNvSpPr>
                <p:nvPr/>
              </p:nvSpPr>
              <p:spPr>
                <a:xfrm>
                  <a:off x="6205103" y="1481349"/>
                  <a:ext cx="492136" cy="392993"/>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文本框 52"/>
                <p:cNvSpPr txBox="1"/>
                <p:nvPr/>
              </p:nvSpPr>
              <p:spPr>
                <a:xfrm>
                  <a:off x="6313463" y="2145381"/>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7</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53" name="文本框 52"/>
                <p:cNvSpPr txBox="1">
                  <a:spLocks noRot="1" noChangeAspect="1" noMove="1" noResize="1" noEditPoints="1" noAdjustHandles="1" noChangeArrowheads="1" noChangeShapeType="1" noTextEdit="1"/>
                </p:cNvSpPr>
                <p:nvPr/>
              </p:nvSpPr>
              <p:spPr>
                <a:xfrm>
                  <a:off x="6313463" y="2145381"/>
                  <a:ext cx="492136" cy="392993"/>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4" name="文本框 53"/>
                <p:cNvSpPr txBox="1"/>
                <p:nvPr/>
              </p:nvSpPr>
              <p:spPr>
                <a:xfrm>
                  <a:off x="6667890" y="2519276"/>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8</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54" name="文本框 53"/>
                <p:cNvSpPr txBox="1">
                  <a:spLocks noRot="1" noChangeAspect="1" noMove="1" noResize="1" noEditPoints="1" noAdjustHandles="1" noChangeArrowheads="1" noChangeShapeType="1" noTextEdit="1"/>
                </p:cNvSpPr>
                <p:nvPr/>
              </p:nvSpPr>
              <p:spPr>
                <a:xfrm>
                  <a:off x="6667890" y="2519276"/>
                  <a:ext cx="492136" cy="392993"/>
                </a:xfrm>
                <a:prstGeom prst="rect">
                  <a:avLst/>
                </a:prstGeom>
                <a:blipFill rotWithShape="1">
                  <a:blip r:embed="rId13"/>
                </a:blipFill>
              </p:spPr>
              <p:txBody>
                <a:bodyPr/>
                <a:lstStyle/>
                <a:p>
                  <a:r>
                    <a:rPr lang="zh-CN" altLang="en-US">
                      <a:noFill/>
                    </a:rPr>
                    <a:t> </a:t>
                  </a:r>
                </a:p>
              </p:txBody>
            </p:sp>
          </mc:Fallback>
        </mc:AlternateContent>
        <p:cxnSp>
          <p:nvCxnSpPr>
            <p:cNvPr id="55" name="直接箭头连接符 54"/>
            <p:cNvCxnSpPr/>
            <p:nvPr/>
          </p:nvCxnSpPr>
          <p:spPr>
            <a:xfrm>
              <a:off x="8230952" y="1157544"/>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8230952" y="2527486"/>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7" name="矩形 56"/>
                <p:cNvSpPr/>
                <p:nvPr/>
              </p:nvSpPr>
              <p:spPr>
                <a:xfrm>
                  <a:off x="8828927" y="965299"/>
                  <a:ext cx="597975" cy="1767353"/>
                </a:xfrm>
                <a:prstGeom prst="rect">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CN" sz="3200" i="1">
                            <a:solidFill>
                              <a:prstClr val="black"/>
                            </a:solidFill>
                            <a:latin typeface="Cambria Math" panose="02040503050406030204" pitchFamily="18" charset="0"/>
                          </a:rPr>
                          <m:t>𝐸𝑟𝑟𝑜𝑟</m:t>
                        </m:r>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57" name="矩形 56"/>
                <p:cNvSpPr>
                  <a:spLocks noRot="1" noChangeAspect="1" noMove="1" noResize="1" noEditPoints="1" noAdjustHandles="1" noChangeArrowheads="1" noChangeShapeType="1" noTextEdit="1"/>
                </p:cNvSpPr>
                <p:nvPr/>
              </p:nvSpPr>
              <p:spPr>
                <a:xfrm>
                  <a:off x="8828927" y="965299"/>
                  <a:ext cx="597975" cy="1767353"/>
                </a:xfrm>
                <a:prstGeom prst="rect">
                  <a:avLst/>
                </a:prstGeom>
                <a:blipFill rotWithShape="1">
                  <a:blip r:embed="rId14"/>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58" name="文本框 57"/>
              <p:cNvSpPr txBox="1"/>
              <p:nvPr/>
            </p:nvSpPr>
            <p:spPr>
              <a:xfrm>
                <a:off x="3822973" y="4643247"/>
                <a:ext cx="4778052" cy="53476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𝐼𝑛</m:t>
                          </m:r>
                        </m:e>
                        <m:sub>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ℎ</m:t>
                              </m:r>
                            </m:e>
                            <m:sub>
                              <m:r>
                                <a:rPr lang="en-US" altLang="zh-CN" sz="3200" i="1">
                                  <a:solidFill>
                                    <a:prstClr val="black"/>
                                  </a:solidFill>
                                  <a:latin typeface="Cambria Math" panose="02040503050406030204" pitchFamily="18" charset="0"/>
                                </a:rPr>
                                <m:t>2</m:t>
                              </m:r>
                            </m:sub>
                          </m:sSub>
                        </m:sub>
                      </m:sSub>
                      <m:r>
                        <a:rPr lang="en-US" altLang="zh-CN" sz="3200" i="1">
                          <a:solidFill>
                            <a:prstClr val="black"/>
                          </a:solidFill>
                          <a:latin typeface="Cambria Math" panose="02040503050406030204" pitchFamily="18" charset="0"/>
                        </a:rPr>
                        <m:t>= </m:t>
                      </m:r>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𝑤</m:t>
                          </m:r>
                        </m:e>
                        <m:sub>
                          <m:r>
                            <a:rPr lang="en-US" altLang="zh-CN" sz="3200" i="1">
                              <a:solidFill>
                                <a:prstClr val="black"/>
                              </a:solidFill>
                              <a:latin typeface="Cambria Math" panose="02040503050406030204" pitchFamily="18" charset="0"/>
                            </a:rPr>
                            <m:t>2</m:t>
                          </m:r>
                        </m:sub>
                      </m:sSub>
                      <m:r>
                        <a:rPr lang="en-US" altLang="zh-CN" sz="3200" i="1">
                          <a:solidFill>
                            <a:prstClr val="black"/>
                          </a:solidFill>
                          <a:latin typeface="Cambria Math" panose="02040503050406030204" pitchFamily="18" charset="0"/>
                        </a:rPr>
                        <m:t>∗</m:t>
                      </m:r>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𝑥</m:t>
                          </m:r>
                        </m:e>
                        <m:sub>
                          <m:r>
                            <a:rPr lang="en-US" altLang="zh-CN" sz="3200" i="1">
                              <a:solidFill>
                                <a:prstClr val="black"/>
                              </a:solidFill>
                              <a:latin typeface="Cambria Math" panose="02040503050406030204" pitchFamily="18" charset="0"/>
                            </a:rPr>
                            <m:t>1</m:t>
                          </m:r>
                        </m:sub>
                      </m:sSub>
                      <m:r>
                        <a:rPr lang="en-US" altLang="zh-CN" sz="3200" i="1">
                          <a:solidFill>
                            <a:prstClr val="black"/>
                          </a:solidFill>
                          <a:latin typeface="Cambria Math" panose="02040503050406030204" pitchFamily="18" charset="0"/>
                        </a:rPr>
                        <m:t>+</m:t>
                      </m:r>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𝑤</m:t>
                          </m:r>
                        </m:e>
                        <m:sub>
                          <m:r>
                            <a:rPr lang="en-US" altLang="zh-CN" sz="3200" i="1">
                              <a:solidFill>
                                <a:prstClr val="black"/>
                              </a:solidFill>
                              <a:latin typeface="Cambria Math" panose="02040503050406030204" pitchFamily="18" charset="0"/>
                            </a:rPr>
                            <m:t>4</m:t>
                          </m:r>
                        </m:sub>
                      </m:sSub>
                      <m:r>
                        <a:rPr lang="en-US" altLang="zh-CN" sz="3200" i="1">
                          <a:solidFill>
                            <a:prstClr val="black"/>
                          </a:solidFill>
                          <a:latin typeface="Cambria Math" panose="02040503050406030204" pitchFamily="18" charset="0"/>
                        </a:rPr>
                        <m:t>∗</m:t>
                      </m:r>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𝑥</m:t>
                          </m:r>
                        </m:e>
                        <m:sub>
                          <m:r>
                            <a:rPr lang="en-US" altLang="zh-CN" sz="3200" i="1">
                              <a:solidFill>
                                <a:prstClr val="black"/>
                              </a:solidFill>
                              <a:latin typeface="Cambria Math" panose="02040503050406030204" pitchFamily="18" charset="0"/>
                            </a:rPr>
                            <m:t>2</m:t>
                          </m:r>
                        </m:sub>
                      </m:sSub>
                    </m:oMath>
                  </m:oMathPara>
                </a14:m>
                <a:endParaRPr lang="zh-CN" altLang="en-US" sz="3200" dirty="0">
                  <a:solidFill>
                    <a:prstClr val="black"/>
                  </a:solidFill>
                  <a:latin typeface="等线" panose="02010600030101010101" pitchFamily="2" charset="-122"/>
                </a:endParaRPr>
              </a:p>
            </p:txBody>
          </p:sp>
        </mc:Choice>
        <mc:Fallback>
          <p:sp>
            <p:nvSpPr>
              <p:cNvPr id="58" name="文本框 57"/>
              <p:cNvSpPr txBox="1">
                <a:spLocks noRot="1" noChangeAspect="1" noMove="1" noResize="1" noEditPoints="1" noAdjustHandles="1" noChangeArrowheads="1" noChangeShapeType="1" noTextEdit="1"/>
              </p:cNvSpPr>
              <p:nvPr/>
            </p:nvSpPr>
            <p:spPr>
              <a:xfrm>
                <a:off x="3822973" y="4643247"/>
                <a:ext cx="4778052" cy="534762"/>
              </a:xfrm>
              <a:prstGeom prst="rect">
                <a:avLst/>
              </a:prstGeom>
              <a:blipFill rotWithShape="1">
                <a:blip r:embed="rId15"/>
                <a:stretch>
                  <a:fillRect l="-6" t="-24" r="12"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9" name="文本框 58"/>
              <p:cNvSpPr txBox="1"/>
              <p:nvPr/>
            </p:nvSpPr>
            <p:spPr>
              <a:xfrm>
                <a:off x="3758865" y="5457101"/>
                <a:ext cx="5615123" cy="53476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ℎ</m:t>
                          </m:r>
                        </m:e>
                        <m:sub>
                          <m:r>
                            <a:rPr lang="en-US" altLang="zh-CN" sz="3200" i="1">
                              <a:solidFill>
                                <a:prstClr val="black"/>
                              </a:solidFill>
                              <a:latin typeface="Cambria Math" panose="02040503050406030204" pitchFamily="18" charset="0"/>
                            </a:rPr>
                            <m:t>2</m:t>
                          </m:r>
                        </m:sub>
                      </m:sSub>
                      <m:r>
                        <a:rPr lang="en-US" altLang="zh-CN" sz="3200" i="1">
                          <a:solidFill>
                            <a:prstClr val="black"/>
                          </a:solidFill>
                          <a:latin typeface="Cambria Math" panose="02040503050406030204" pitchFamily="18" charset="0"/>
                        </a:rPr>
                        <m:t>=</m:t>
                      </m:r>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𝑂𝑢𝑡</m:t>
                          </m:r>
                        </m:e>
                        <m:sub>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ℎ</m:t>
                              </m:r>
                            </m:e>
                            <m:sub>
                              <m:r>
                                <a:rPr lang="en-US" altLang="zh-CN" sz="3200" i="1">
                                  <a:solidFill>
                                    <a:prstClr val="black"/>
                                  </a:solidFill>
                                  <a:latin typeface="Cambria Math" panose="02040503050406030204" pitchFamily="18" charset="0"/>
                                </a:rPr>
                                <m:t>2</m:t>
                              </m:r>
                            </m:sub>
                          </m:sSub>
                        </m:sub>
                      </m:sSub>
                      <m:r>
                        <a:rPr lang="en-US" altLang="zh-CN" sz="3200" i="1">
                          <a:solidFill>
                            <a:prstClr val="black"/>
                          </a:solidFill>
                          <a:latin typeface="Cambria Math" panose="02040503050406030204" pitchFamily="18" charset="0"/>
                        </a:rPr>
                        <m:t>=</m:t>
                      </m:r>
                      <m:r>
                        <a:rPr lang="en-US" altLang="zh-CN" sz="3200" i="1">
                          <a:solidFill>
                            <a:prstClr val="black"/>
                          </a:solidFill>
                          <a:latin typeface="Cambria Math" panose="02040503050406030204" pitchFamily="18" charset="0"/>
                        </a:rPr>
                        <m:t>𝑆𝑖𝑔𝑚𝑜𝑖𝑑</m:t>
                      </m:r>
                      <m:r>
                        <a:rPr lang="en-US" altLang="zh-CN" sz="3200" i="1">
                          <a:solidFill>
                            <a:prstClr val="black"/>
                          </a:solidFill>
                          <a:latin typeface="Cambria Math" panose="02040503050406030204" pitchFamily="18" charset="0"/>
                        </a:rPr>
                        <m:t>(</m:t>
                      </m:r>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𝐼𝑛</m:t>
                          </m:r>
                        </m:e>
                        <m:sub>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ℎ</m:t>
                              </m:r>
                            </m:e>
                            <m:sub>
                              <m:r>
                                <a:rPr lang="en-US" altLang="zh-CN" sz="3200" i="1">
                                  <a:solidFill>
                                    <a:prstClr val="black"/>
                                  </a:solidFill>
                                  <a:latin typeface="Cambria Math" panose="02040503050406030204" pitchFamily="18" charset="0"/>
                                </a:rPr>
                                <m:t>2</m:t>
                              </m:r>
                            </m:sub>
                          </m:sSub>
                        </m:sub>
                      </m:sSub>
                      <m:r>
                        <a:rPr lang="en-US" altLang="zh-CN" sz="3200" i="1">
                          <a:solidFill>
                            <a:prstClr val="black"/>
                          </a:solidFill>
                          <a:latin typeface="Cambria Math" panose="02040503050406030204" pitchFamily="18" charset="0"/>
                        </a:rPr>
                        <m:t>)</m:t>
                      </m:r>
                    </m:oMath>
                  </m:oMathPara>
                </a14:m>
                <a:endParaRPr lang="zh-CN" altLang="en-US" sz="3200" dirty="0">
                  <a:solidFill>
                    <a:prstClr val="black"/>
                  </a:solidFill>
                  <a:latin typeface="等线" panose="02010600030101010101" pitchFamily="2" charset="-122"/>
                </a:endParaRPr>
              </a:p>
            </p:txBody>
          </p:sp>
        </mc:Choice>
        <mc:Fallback>
          <p:sp>
            <p:nvSpPr>
              <p:cNvPr id="59" name="文本框 58"/>
              <p:cNvSpPr txBox="1">
                <a:spLocks noRot="1" noChangeAspect="1" noMove="1" noResize="1" noEditPoints="1" noAdjustHandles="1" noChangeArrowheads="1" noChangeShapeType="1" noTextEdit="1"/>
              </p:cNvSpPr>
              <p:nvPr/>
            </p:nvSpPr>
            <p:spPr>
              <a:xfrm>
                <a:off x="3758865" y="5457101"/>
                <a:ext cx="5615123" cy="534762"/>
              </a:xfrm>
              <a:prstGeom prst="rect">
                <a:avLst/>
              </a:prstGeom>
              <a:blipFill rotWithShape="1">
                <a:blip r:embed="rId16"/>
                <a:stretch>
                  <a:fillRect l="-5" t="-102" r="2" b="1"/>
                </a:stretch>
              </a:blipFill>
            </p:spPr>
            <p:txBody>
              <a:bodyPr/>
              <a:lstStyle/>
              <a:p>
                <a:r>
                  <a:rPr lang="zh-CN" altLang="en-US">
                    <a:noFill/>
                  </a:rPr>
                  <a:t> </a:t>
                </a:r>
              </a:p>
            </p:txBody>
          </p:sp>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误差反向传播：前馈神经网络</a:t>
            </a:r>
            <a:endParaRPr lang="zh-CN" altLang="en-US" dirty="0"/>
          </a:p>
        </p:txBody>
      </p:sp>
      <p:sp>
        <p:nvSpPr>
          <p:cNvPr id="3" name="内容占位符 2"/>
          <p:cNvSpPr>
            <a:spLocks noGrp="1"/>
          </p:cNvSpPr>
          <p:nvPr>
            <p:ph idx="1"/>
          </p:nvPr>
        </p:nvSpPr>
        <p:spPr>
          <a:xfrm>
            <a:off x="394447" y="789709"/>
            <a:ext cx="11355295" cy="5943595"/>
          </a:xfrm>
        </p:spPr>
        <p:txBody>
          <a:bodyPr/>
          <a:lstStyle/>
          <a:p>
            <a:r>
              <a:rPr lang="zh-CN" altLang="en-US" dirty="0">
                <a:latin typeface="Times New Roman" panose="02020603050405020304" pitchFamily="16" charset="0"/>
                <a:cs typeface="Times New Roman" panose="02020603050405020304" pitchFamily="16" charset="0"/>
              </a:rPr>
              <a:t>前向传播</a:t>
            </a:r>
            <a:endParaRPr lang="zh-CN" altLang="en-US" dirty="0">
              <a:latin typeface="Times New Roman" panose="02020603050405020304" pitchFamily="16" charset="0"/>
              <a:cs typeface="Times New Roman" panose="02020603050405020304" pitchFamily="16" charset="0"/>
            </a:endParaRPr>
          </a:p>
          <a:p>
            <a:endParaRPr lang="zh-CN" altLang="en-US" dirty="0"/>
          </a:p>
        </p:txBody>
      </p:sp>
      <p:grpSp>
        <p:nvGrpSpPr>
          <p:cNvPr id="32" name="组合 31"/>
          <p:cNvGrpSpPr/>
          <p:nvPr/>
        </p:nvGrpSpPr>
        <p:grpSpPr>
          <a:xfrm>
            <a:off x="3238402" y="783702"/>
            <a:ext cx="6188500" cy="2128567"/>
            <a:chOff x="3238402" y="783702"/>
            <a:chExt cx="6188500" cy="2128567"/>
          </a:xfrm>
        </p:grpSpPr>
        <mc:AlternateContent xmlns:mc="http://schemas.openxmlformats.org/markup-compatibility/2006">
          <mc:Choice xmlns:a14="http://schemas.microsoft.com/office/drawing/2010/main" Requires="a14">
            <p:sp>
              <p:nvSpPr>
                <p:cNvPr id="33" name="流程图: 接点 32"/>
                <p:cNvSpPr/>
                <p:nvPr/>
              </p:nvSpPr>
              <p:spPr>
                <a:xfrm>
                  <a:off x="3238403" y="802240"/>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dirty="0">
                                <a:solidFill>
                                  <a:prstClr val="black"/>
                                </a:solidFill>
                                <a:latin typeface="Cambria Math" panose="02040503050406030204" pitchFamily="18" charset="0"/>
                              </a:rPr>
                            </m:ctrlPr>
                          </m:sSubPr>
                          <m:e>
                            <m:r>
                              <a:rPr lang="en-US" altLang="zh-CN" sz="2800" i="1" dirty="0">
                                <a:solidFill>
                                  <a:prstClr val="black"/>
                                </a:solidFill>
                                <a:latin typeface="Cambria Math" panose="02040503050406030204" pitchFamily="18" charset="0"/>
                              </a:rPr>
                              <m:t>𝑥</m:t>
                            </m:r>
                          </m:e>
                          <m:sub>
                            <m:r>
                              <a:rPr lang="en-US" altLang="zh-CN" sz="2800" i="1" dirty="0">
                                <a:solidFill>
                                  <a:prstClr val="black"/>
                                </a:solidFill>
                                <a:latin typeface="Cambria Math" panose="02040503050406030204" pitchFamily="18" charset="0"/>
                              </a:rPr>
                              <m:t>1</m:t>
                            </m:r>
                          </m:sub>
                        </m:sSub>
                      </m:oMath>
                    </m:oMathPara>
                  </a14:m>
                  <a:endParaRPr lang="zh-CN" altLang="en-US" sz="28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33" name="流程图: 接点 32"/>
                <p:cNvSpPr>
                  <a:spLocks noRot="1" noChangeAspect="1" noMove="1" noResize="1" noEditPoints="1" noAdjustHandles="1" noChangeArrowheads="1" noChangeShapeType="1" noTextEdit="1"/>
                </p:cNvSpPr>
                <p:nvPr/>
              </p:nvSpPr>
              <p:spPr>
                <a:xfrm>
                  <a:off x="3238403" y="802240"/>
                  <a:ext cx="708857" cy="677760"/>
                </a:xfrm>
                <a:prstGeom prst="flowChartConnector">
                  <a:avLst/>
                </a:prstGeom>
                <a:blipFill rotWithShape="1">
                  <a:blip r:embed="rId1"/>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流程图: 接点 33"/>
                <p:cNvSpPr/>
                <p:nvPr/>
              </p:nvSpPr>
              <p:spPr>
                <a:xfrm>
                  <a:off x="3238402" y="2165954"/>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dirty="0">
                                <a:solidFill>
                                  <a:prstClr val="black"/>
                                </a:solidFill>
                                <a:latin typeface="Cambria Math" panose="02040503050406030204" pitchFamily="18" charset="0"/>
                              </a:rPr>
                            </m:ctrlPr>
                          </m:sSubPr>
                          <m:e>
                            <m:r>
                              <a:rPr lang="en-US" altLang="zh-CN" sz="2800" i="1" dirty="0">
                                <a:solidFill>
                                  <a:prstClr val="black"/>
                                </a:solidFill>
                                <a:latin typeface="Cambria Math" panose="02040503050406030204" pitchFamily="18" charset="0"/>
                              </a:rPr>
                              <m:t>𝑥</m:t>
                            </m:r>
                          </m:e>
                          <m:sub>
                            <m:r>
                              <a:rPr lang="en-US" altLang="zh-CN" sz="2800" i="1" dirty="0">
                                <a:solidFill>
                                  <a:prstClr val="black"/>
                                </a:solidFill>
                                <a:latin typeface="Cambria Math" panose="02040503050406030204" pitchFamily="18" charset="0"/>
                              </a:rPr>
                              <m:t>2</m:t>
                            </m:r>
                          </m:sub>
                        </m:sSub>
                      </m:oMath>
                    </m:oMathPara>
                  </a14:m>
                  <a:endParaRPr lang="zh-CN" altLang="en-US" sz="2800" i="1" dirty="0">
                    <a:solidFill>
                      <a:prstClr val="black"/>
                    </a:solidFill>
                    <a:latin typeface="Times New Roman" panose="02020603050405020304" pitchFamily="16" charset="0"/>
                    <a:cs typeface="Times New Roman" panose="02020603050405020304" pitchFamily="16" charset="0"/>
                  </a:endParaRPr>
                </a:p>
              </p:txBody>
            </p:sp>
          </mc:Choice>
          <mc:Fallback>
            <p:sp>
              <p:nvSpPr>
                <p:cNvPr id="34" name="流程图: 接点 33"/>
                <p:cNvSpPr>
                  <a:spLocks noRot="1" noChangeAspect="1" noMove="1" noResize="1" noEditPoints="1" noAdjustHandles="1" noChangeArrowheads="1" noChangeShapeType="1" noTextEdit="1"/>
                </p:cNvSpPr>
                <p:nvPr/>
              </p:nvSpPr>
              <p:spPr>
                <a:xfrm>
                  <a:off x="3238402" y="2165954"/>
                  <a:ext cx="708857" cy="677760"/>
                </a:xfrm>
                <a:prstGeom prst="flowChartConnector">
                  <a:avLst/>
                </a:prstGeom>
                <a:blipFill rotWithShape="1">
                  <a:blip r:embed="rId2"/>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流程图: 接点 34"/>
                <p:cNvSpPr/>
                <p:nvPr/>
              </p:nvSpPr>
              <p:spPr>
                <a:xfrm>
                  <a:off x="5380250" y="802240"/>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ℎ</m:t>
                            </m:r>
                          </m:e>
                          <m:sub>
                            <m:r>
                              <a:rPr lang="en-US" altLang="zh-CN" sz="3200" dirty="0">
                                <a:latin typeface="Cambria Math" panose="02040503050406030204" pitchFamily="18" charset="0"/>
                              </a:rPr>
                              <m:t>1</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35" name="流程图: 接点 34"/>
                <p:cNvSpPr>
                  <a:spLocks noRot="1" noChangeAspect="1" noMove="1" noResize="1" noEditPoints="1" noAdjustHandles="1" noChangeArrowheads="1" noChangeShapeType="1" noTextEdit="1"/>
                </p:cNvSpPr>
                <p:nvPr/>
              </p:nvSpPr>
              <p:spPr>
                <a:xfrm>
                  <a:off x="5380250" y="802240"/>
                  <a:ext cx="708857" cy="677760"/>
                </a:xfrm>
                <a:prstGeom prst="flowChartConnector">
                  <a:avLst/>
                </a:prstGeom>
                <a:blipFill rotWithShape="1">
                  <a:blip r:embed="rId3"/>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流程图: 接点 35"/>
                <p:cNvSpPr/>
                <p:nvPr/>
              </p:nvSpPr>
              <p:spPr>
                <a:xfrm>
                  <a:off x="5380248" y="2180396"/>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ℎ</m:t>
                            </m:r>
                          </m:e>
                          <m:sub>
                            <m:r>
                              <a:rPr lang="en-US" altLang="zh-CN" sz="3200" dirty="0">
                                <a:latin typeface="Cambria Math" panose="02040503050406030204" pitchFamily="18" charset="0"/>
                              </a:rPr>
                              <m:t>2</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36" name="流程图: 接点 35"/>
                <p:cNvSpPr>
                  <a:spLocks noRot="1" noChangeAspect="1" noMove="1" noResize="1" noEditPoints="1" noAdjustHandles="1" noChangeArrowheads="1" noChangeShapeType="1" noTextEdit="1"/>
                </p:cNvSpPr>
                <p:nvPr/>
              </p:nvSpPr>
              <p:spPr>
                <a:xfrm>
                  <a:off x="5380248" y="2180396"/>
                  <a:ext cx="708857" cy="677760"/>
                </a:xfrm>
                <a:prstGeom prst="flowChartConnector">
                  <a:avLst/>
                </a:prstGeom>
                <a:blipFill rotWithShape="1">
                  <a:blip r:embed="rId4"/>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流程图: 接点 36"/>
                <p:cNvSpPr/>
                <p:nvPr/>
              </p:nvSpPr>
              <p:spPr>
                <a:xfrm>
                  <a:off x="7522095" y="802234"/>
                  <a:ext cx="708857" cy="677760"/>
                </a:xfrm>
                <a:prstGeom prst="flowChartConnector">
                  <a:avLst/>
                </a:prstGeom>
                <a:solidFill>
                  <a:srgbClr val="D3B3AB"/>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𝑜</m:t>
                            </m:r>
                          </m:e>
                          <m:sub>
                            <m:r>
                              <a:rPr lang="en-US" altLang="zh-CN" sz="3200" dirty="0">
                                <a:latin typeface="Cambria Math" panose="02040503050406030204" pitchFamily="18" charset="0"/>
                              </a:rPr>
                              <m:t>1</m:t>
                            </m:r>
                          </m:sub>
                        </m:sSub>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37" name="流程图: 接点 36"/>
                <p:cNvSpPr>
                  <a:spLocks noRot="1" noChangeAspect="1" noMove="1" noResize="1" noEditPoints="1" noAdjustHandles="1" noChangeArrowheads="1" noChangeShapeType="1" noTextEdit="1"/>
                </p:cNvSpPr>
                <p:nvPr/>
              </p:nvSpPr>
              <p:spPr>
                <a:xfrm>
                  <a:off x="7522095" y="802234"/>
                  <a:ext cx="708857" cy="677760"/>
                </a:xfrm>
                <a:prstGeom prst="flowChartConnector">
                  <a:avLst/>
                </a:prstGeom>
                <a:blipFill rotWithShape="1">
                  <a:blip r:embed="rId5"/>
                </a:blipFill>
                <a:ln>
                  <a:solidFill>
                    <a:srgbClr val="FF0000"/>
                  </a:solid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流程图: 接点 37"/>
                <p:cNvSpPr/>
                <p:nvPr/>
              </p:nvSpPr>
              <p:spPr>
                <a:xfrm>
                  <a:off x="7522095" y="2180396"/>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𝑜</m:t>
                            </m:r>
                          </m:e>
                          <m:sub>
                            <m:r>
                              <a:rPr lang="en-US" altLang="zh-CN" sz="3200" dirty="0">
                                <a:latin typeface="Cambria Math" panose="02040503050406030204" pitchFamily="18" charset="0"/>
                              </a:rPr>
                              <m:t>2</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38" name="流程图: 接点 37"/>
                <p:cNvSpPr>
                  <a:spLocks noRot="1" noChangeAspect="1" noMove="1" noResize="1" noEditPoints="1" noAdjustHandles="1" noChangeArrowheads="1" noChangeShapeType="1" noTextEdit="1"/>
                </p:cNvSpPr>
                <p:nvPr/>
              </p:nvSpPr>
              <p:spPr>
                <a:xfrm>
                  <a:off x="7522095" y="2180396"/>
                  <a:ext cx="708857" cy="677760"/>
                </a:xfrm>
                <a:prstGeom prst="flowChartConnector">
                  <a:avLst/>
                </a:prstGeom>
                <a:blipFill rotWithShape="1">
                  <a:blip r:embed="rId6"/>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39" name="直接箭头连接符 38"/>
            <p:cNvCxnSpPr>
              <a:stCxn id="33" idx="6"/>
              <a:endCxn id="35" idx="2"/>
            </p:cNvCxnSpPr>
            <p:nvPr/>
          </p:nvCxnSpPr>
          <p:spPr>
            <a:xfrm>
              <a:off x="3947261" y="1141116"/>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3" idx="6"/>
              <a:endCxn id="36" idx="2"/>
            </p:cNvCxnSpPr>
            <p:nvPr/>
          </p:nvCxnSpPr>
          <p:spPr>
            <a:xfrm>
              <a:off x="3947261" y="1141116"/>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34" idx="6"/>
              <a:endCxn id="36" idx="2"/>
            </p:cNvCxnSpPr>
            <p:nvPr/>
          </p:nvCxnSpPr>
          <p:spPr>
            <a:xfrm>
              <a:off x="3947259" y="2504837"/>
              <a:ext cx="1432988" cy="14441"/>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4" idx="6"/>
              <a:endCxn id="35" idx="2"/>
            </p:cNvCxnSpPr>
            <p:nvPr/>
          </p:nvCxnSpPr>
          <p:spPr>
            <a:xfrm flipV="1">
              <a:off x="3947259" y="1141120"/>
              <a:ext cx="1432991" cy="1363715"/>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文本框 42"/>
                <p:cNvSpPr txBox="1"/>
                <p:nvPr/>
              </p:nvSpPr>
              <p:spPr>
                <a:xfrm>
                  <a:off x="4526047" y="783702"/>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1</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43" name="文本框 42"/>
                <p:cNvSpPr txBox="1">
                  <a:spLocks noRot="1" noChangeAspect="1" noMove="1" noResize="1" noEditPoints="1" noAdjustHandles="1" noChangeArrowheads="1" noChangeShapeType="1" noTextEdit="1"/>
                </p:cNvSpPr>
                <p:nvPr/>
              </p:nvSpPr>
              <p:spPr>
                <a:xfrm>
                  <a:off x="4526047" y="783702"/>
                  <a:ext cx="492136" cy="392993"/>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4" name="文本框 43"/>
                <p:cNvSpPr txBox="1"/>
                <p:nvPr/>
              </p:nvSpPr>
              <p:spPr>
                <a:xfrm>
                  <a:off x="4063258" y="1473136"/>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2</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44" name="文本框 43"/>
                <p:cNvSpPr txBox="1">
                  <a:spLocks noRot="1" noChangeAspect="1" noMove="1" noResize="1" noEditPoints="1" noAdjustHandles="1" noChangeArrowheads="1" noChangeShapeType="1" noTextEdit="1"/>
                </p:cNvSpPr>
                <p:nvPr/>
              </p:nvSpPr>
              <p:spPr>
                <a:xfrm>
                  <a:off x="4063258" y="1473136"/>
                  <a:ext cx="492136" cy="392993"/>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文本框 44"/>
                <p:cNvSpPr txBox="1"/>
                <p:nvPr/>
              </p:nvSpPr>
              <p:spPr>
                <a:xfrm>
                  <a:off x="4171618" y="2137169"/>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3</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45" name="文本框 44"/>
                <p:cNvSpPr txBox="1">
                  <a:spLocks noRot="1" noChangeAspect="1" noMove="1" noResize="1" noEditPoints="1" noAdjustHandles="1" noChangeArrowheads="1" noChangeShapeType="1" noTextEdit="1"/>
                </p:cNvSpPr>
                <p:nvPr/>
              </p:nvSpPr>
              <p:spPr>
                <a:xfrm>
                  <a:off x="4171618" y="2137169"/>
                  <a:ext cx="492136" cy="392993"/>
                </a:xfrm>
                <a:prstGeom prst="rect">
                  <a:avLst/>
                </a:prstGeom>
                <a:blipFill rotWithShape="1">
                  <a:blip r:embed="rId9"/>
                </a:blipFill>
              </p:spPr>
              <p:txBody>
                <a:bodyPr/>
                <a:lstStyle/>
                <a:p>
                  <a:r>
                    <a:rPr lang="zh-CN" altLang="en-US">
                      <a:noFill/>
                    </a:rPr>
                    <a:t> </a:t>
                  </a:r>
                </a:p>
              </p:txBody>
            </p:sp>
          </mc:Fallback>
        </mc:AlternateContent>
        <p:sp>
          <p:nvSpPr>
            <p:cNvPr id="46" name="文本框 45"/>
            <p:cNvSpPr txBox="1"/>
            <p:nvPr/>
          </p:nvSpPr>
          <p:spPr>
            <a:xfrm>
              <a:off x="4526046" y="2511064"/>
              <a:ext cx="492136" cy="400110"/>
            </a:xfrm>
            <a:prstGeom prst="rect">
              <a:avLst/>
            </a:prstGeom>
            <a:noFill/>
          </p:spPr>
          <p:txBody>
            <a:bodyPr wrap="square" rtlCol="0">
              <a:spAutoFit/>
            </a:bodyPr>
            <a:lstStyle/>
            <a:p>
              <a:r>
                <a:rPr lang="en-US" altLang="zh-CN" sz="2000" dirty="0">
                  <a:solidFill>
                    <a:prstClr val="black"/>
                  </a:solidFill>
                  <a:latin typeface="Times New Roman" panose="02020603050405020304" pitchFamily="16" charset="0"/>
                  <a:cs typeface="Times New Roman" panose="02020603050405020304" pitchFamily="16" charset="0"/>
                </a:rPr>
                <a:t>w</a:t>
              </a:r>
              <a:r>
                <a:rPr lang="en-US" altLang="zh-CN" sz="2000" baseline="-25000" dirty="0">
                  <a:solidFill>
                    <a:prstClr val="black"/>
                  </a:solidFill>
                  <a:latin typeface="Times New Roman" panose="02020603050405020304" pitchFamily="16" charset="0"/>
                  <a:cs typeface="Times New Roman" panose="02020603050405020304" pitchFamily="16" charset="0"/>
                </a:rPr>
                <a:t>4</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47" name="直接箭头连接符 46"/>
            <p:cNvCxnSpPr/>
            <p:nvPr/>
          </p:nvCxnSpPr>
          <p:spPr>
            <a:xfrm>
              <a:off x="6089105" y="1149329"/>
              <a:ext cx="1432988"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6089106" y="1149329"/>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6089103" y="2527486"/>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V="1">
              <a:off x="6089105" y="1149329"/>
              <a:ext cx="1432988" cy="1378157"/>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1" name="文本框 50"/>
                <p:cNvSpPr txBox="1"/>
                <p:nvPr/>
              </p:nvSpPr>
              <p:spPr>
                <a:xfrm>
                  <a:off x="6667893" y="791916"/>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5</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51" name="文本框 50"/>
                <p:cNvSpPr txBox="1">
                  <a:spLocks noRot="1" noChangeAspect="1" noMove="1" noResize="1" noEditPoints="1" noAdjustHandles="1" noChangeArrowheads="1" noChangeShapeType="1" noTextEdit="1"/>
                </p:cNvSpPr>
                <p:nvPr/>
              </p:nvSpPr>
              <p:spPr>
                <a:xfrm>
                  <a:off x="6667893" y="791916"/>
                  <a:ext cx="492136" cy="392993"/>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文本框 51"/>
                <p:cNvSpPr txBox="1"/>
                <p:nvPr/>
              </p:nvSpPr>
              <p:spPr>
                <a:xfrm>
                  <a:off x="6205103" y="1481349"/>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6</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52" name="文本框 51"/>
                <p:cNvSpPr txBox="1">
                  <a:spLocks noRot="1" noChangeAspect="1" noMove="1" noResize="1" noEditPoints="1" noAdjustHandles="1" noChangeArrowheads="1" noChangeShapeType="1" noTextEdit="1"/>
                </p:cNvSpPr>
                <p:nvPr/>
              </p:nvSpPr>
              <p:spPr>
                <a:xfrm>
                  <a:off x="6205103" y="1481349"/>
                  <a:ext cx="492136" cy="392993"/>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文本框 52"/>
                <p:cNvSpPr txBox="1"/>
                <p:nvPr/>
              </p:nvSpPr>
              <p:spPr>
                <a:xfrm>
                  <a:off x="6313463" y="2145381"/>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7</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53" name="文本框 52"/>
                <p:cNvSpPr txBox="1">
                  <a:spLocks noRot="1" noChangeAspect="1" noMove="1" noResize="1" noEditPoints="1" noAdjustHandles="1" noChangeArrowheads="1" noChangeShapeType="1" noTextEdit="1"/>
                </p:cNvSpPr>
                <p:nvPr/>
              </p:nvSpPr>
              <p:spPr>
                <a:xfrm>
                  <a:off x="6313463" y="2145381"/>
                  <a:ext cx="492136" cy="392993"/>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4" name="文本框 53"/>
                <p:cNvSpPr txBox="1"/>
                <p:nvPr/>
              </p:nvSpPr>
              <p:spPr>
                <a:xfrm>
                  <a:off x="6667890" y="2519276"/>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8</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54" name="文本框 53"/>
                <p:cNvSpPr txBox="1">
                  <a:spLocks noRot="1" noChangeAspect="1" noMove="1" noResize="1" noEditPoints="1" noAdjustHandles="1" noChangeArrowheads="1" noChangeShapeType="1" noTextEdit="1"/>
                </p:cNvSpPr>
                <p:nvPr/>
              </p:nvSpPr>
              <p:spPr>
                <a:xfrm>
                  <a:off x="6667890" y="2519276"/>
                  <a:ext cx="492136" cy="392993"/>
                </a:xfrm>
                <a:prstGeom prst="rect">
                  <a:avLst/>
                </a:prstGeom>
                <a:blipFill rotWithShape="1">
                  <a:blip r:embed="rId13"/>
                </a:blipFill>
              </p:spPr>
              <p:txBody>
                <a:bodyPr/>
                <a:lstStyle/>
                <a:p>
                  <a:r>
                    <a:rPr lang="zh-CN" altLang="en-US">
                      <a:noFill/>
                    </a:rPr>
                    <a:t> </a:t>
                  </a:r>
                </a:p>
              </p:txBody>
            </p:sp>
          </mc:Fallback>
        </mc:AlternateContent>
        <p:cxnSp>
          <p:nvCxnSpPr>
            <p:cNvPr id="55" name="直接箭头连接符 54"/>
            <p:cNvCxnSpPr/>
            <p:nvPr/>
          </p:nvCxnSpPr>
          <p:spPr>
            <a:xfrm>
              <a:off x="8230952" y="1157544"/>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8230952" y="2527486"/>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7" name="矩形 56"/>
                <p:cNvSpPr/>
                <p:nvPr/>
              </p:nvSpPr>
              <p:spPr>
                <a:xfrm>
                  <a:off x="8828927" y="965299"/>
                  <a:ext cx="597975" cy="1767353"/>
                </a:xfrm>
                <a:prstGeom prst="rect">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CN" sz="3200" i="1">
                            <a:solidFill>
                              <a:prstClr val="black"/>
                            </a:solidFill>
                            <a:latin typeface="Cambria Math" panose="02040503050406030204" pitchFamily="18" charset="0"/>
                          </a:rPr>
                          <m:t>𝐸𝑟𝑟𝑜𝑟</m:t>
                        </m:r>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57" name="矩形 56"/>
                <p:cNvSpPr>
                  <a:spLocks noRot="1" noChangeAspect="1" noMove="1" noResize="1" noEditPoints="1" noAdjustHandles="1" noChangeArrowheads="1" noChangeShapeType="1" noTextEdit="1"/>
                </p:cNvSpPr>
                <p:nvPr/>
              </p:nvSpPr>
              <p:spPr>
                <a:xfrm>
                  <a:off x="8828927" y="965299"/>
                  <a:ext cx="597975" cy="1767353"/>
                </a:xfrm>
                <a:prstGeom prst="rect">
                  <a:avLst/>
                </a:prstGeom>
                <a:blipFill rotWithShape="1">
                  <a:blip r:embed="rId14"/>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30" name="文本框 29"/>
              <p:cNvSpPr txBox="1"/>
              <p:nvPr/>
            </p:nvSpPr>
            <p:spPr>
              <a:xfrm>
                <a:off x="3822973" y="4643247"/>
                <a:ext cx="4778052" cy="53476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𝐼𝑛</m:t>
                          </m:r>
                        </m:e>
                        <m:sub>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𝑜</m:t>
                              </m:r>
                            </m:e>
                            <m:sub>
                              <m:r>
                                <a:rPr lang="en-US" altLang="zh-CN" sz="3200" i="1">
                                  <a:solidFill>
                                    <a:prstClr val="black"/>
                                  </a:solidFill>
                                  <a:latin typeface="Cambria Math" panose="02040503050406030204" pitchFamily="18" charset="0"/>
                                </a:rPr>
                                <m:t>1</m:t>
                              </m:r>
                            </m:sub>
                          </m:sSub>
                        </m:sub>
                      </m:sSub>
                      <m:r>
                        <a:rPr lang="en-US" altLang="zh-CN" sz="3200" i="1">
                          <a:solidFill>
                            <a:prstClr val="black"/>
                          </a:solidFill>
                          <a:latin typeface="Cambria Math" panose="02040503050406030204" pitchFamily="18" charset="0"/>
                        </a:rPr>
                        <m:t>= </m:t>
                      </m:r>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𝑤</m:t>
                          </m:r>
                        </m:e>
                        <m:sub>
                          <m:r>
                            <a:rPr lang="en-US" altLang="zh-CN" sz="3200" i="1">
                              <a:solidFill>
                                <a:prstClr val="black"/>
                              </a:solidFill>
                              <a:latin typeface="Cambria Math" panose="02040503050406030204" pitchFamily="18" charset="0"/>
                            </a:rPr>
                            <m:t>5</m:t>
                          </m:r>
                        </m:sub>
                      </m:sSub>
                      <m:r>
                        <a:rPr lang="en-US" altLang="zh-CN" sz="3200" i="1">
                          <a:solidFill>
                            <a:prstClr val="black"/>
                          </a:solidFill>
                          <a:latin typeface="Cambria Math" panose="02040503050406030204" pitchFamily="18" charset="0"/>
                        </a:rPr>
                        <m:t>∗</m:t>
                      </m:r>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ℎ</m:t>
                          </m:r>
                        </m:e>
                        <m:sub>
                          <m:r>
                            <a:rPr lang="en-US" altLang="zh-CN" sz="3200" i="1">
                              <a:solidFill>
                                <a:prstClr val="black"/>
                              </a:solidFill>
                              <a:latin typeface="Cambria Math" panose="02040503050406030204" pitchFamily="18" charset="0"/>
                            </a:rPr>
                            <m:t>1</m:t>
                          </m:r>
                        </m:sub>
                      </m:sSub>
                      <m:r>
                        <a:rPr lang="en-US" altLang="zh-CN" sz="3200" i="1">
                          <a:solidFill>
                            <a:prstClr val="black"/>
                          </a:solidFill>
                          <a:latin typeface="Cambria Math" panose="02040503050406030204" pitchFamily="18" charset="0"/>
                        </a:rPr>
                        <m:t>+</m:t>
                      </m:r>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𝑤</m:t>
                          </m:r>
                        </m:e>
                        <m:sub>
                          <m:r>
                            <a:rPr lang="en-US" altLang="zh-CN" sz="3200" i="1">
                              <a:solidFill>
                                <a:prstClr val="black"/>
                              </a:solidFill>
                              <a:latin typeface="Cambria Math" panose="02040503050406030204" pitchFamily="18" charset="0"/>
                            </a:rPr>
                            <m:t>7</m:t>
                          </m:r>
                        </m:sub>
                      </m:sSub>
                      <m:r>
                        <a:rPr lang="en-US" altLang="zh-CN" sz="3200" i="1">
                          <a:solidFill>
                            <a:prstClr val="black"/>
                          </a:solidFill>
                          <a:latin typeface="Cambria Math" panose="02040503050406030204" pitchFamily="18" charset="0"/>
                        </a:rPr>
                        <m:t>∗</m:t>
                      </m:r>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ℎ</m:t>
                          </m:r>
                        </m:e>
                        <m:sub>
                          <m:r>
                            <a:rPr lang="en-US" altLang="zh-CN" sz="3200" i="1">
                              <a:solidFill>
                                <a:prstClr val="black"/>
                              </a:solidFill>
                              <a:latin typeface="Cambria Math" panose="02040503050406030204" pitchFamily="18" charset="0"/>
                            </a:rPr>
                            <m:t>2</m:t>
                          </m:r>
                        </m:sub>
                      </m:sSub>
                    </m:oMath>
                  </m:oMathPara>
                </a14:m>
                <a:endParaRPr lang="zh-CN" altLang="en-US" sz="3200" dirty="0">
                  <a:solidFill>
                    <a:prstClr val="black"/>
                  </a:solidFill>
                  <a:latin typeface="等线" panose="02010600030101010101" pitchFamily="2" charset="-122"/>
                </a:endParaRPr>
              </a:p>
            </p:txBody>
          </p:sp>
        </mc:Choice>
        <mc:Fallback>
          <p:sp>
            <p:nvSpPr>
              <p:cNvPr id="30" name="文本框 29"/>
              <p:cNvSpPr txBox="1">
                <a:spLocks noRot="1" noChangeAspect="1" noMove="1" noResize="1" noEditPoints="1" noAdjustHandles="1" noChangeArrowheads="1" noChangeShapeType="1" noTextEdit="1"/>
              </p:cNvSpPr>
              <p:nvPr/>
            </p:nvSpPr>
            <p:spPr>
              <a:xfrm>
                <a:off x="3822973" y="4643247"/>
                <a:ext cx="4778052" cy="534762"/>
              </a:xfrm>
              <a:prstGeom prst="rect">
                <a:avLst/>
              </a:prstGeom>
              <a:blipFill rotWithShape="1">
                <a:blip r:embed="rId15"/>
                <a:stretch>
                  <a:fillRect l="-6" t="-24" r="12"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本框 30"/>
              <p:cNvSpPr txBox="1"/>
              <p:nvPr/>
            </p:nvSpPr>
            <p:spPr>
              <a:xfrm>
                <a:off x="3758865" y="5457101"/>
                <a:ext cx="5615123" cy="53476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3200" i="1">
                              <a:solidFill>
                                <a:prstClr val="black"/>
                              </a:solidFill>
                              <a:latin typeface="Cambria Math" panose="02040503050406030204" pitchFamily="18" charset="0"/>
                            </a:rPr>
                          </m:ctrlPr>
                        </m:sSubPr>
                        <m:e>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𝑜</m:t>
                              </m:r>
                            </m:e>
                            <m:sub>
                              <m:r>
                                <a:rPr lang="en-US" altLang="zh-CN" sz="3200" i="1">
                                  <a:solidFill>
                                    <a:prstClr val="black"/>
                                  </a:solidFill>
                                  <a:latin typeface="Cambria Math" panose="02040503050406030204" pitchFamily="18" charset="0"/>
                                </a:rPr>
                                <m:t>1</m:t>
                              </m:r>
                            </m:sub>
                          </m:sSub>
                          <m:r>
                            <a:rPr lang="en-US" altLang="zh-CN" sz="3200" i="1">
                              <a:solidFill>
                                <a:prstClr val="black"/>
                              </a:solidFill>
                              <a:latin typeface="Cambria Math" panose="02040503050406030204" pitchFamily="18" charset="0"/>
                            </a:rPr>
                            <m:t>= </m:t>
                          </m:r>
                          <m:r>
                            <a:rPr lang="en-US" altLang="zh-CN" sz="3200" i="1">
                              <a:solidFill>
                                <a:prstClr val="black"/>
                              </a:solidFill>
                              <a:latin typeface="Cambria Math" panose="02040503050406030204" pitchFamily="18" charset="0"/>
                            </a:rPr>
                            <m:t>𝑂𝑢𝑡</m:t>
                          </m:r>
                        </m:e>
                        <m:sub>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𝑜</m:t>
                              </m:r>
                            </m:e>
                            <m:sub>
                              <m:r>
                                <a:rPr lang="en-US" altLang="zh-CN" sz="3200" i="1">
                                  <a:solidFill>
                                    <a:prstClr val="black"/>
                                  </a:solidFill>
                                  <a:latin typeface="Cambria Math" panose="02040503050406030204" pitchFamily="18" charset="0"/>
                                </a:rPr>
                                <m:t>1</m:t>
                              </m:r>
                            </m:sub>
                          </m:sSub>
                        </m:sub>
                      </m:sSub>
                      <m:r>
                        <a:rPr lang="en-US" altLang="zh-CN" sz="3200" i="1">
                          <a:solidFill>
                            <a:prstClr val="black"/>
                          </a:solidFill>
                          <a:latin typeface="Cambria Math" panose="02040503050406030204" pitchFamily="18" charset="0"/>
                        </a:rPr>
                        <m:t>=</m:t>
                      </m:r>
                      <m:r>
                        <a:rPr lang="en-US" altLang="zh-CN" sz="3200" i="1">
                          <a:solidFill>
                            <a:prstClr val="black"/>
                          </a:solidFill>
                          <a:latin typeface="Cambria Math" panose="02040503050406030204" pitchFamily="18" charset="0"/>
                        </a:rPr>
                        <m:t>𝑆𝑖𝑔𝑚𝑜𝑖𝑑</m:t>
                      </m:r>
                      <m:r>
                        <a:rPr lang="en-US" altLang="zh-CN" sz="3200" i="1">
                          <a:solidFill>
                            <a:prstClr val="black"/>
                          </a:solidFill>
                          <a:latin typeface="Cambria Math" panose="02040503050406030204" pitchFamily="18" charset="0"/>
                        </a:rPr>
                        <m:t>(</m:t>
                      </m:r>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𝐼𝑛</m:t>
                          </m:r>
                        </m:e>
                        <m:sub>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𝑜</m:t>
                              </m:r>
                            </m:e>
                            <m:sub>
                              <m:r>
                                <a:rPr lang="en-US" altLang="zh-CN" sz="3200" i="1">
                                  <a:solidFill>
                                    <a:prstClr val="black"/>
                                  </a:solidFill>
                                  <a:latin typeface="Cambria Math" panose="02040503050406030204" pitchFamily="18" charset="0"/>
                                </a:rPr>
                                <m:t>1</m:t>
                              </m:r>
                            </m:sub>
                          </m:sSub>
                        </m:sub>
                      </m:sSub>
                      <m:r>
                        <a:rPr lang="en-US" altLang="zh-CN" sz="3200" i="1">
                          <a:solidFill>
                            <a:prstClr val="black"/>
                          </a:solidFill>
                          <a:latin typeface="Cambria Math" panose="02040503050406030204" pitchFamily="18" charset="0"/>
                        </a:rPr>
                        <m:t>)</m:t>
                      </m:r>
                    </m:oMath>
                  </m:oMathPara>
                </a14:m>
                <a:endParaRPr lang="zh-CN" altLang="en-US" sz="3200" dirty="0">
                  <a:solidFill>
                    <a:prstClr val="black"/>
                  </a:solidFill>
                  <a:latin typeface="等线" panose="02010600030101010101" pitchFamily="2" charset="-122"/>
                </a:endParaRPr>
              </a:p>
            </p:txBody>
          </p:sp>
        </mc:Choice>
        <mc:Fallback>
          <p:sp>
            <p:nvSpPr>
              <p:cNvPr id="31" name="文本框 30"/>
              <p:cNvSpPr txBox="1">
                <a:spLocks noRot="1" noChangeAspect="1" noMove="1" noResize="1" noEditPoints="1" noAdjustHandles="1" noChangeArrowheads="1" noChangeShapeType="1" noTextEdit="1"/>
              </p:cNvSpPr>
              <p:nvPr/>
            </p:nvSpPr>
            <p:spPr>
              <a:xfrm>
                <a:off x="3758865" y="5457101"/>
                <a:ext cx="5615123" cy="534762"/>
              </a:xfrm>
              <a:prstGeom prst="rect">
                <a:avLst/>
              </a:prstGeom>
              <a:blipFill rotWithShape="1">
                <a:blip r:embed="rId16"/>
                <a:stretch>
                  <a:fillRect l="-5" t="-102" r="2" b="1"/>
                </a:stretch>
              </a:blipFill>
            </p:spPr>
            <p:txBody>
              <a:bodyPr/>
              <a:lstStyle/>
              <a:p>
                <a:r>
                  <a:rPr lang="zh-CN" alt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误差反向传播：前馈神经网络</a:t>
            </a:r>
            <a:endParaRPr lang="zh-CN" altLang="en-US" dirty="0"/>
          </a:p>
        </p:txBody>
      </p:sp>
      <p:sp>
        <p:nvSpPr>
          <p:cNvPr id="3" name="内容占位符 2"/>
          <p:cNvSpPr>
            <a:spLocks noGrp="1"/>
          </p:cNvSpPr>
          <p:nvPr>
            <p:ph idx="1"/>
          </p:nvPr>
        </p:nvSpPr>
        <p:spPr>
          <a:xfrm>
            <a:off x="394447" y="789709"/>
            <a:ext cx="11355295" cy="5943595"/>
          </a:xfrm>
        </p:spPr>
        <p:txBody>
          <a:bodyPr/>
          <a:lstStyle/>
          <a:p>
            <a:r>
              <a:rPr lang="zh-CN" altLang="en-US" dirty="0">
                <a:latin typeface="Times New Roman" panose="02020603050405020304" pitchFamily="16" charset="0"/>
                <a:cs typeface="Times New Roman" panose="02020603050405020304" pitchFamily="16" charset="0"/>
              </a:rPr>
              <a:t>前向传播</a:t>
            </a:r>
            <a:endParaRPr lang="zh-CN" altLang="en-US" dirty="0">
              <a:latin typeface="Times New Roman" panose="02020603050405020304" pitchFamily="16" charset="0"/>
              <a:cs typeface="Times New Roman" panose="02020603050405020304" pitchFamily="16" charset="0"/>
            </a:endParaRPr>
          </a:p>
          <a:p>
            <a:endParaRPr lang="zh-CN" altLang="en-US" dirty="0"/>
          </a:p>
        </p:txBody>
      </p:sp>
      <p:grpSp>
        <p:nvGrpSpPr>
          <p:cNvPr id="32" name="组合 31"/>
          <p:cNvGrpSpPr/>
          <p:nvPr/>
        </p:nvGrpSpPr>
        <p:grpSpPr>
          <a:xfrm>
            <a:off x="3238402" y="783702"/>
            <a:ext cx="6188500" cy="2128567"/>
            <a:chOff x="3238402" y="783702"/>
            <a:chExt cx="6188500" cy="2128567"/>
          </a:xfrm>
        </p:grpSpPr>
        <mc:AlternateContent xmlns:mc="http://schemas.openxmlformats.org/markup-compatibility/2006">
          <mc:Choice xmlns:a14="http://schemas.microsoft.com/office/drawing/2010/main" Requires="a14">
            <p:sp>
              <p:nvSpPr>
                <p:cNvPr id="33" name="流程图: 接点 32"/>
                <p:cNvSpPr/>
                <p:nvPr/>
              </p:nvSpPr>
              <p:spPr>
                <a:xfrm>
                  <a:off x="3238403" y="802240"/>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dirty="0">
                                <a:solidFill>
                                  <a:prstClr val="black"/>
                                </a:solidFill>
                                <a:latin typeface="Cambria Math" panose="02040503050406030204" pitchFamily="18" charset="0"/>
                              </a:rPr>
                            </m:ctrlPr>
                          </m:sSubPr>
                          <m:e>
                            <m:r>
                              <a:rPr lang="en-US" altLang="zh-CN" sz="2800" i="1" dirty="0">
                                <a:solidFill>
                                  <a:prstClr val="black"/>
                                </a:solidFill>
                                <a:latin typeface="Cambria Math" panose="02040503050406030204" pitchFamily="18" charset="0"/>
                              </a:rPr>
                              <m:t>𝑥</m:t>
                            </m:r>
                          </m:e>
                          <m:sub>
                            <m:r>
                              <a:rPr lang="en-US" altLang="zh-CN" sz="2800" i="1" dirty="0">
                                <a:solidFill>
                                  <a:prstClr val="black"/>
                                </a:solidFill>
                                <a:latin typeface="Cambria Math" panose="02040503050406030204" pitchFamily="18" charset="0"/>
                              </a:rPr>
                              <m:t>1</m:t>
                            </m:r>
                          </m:sub>
                        </m:sSub>
                      </m:oMath>
                    </m:oMathPara>
                  </a14:m>
                  <a:endParaRPr lang="zh-CN" altLang="en-US" sz="28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33" name="流程图: 接点 32"/>
                <p:cNvSpPr>
                  <a:spLocks noRot="1" noChangeAspect="1" noMove="1" noResize="1" noEditPoints="1" noAdjustHandles="1" noChangeArrowheads="1" noChangeShapeType="1" noTextEdit="1"/>
                </p:cNvSpPr>
                <p:nvPr/>
              </p:nvSpPr>
              <p:spPr>
                <a:xfrm>
                  <a:off x="3238403" y="802240"/>
                  <a:ext cx="708857" cy="677760"/>
                </a:xfrm>
                <a:prstGeom prst="flowChartConnector">
                  <a:avLst/>
                </a:prstGeom>
                <a:blipFill rotWithShape="1">
                  <a:blip r:embed="rId1"/>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流程图: 接点 33"/>
                <p:cNvSpPr/>
                <p:nvPr/>
              </p:nvSpPr>
              <p:spPr>
                <a:xfrm>
                  <a:off x="3238402" y="2165954"/>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dirty="0">
                                <a:solidFill>
                                  <a:prstClr val="black"/>
                                </a:solidFill>
                                <a:latin typeface="Cambria Math" panose="02040503050406030204" pitchFamily="18" charset="0"/>
                              </a:rPr>
                            </m:ctrlPr>
                          </m:sSubPr>
                          <m:e>
                            <m:r>
                              <a:rPr lang="en-US" altLang="zh-CN" sz="2800" i="1" dirty="0">
                                <a:solidFill>
                                  <a:prstClr val="black"/>
                                </a:solidFill>
                                <a:latin typeface="Cambria Math" panose="02040503050406030204" pitchFamily="18" charset="0"/>
                              </a:rPr>
                              <m:t>𝑥</m:t>
                            </m:r>
                          </m:e>
                          <m:sub>
                            <m:r>
                              <a:rPr lang="en-US" altLang="zh-CN" sz="2800" i="1" dirty="0">
                                <a:solidFill>
                                  <a:prstClr val="black"/>
                                </a:solidFill>
                                <a:latin typeface="Cambria Math" panose="02040503050406030204" pitchFamily="18" charset="0"/>
                              </a:rPr>
                              <m:t>2</m:t>
                            </m:r>
                          </m:sub>
                        </m:sSub>
                      </m:oMath>
                    </m:oMathPara>
                  </a14:m>
                  <a:endParaRPr lang="zh-CN" altLang="en-US" sz="2800" i="1" dirty="0">
                    <a:solidFill>
                      <a:prstClr val="black"/>
                    </a:solidFill>
                    <a:latin typeface="Times New Roman" panose="02020603050405020304" pitchFamily="16" charset="0"/>
                    <a:cs typeface="Times New Roman" panose="02020603050405020304" pitchFamily="16" charset="0"/>
                  </a:endParaRPr>
                </a:p>
              </p:txBody>
            </p:sp>
          </mc:Choice>
          <mc:Fallback>
            <p:sp>
              <p:nvSpPr>
                <p:cNvPr id="34" name="流程图: 接点 33"/>
                <p:cNvSpPr>
                  <a:spLocks noRot="1" noChangeAspect="1" noMove="1" noResize="1" noEditPoints="1" noAdjustHandles="1" noChangeArrowheads="1" noChangeShapeType="1" noTextEdit="1"/>
                </p:cNvSpPr>
                <p:nvPr/>
              </p:nvSpPr>
              <p:spPr>
                <a:xfrm>
                  <a:off x="3238402" y="2165954"/>
                  <a:ext cx="708857" cy="677760"/>
                </a:xfrm>
                <a:prstGeom prst="flowChartConnector">
                  <a:avLst/>
                </a:prstGeom>
                <a:blipFill rotWithShape="1">
                  <a:blip r:embed="rId2"/>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流程图: 接点 34"/>
                <p:cNvSpPr/>
                <p:nvPr/>
              </p:nvSpPr>
              <p:spPr>
                <a:xfrm>
                  <a:off x="5380250" y="802240"/>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ℎ</m:t>
                            </m:r>
                          </m:e>
                          <m:sub>
                            <m:r>
                              <a:rPr lang="en-US" altLang="zh-CN" sz="3200" dirty="0">
                                <a:latin typeface="Cambria Math" panose="02040503050406030204" pitchFamily="18" charset="0"/>
                              </a:rPr>
                              <m:t>1</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35" name="流程图: 接点 34"/>
                <p:cNvSpPr>
                  <a:spLocks noRot="1" noChangeAspect="1" noMove="1" noResize="1" noEditPoints="1" noAdjustHandles="1" noChangeArrowheads="1" noChangeShapeType="1" noTextEdit="1"/>
                </p:cNvSpPr>
                <p:nvPr/>
              </p:nvSpPr>
              <p:spPr>
                <a:xfrm>
                  <a:off x="5380250" y="802240"/>
                  <a:ext cx="708857" cy="677760"/>
                </a:xfrm>
                <a:prstGeom prst="flowChartConnector">
                  <a:avLst/>
                </a:prstGeom>
                <a:blipFill rotWithShape="1">
                  <a:blip r:embed="rId3"/>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流程图: 接点 35"/>
                <p:cNvSpPr/>
                <p:nvPr/>
              </p:nvSpPr>
              <p:spPr>
                <a:xfrm>
                  <a:off x="5380248" y="2180396"/>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ℎ</m:t>
                            </m:r>
                          </m:e>
                          <m:sub>
                            <m:r>
                              <a:rPr lang="en-US" altLang="zh-CN" sz="3200" dirty="0">
                                <a:latin typeface="Cambria Math" panose="02040503050406030204" pitchFamily="18" charset="0"/>
                              </a:rPr>
                              <m:t>2</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36" name="流程图: 接点 35"/>
                <p:cNvSpPr>
                  <a:spLocks noRot="1" noChangeAspect="1" noMove="1" noResize="1" noEditPoints="1" noAdjustHandles="1" noChangeArrowheads="1" noChangeShapeType="1" noTextEdit="1"/>
                </p:cNvSpPr>
                <p:nvPr/>
              </p:nvSpPr>
              <p:spPr>
                <a:xfrm>
                  <a:off x="5380248" y="2180396"/>
                  <a:ext cx="708857" cy="677760"/>
                </a:xfrm>
                <a:prstGeom prst="flowChartConnector">
                  <a:avLst/>
                </a:prstGeom>
                <a:blipFill rotWithShape="1">
                  <a:blip r:embed="rId4"/>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流程图: 接点 36"/>
                <p:cNvSpPr/>
                <p:nvPr/>
              </p:nvSpPr>
              <p:spPr>
                <a:xfrm>
                  <a:off x="7522095" y="802234"/>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𝑜</m:t>
                            </m:r>
                          </m:e>
                          <m:sub>
                            <m:r>
                              <a:rPr lang="en-US" altLang="zh-CN" sz="3200" dirty="0">
                                <a:latin typeface="Cambria Math" panose="02040503050406030204" pitchFamily="18" charset="0"/>
                              </a:rPr>
                              <m:t>1</m:t>
                            </m:r>
                          </m:sub>
                        </m:sSub>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37" name="流程图: 接点 36"/>
                <p:cNvSpPr>
                  <a:spLocks noRot="1" noChangeAspect="1" noMove="1" noResize="1" noEditPoints="1" noAdjustHandles="1" noChangeArrowheads="1" noChangeShapeType="1" noTextEdit="1"/>
                </p:cNvSpPr>
                <p:nvPr/>
              </p:nvSpPr>
              <p:spPr>
                <a:xfrm>
                  <a:off x="7522095" y="802234"/>
                  <a:ext cx="708857" cy="677760"/>
                </a:xfrm>
                <a:prstGeom prst="flowChartConnector">
                  <a:avLst/>
                </a:prstGeom>
                <a:blipFill rotWithShape="1">
                  <a:blip r:embed="rId5"/>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流程图: 接点 37"/>
                <p:cNvSpPr/>
                <p:nvPr/>
              </p:nvSpPr>
              <p:spPr>
                <a:xfrm>
                  <a:off x="7522095" y="2180396"/>
                  <a:ext cx="708857" cy="677760"/>
                </a:xfrm>
                <a:prstGeom prst="flowChartConnector">
                  <a:avLst/>
                </a:prstGeom>
                <a:solidFill>
                  <a:srgbClr val="D3B3AB"/>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𝑜</m:t>
                            </m:r>
                          </m:e>
                          <m:sub>
                            <m:r>
                              <a:rPr lang="en-US" altLang="zh-CN" sz="3200" dirty="0">
                                <a:latin typeface="Cambria Math" panose="02040503050406030204" pitchFamily="18" charset="0"/>
                              </a:rPr>
                              <m:t>2</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38" name="流程图: 接点 37"/>
                <p:cNvSpPr>
                  <a:spLocks noRot="1" noChangeAspect="1" noMove="1" noResize="1" noEditPoints="1" noAdjustHandles="1" noChangeArrowheads="1" noChangeShapeType="1" noTextEdit="1"/>
                </p:cNvSpPr>
                <p:nvPr/>
              </p:nvSpPr>
              <p:spPr>
                <a:xfrm>
                  <a:off x="7522095" y="2180396"/>
                  <a:ext cx="708857" cy="677760"/>
                </a:xfrm>
                <a:prstGeom prst="flowChartConnector">
                  <a:avLst/>
                </a:prstGeom>
                <a:blipFill rotWithShape="1">
                  <a:blip r:embed="rId6"/>
                </a:blipFill>
                <a:ln>
                  <a:solidFill>
                    <a:srgbClr val="FF0000"/>
                  </a:solid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39" name="直接箭头连接符 38"/>
            <p:cNvCxnSpPr>
              <a:stCxn id="33" idx="6"/>
              <a:endCxn id="35" idx="2"/>
            </p:cNvCxnSpPr>
            <p:nvPr/>
          </p:nvCxnSpPr>
          <p:spPr>
            <a:xfrm>
              <a:off x="3947261" y="1141116"/>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3" idx="6"/>
              <a:endCxn id="36" idx="2"/>
            </p:cNvCxnSpPr>
            <p:nvPr/>
          </p:nvCxnSpPr>
          <p:spPr>
            <a:xfrm>
              <a:off x="3947261" y="1141116"/>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34" idx="6"/>
              <a:endCxn id="36" idx="2"/>
            </p:cNvCxnSpPr>
            <p:nvPr/>
          </p:nvCxnSpPr>
          <p:spPr>
            <a:xfrm>
              <a:off x="3947259" y="2504837"/>
              <a:ext cx="1432988" cy="14441"/>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4" idx="6"/>
              <a:endCxn id="35" idx="2"/>
            </p:cNvCxnSpPr>
            <p:nvPr/>
          </p:nvCxnSpPr>
          <p:spPr>
            <a:xfrm flipV="1">
              <a:off x="3947259" y="1141120"/>
              <a:ext cx="1432991" cy="1363715"/>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文本框 42"/>
                <p:cNvSpPr txBox="1"/>
                <p:nvPr/>
              </p:nvSpPr>
              <p:spPr>
                <a:xfrm>
                  <a:off x="4526047" y="783702"/>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1</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43" name="文本框 42"/>
                <p:cNvSpPr txBox="1">
                  <a:spLocks noRot="1" noChangeAspect="1" noMove="1" noResize="1" noEditPoints="1" noAdjustHandles="1" noChangeArrowheads="1" noChangeShapeType="1" noTextEdit="1"/>
                </p:cNvSpPr>
                <p:nvPr/>
              </p:nvSpPr>
              <p:spPr>
                <a:xfrm>
                  <a:off x="4526047" y="783702"/>
                  <a:ext cx="492136" cy="392993"/>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4" name="文本框 43"/>
                <p:cNvSpPr txBox="1"/>
                <p:nvPr/>
              </p:nvSpPr>
              <p:spPr>
                <a:xfrm>
                  <a:off x="4063258" y="1473136"/>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2</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44" name="文本框 43"/>
                <p:cNvSpPr txBox="1">
                  <a:spLocks noRot="1" noChangeAspect="1" noMove="1" noResize="1" noEditPoints="1" noAdjustHandles="1" noChangeArrowheads="1" noChangeShapeType="1" noTextEdit="1"/>
                </p:cNvSpPr>
                <p:nvPr/>
              </p:nvSpPr>
              <p:spPr>
                <a:xfrm>
                  <a:off x="4063258" y="1473136"/>
                  <a:ext cx="492136" cy="392993"/>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文本框 44"/>
                <p:cNvSpPr txBox="1"/>
                <p:nvPr/>
              </p:nvSpPr>
              <p:spPr>
                <a:xfrm>
                  <a:off x="4171618" y="2137169"/>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3</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45" name="文本框 44"/>
                <p:cNvSpPr txBox="1">
                  <a:spLocks noRot="1" noChangeAspect="1" noMove="1" noResize="1" noEditPoints="1" noAdjustHandles="1" noChangeArrowheads="1" noChangeShapeType="1" noTextEdit="1"/>
                </p:cNvSpPr>
                <p:nvPr/>
              </p:nvSpPr>
              <p:spPr>
                <a:xfrm>
                  <a:off x="4171618" y="2137169"/>
                  <a:ext cx="492136" cy="392993"/>
                </a:xfrm>
                <a:prstGeom prst="rect">
                  <a:avLst/>
                </a:prstGeom>
                <a:blipFill rotWithShape="1">
                  <a:blip r:embed="rId9"/>
                </a:blipFill>
              </p:spPr>
              <p:txBody>
                <a:bodyPr/>
                <a:lstStyle/>
                <a:p>
                  <a:r>
                    <a:rPr lang="zh-CN" altLang="en-US">
                      <a:noFill/>
                    </a:rPr>
                    <a:t> </a:t>
                  </a:r>
                </a:p>
              </p:txBody>
            </p:sp>
          </mc:Fallback>
        </mc:AlternateContent>
        <p:sp>
          <p:nvSpPr>
            <p:cNvPr id="46" name="文本框 45"/>
            <p:cNvSpPr txBox="1"/>
            <p:nvPr/>
          </p:nvSpPr>
          <p:spPr>
            <a:xfrm>
              <a:off x="4526046" y="2511064"/>
              <a:ext cx="492136" cy="400110"/>
            </a:xfrm>
            <a:prstGeom prst="rect">
              <a:avLst/>
            </a:prstGeom>
            <a:noFill/>
          </p:spPr>
          <p:txBody>
            <a:bodyPr wrap="square" rtlCol="0">
              <a:spAutoFit/>
            </a:bodyPr>
            <a:lstStyle/>
            <a:p>
              <a:r>
                <a:rPr lang="en-US" altLang="zh-CN" sz="2000" dirty="0">
                  <a:solidFill>
                    <a:prstClr val="black"/>
                  </a:solidFill>
                  <a:latin typeface="Times New Roman" panose="02020603050405020304" pitchFamily="16" charset="0"/>
                  <a:cs typeface="Times New Roman" panose="02020603050405020304" pitchFamily="16" charset="0"/>
                </a:rPr>
                <a:t>w</a:t>
              </a:r>
              <a:r>
                <a:rPr lang="en-US" altLang="zh-CN" sz="2000" baseline="-25000" dirty="0">
                  <a:solidFill>
                    <a:prstClr val="black"/>
                  </a:solidFill>
                  <a:latin typeface="Times New Roman" panose="02020603050405020304" pitchFamily="16" charset="0"/>
                  <a:cs typeface="Times New Roman" panose="02020603050405020304" pitchFamily="16" charset="0"/>
                </a:rPr>
                <a:t>4</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47" name="直接箭头连接符 46"/>
            <p:cNvCxnSpPr/>
            <p:nvPr/>
          </p:nvCxnSpPr>
          <p:spPr>
            <a:xfrm>
              <a:off x="6089105" y="1149329"/>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6089106" y="1149329"/>
              <a:ext cx="1432987" cy="1378157"/>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6089103" y="2527486"/>
              <a:ext cx="1432988"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V="1">
              <a:off x="6089105" y="1149329"/>
              <a:ext cx="1432988"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1" name="文本框 50"/>
                <p:cNvSpPr txBox="1"/>
                <p:nvPr/>
              </p:nvSpPr>
              <p:spPr>
                <a:xfrm>
                  <a:off x="6667893" y="791916"/>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5</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51" name="文本框 50"/>
                <p:cNvSpPr txBox="1">
                  <a:spLocks noRot="1" noChangeAspect="1" noMove="1" noResize="1" noEditPoints="1" noAdjustHandles="1" noChangeArrowheads="1" noChangeShapeType="1" noTextEdit="1"/>
                </p:cNvSpPr>
                <p:nvPr/>
              </p:nvSpPr>
              <p:spPr>
                <a:xfrm>
                  <a:off x="6667893" y="791916"/>
                  <a:ext cx="492136" cy="392993"/>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文本框 51"/>
                <p:cNvSpPr txBox="1"/>
                <p:nvPr/>
              </p:nvSpPr>
              <p:spPr>
                <a:xfrm>
                  <a:off x="6205103" y="1481349"/>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6</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52" name="文本框 51"/>
                <p:cNvSpPr txBox="1">
                  <a:spLocks noRot="1" noChangeAspect="1" noMove="1" noResize="1" noEditPoints="1" noAdjustHandles="1" noChangeArrowheads="1" noChangeShapeType="1" noTextEdit="1"/>
                </p:cNvSpPr>
                <p:nvPr/>
              </p:nvSpPr>
              <p:spPr>
                <a:xfrm>
                  <a:off x="6205103" y="1481349"/>
                  <a:ext cx="492136" cy="392993"/>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文本框 52"/>
                <p:cNvSpPr txBox="1"/>
                <p:nvPr/>
              </p:nvSpPr>
              <p:spPr>
                <a:xfrm>
                  <a:off x="6313463" y="2145381"/>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7</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53" name="文本框 52"/>
                <p:cNvSpPr txBox="1">
                  <a:spLocks noRot="1" noChangeAspect="1" noMove="1" noResize="1" noEditPoints="1" noAdjustHandles="1" noChangeArrowheads="1" noChangeShapeType="1" noTextEdit="1"/>
                </p:cNvSpPr>
                <p:nvPr/>
              </p:nvSpPr>
              <p:spPr>
                <a:xfrm>
                  <a:off x="6313463" y="2145381"/>
                  <a:ext cx="492136" cy="392993"/>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4" name="文本框 53"/>
                <p:cNvSpPr txBox="1"/>
                <p:nvPr/>
              </p:nvSpPr>
              <p:spPr>
                <a:xfrm>
                  <a:off x="6667890" y="2519276"/>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8</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54" name="文本框 53"/>
                <p:cNvSpPr txBox="1">
                  <a:spLocks noRot="1" noChangeAspect="1" noMove="1" noResize="1" noEditPoints="1" noAdjustHandles="1" noChangeArrowheads="1" noChangeShapeType="1" noTextEdit="1"/>
                </p:cNvSpPr>
                <p:nvPr/>
              </p:nvSpPr>
              <p:spPr>
                <a:xfrm>
                  <a:off x="6667890" y="2519276"/>
                  <a:ext cx="492136" cy="392993"/>
                </a:xfrm>
                <a:prstGeom prst="rect">
                  <a:avLst/>
                </a:prstGeom>
                <a:blipFill rotWithShape="1">
                  <a:blip r:embed="rId13"/>
                </a:blipFill>
              </p:spPr>
              <p:txBody>
                <a:bodyPr/>
                <a:lstStyle/>
                <a:p>
                  <a:r>
                    <a:rPr lang="zh-CN" altLang="en-US">
                      <a:noFill/>
                    </a:rPr>
                    <a:t> </a:t>
                  </a:r>
                </a:p>
              </p:txBody>
            </p:sp>
          </mc:Fallback>
        </mc:AlternateContent>
        <p:cxnSp>
          <p:nvCxnSpPr>
            <p:cNvPr id="55" name="直接箭头连接符 54"/>
            <p:cNvCxnSpPr/>
            <p:nvPr/>
          </p:nvCxnSpPr>
          <p:spPr>
            <a:xfrm>
              <a:off x="8230952" y="1157544"/>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8230952" y="2527486"/>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7" name="矩形 56"/>
                <p:cNvSpPr/>
                <p:nvPr/>
              </p:nvSpPr>
              <p:spPr>
                <a:xfrm>
                  <a:off x="8828927" y="965299"/>
                  <a:ext cx="597975" cy="1767353"/>
                </a:xfrm>
                <a:prstGeom prst="rect">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CN" sz="3200" i="1">
                            <a:solidFill>
                              <a:prstClr val="black"/>
                            </a:solidFill>
                            <a:latin typeface="Cambria Math" panose="02040503050406030204" pitchFamily="18" charset="0"/>
                          </a:rPr>
                          <m:t>𝐸𝑟𝑟𝑜𝑟</m:t>
                        </m:r>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57" name="矩形 56"/>
                <p:cNvSpPr>
                  <a:spLocks noRot="1" noChangeAspect="1" noMove="1" noResize="1" noEditPoints="1" noAdjustHandles="1" noChangeArrowheads="1" noChangeShapeType="1" noTextEdit="1"/>
                </p:cNvSpPr>
                <p:nvPr/>
              </p:nvSpPr>
              <p:spPr>
                <a:xfrm>
                  <a:off x="8828927" y="965299"/>
                  <a:ext cx="597975" cy="1767353"/>
                </a:xfrm>
                <a:prstGeom prst="rect">
                  <a:avLst/>
                </a:prstGeom>
                <a:blipFill rotWithShape="1">
                  <a:blip r:embed="rId14"/>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30" name="文本框 29"/>
              <p:cNvSpPr txBox="1"/>
              <p:nvPr/>
            </p:nvSpPr>
            <p:spPr>
              <a:xfrm>
                <a:off x="3822973" y="4643247"/>
                <a:ext cx="4778052" cy="53476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𝐼𝑛</m:t>
                          </m:r>
                        </m:e>
                        <m:sub>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𝑜</m:t>
                              </m:r>
                            </m:e>
                            <m:sub>
                              <m:r>
                                <a:rPr lang="en-US" altLang="zh-CN" sz="3200" i="1">
                                  <a:solidFill>
                                    <a:prstClr val="black"/>
                                  </a:solidFill>
                                  <a:latin typeface="Cambria Math" panose="02040503050406030204" pitchFamily="18" charset="0"/>
                                </a:rPr>
                                <m:t>2</m:t>
                              </m:r>
                            </m:sub>
                          </m:sSub>
                        </m:sub>
                      </m:sSub>
                      <m:r>
                        <a:rPr lang="en-US" altLang="zh-CN" sz="3200" i="1">
                          <a:solidFill>
                            <a:prstClr val="black"/>
                          </a:solidFill>
                          <a:latin typeface="Cambria Math" panose="02040503050406030204" pitchFamily="18" charset="0"/>
                        </a:rPr>
                        <m:t>= </m:t>
                      </m:r>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𝑤</m:t>
                          </m:r>
                        </m:e>
                        <m:sub>
                          <m:r>
                            <a:rPr lang="en-US" altLang="zh-CN" sz="3200" i="1">
                              <a:solidFill>
                                <a:prstClr val="black"/>
                              </a:solidFill>
                              <a:latin typeface="Cambria Math" panose="02040503050406030204" pitchFamily="18" charset="0"/>
                            </a:rPr>
                            <m:t>6</m:t>
                          </m:r>
                        </m:sub>
                      </m:sSub>
                      <m:r>
                        <a:rPr lang="en-US" altLang="zh-CN" sz="3200" i="1">
                          <a:solidFill>
                            <a:prstClr val="black"/>
                          </a:solidFill>
                          <a:latin typeface="Cambria Math" panose="02040503050406030204" pitchFamily="18" charset="0"/>
                        </a:rPr>
                        <m:t>∗</m:t>
                      </m:r>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ℎ</m:t>
                          </m:r>
                        </m:e>
                        <m:sub>
                          <m:r>
                            <a:rPr lang="en-US" altLang="zh-CN" sz="3200" i="1">
                              <a:solidFill>
                                <a:prstClr val="black"/>
                              </a:solidFill>
                              <a:latin typeface="Cambria Math" panose="02040503050406030204" pitchFamily="18" charset="0"/>
                            </a:rPr>
                            <m:t>1</m:t>
                          </m:r>
                        </m:sub>
                      </m:sSub>
                      <m:r>
                        <a:rPr lang="en-US" altLang="zh-CN" sz="3200" i="1">
                          <a:solidFill>
                            <a:prstClr val="black"/>
                          </a:solidFill>
                          <a:latin typeface="Cambria Math" panose="02040503050406030204" pitchFamily="18" charset="0"/>
                        </a:rPr>
                        <m:t>+</m:t>
                      </m:r>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𝑤</m:t>
                          </m:r>
                        </m:e>
                        <m:sub>
                          <m:r>
                            <a:rPr lang="en-US" altLang="zh-CN" sz="3200" i="1">
                              <a:solidFill>
                                <a:prstClr val="black"/>
                              </a:solidFill>
                              <a:latin typeface="Cambria Math" panose="02040503050406030204" pitchFamily="18" charset="0"/>
                            </a:rPr>
                            <m:t>8</m:t>
                          </m:r>
                        </m:sub>
                      </m:sSub>
                      <m:r>
                        <a:rPr lang="en-US" altLang="zh-CN" sz="3200" i="1">
                          <a:solidFill>
                            <a:prstClr val="black"/>
                          </a:solidFill>
                          <a:latin typeface="Cambria Math" panose="02040503050406030204" pitchFamily="18" charset="0"/>
                        </a:rPr>
                        <m:t>∗</m:t>
                      </m:r>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ℎ</m:t>
                          </m:r>
                        </m:e>
                        <m:sub>
                          <m:r>
                            <a:rPr lang="en-US" altLang="zh-CN" sz="3200" i="1">
                              <a:solidFill>
                                <a:prstClr val="black"/>
                              </a:solidFill>
                              <a:latin typeface="Cambria Math" panose="02040503050406030204" pitchFamily="18" charset="0"/>
                            </a:rPr>
                            <m:t>2</m:t>
                          </m:r>
                        </m:sub>
                      </m:sSub>
                    </m:oMath>
                  </m:oMathPara>
                </a14:m>
                <a:endParaRPr lang="zh-CN" altLang="en-US" sz="3200" dirty="0">
                  <a:solidFill>
                    <a:prstClr val="black"/>
                  </a:solidFill>
                  <a:latin typeface="等线" panose="02010600030101010101" pitchFamily="2" charset="-122"/>
                </a:endParaRPr>
              </a:p>
            </p:txBody>
          </p:sp>
        </mc:Choice>
        <mc:Fallback>
          <p:sp>
            <p:nvSpPr>
              <p:cNvPr id="30" name="文本框 29"/>
              <p:cNvSpPr txBox="1">
                <a:spLocks noRot="1" noChangeAspect="1" noMove="1" noResize="1" noEditPoints="1" noAdjustHandles="1" noChangeArrowheads="1" noChangeShapeType="1" noTextEdit="1"/>
              </p:cNvSpPr>
              <p:nvPr/>
            </p:nvSpPr>
            <p:spPr>
              <a:xfrm>
                <a:off x="3822973" y="4643247"/>
                <a:ext cx="4778052" cy="534762"/>
              </a:xfrm>
              <a:prstGeom prst="rect">
                <a:avLst/>
              </a:prstGeom>
              <a:blipFill rotWithShape="1">
                <a:blip r:embed="rId15"/>
                <a:stretch>
                  <a:fillRect l="-6" t="-24" r="12"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本框 30"/>
              <p:cNvSpPr txBox="1"/>
              <p:nvPr/>
            </p:nvSpPr>
            <p:spPr>
              <a:xfrm>
                <a:off x="3758865" y="5457101"/>
                <a:ext cx="5615123" cy="53476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3200" i="1">
                              <a:solidFill>
                                <a:prstClr val="black"/>
                              </a:solidFill>
                              <a:latin typeface="Cambria Math" panose="02040503050406030204" pitchFamily="18" charset="0"/>
                            </a:rPr>
                          </m:ctrlPr>
                        </m:sSubPr>
                        <m:e>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𝑜</m:t>
                              </m:r>
                            </m:e>
                            <m:sub>
                              <m:r>
                                <a:rPr lang="en-US" altLang="zh-CN" sz="3200" i="1">
                                  <a:solidFill>
                                    <a:prstClr val="black"/>
                                  </a:solidFill>
                                  <a:latin typeface="Cambria Math" panose="02040503050406030204" pitchFamily="18" charset="0"/>
                                </a:rPr>
                                <m:t>2</m:t>
                              </m:r>
                            </m:sub>
                          </m:sSub>
                          <m:r>
                            <a:rPr lang="en-US" altLang="zh-CN" sz="3200" i="1">
                              <a:solidFill>
                                <a:prstClr val="black"/>
                              </a:solidFill>
                              <a:latin typeface="Cambria Math" panose="02040503050406030204" pitchFamily="18" charset="0"/>
                            </a:rPr>
                            <m:t>= </m:t>
                          </m:r>
                          <m:r>
                            <a:rPr lang="en-US" altLang="zh-CN" sz="3200" i="1">
                              <a:solidFill>
                                <a:prstClr val="black"/>
                              </a:solidFill>
                              <a:latin typeface="Cambria Math" panose="02040503050406030204" pitchFamily="18" charset="0"/>
                            </a:rPr>
                            <m:t>𝑂𝑢𝑡</m:t>
                          </m:r>
                        </m:e>
                        <m:sub>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𝑜</m:t>
                              </m:r>
                            </m:e>
                            <m:sub>
                              <m:r>
                                <a:rPr lang="en-US" altLang="zh-CN" sz="3200" i="1">
                                  <a:solidFill>
                                    <a:prstClr val="black"/>
                                  </a:solidFill>
                                  <a:latin typeface="Cambria Math" panose="02040503050406030204" pitchFamily="18" charset="0"/>
                                </a:rPr>
                                <m:t>2</m:t>
                              </m:r>
                            </m:sub>
                          </m:sSub>
                        </m:sub>
                      </m:sSub>
                      <m:r>
                        <a:rPr lang="en-US" altLang="zh-CN" sz="3200" i="1">
                          <a:solidFill>
                            <a:prstClr val="black"/>
                          </a:solidFill>
                          <a:latin typeface="Cambria Math" panose="02040503050406030204" pitchFamily="18" charset="0"/>
                        </a:rPr>
                        <m:t>=</m:t>
                      </m:r>
                      <m:r>
                        <a:rPr lang="en-US" altLang="zh-CN" sz="3200" i="1">
                          <a:solidFill>
                            <a:prstClr val="black"/>
                          </a:solidFill>
                          <a:latin typeface="Cambria Math" panose="02040503050406030204" pitchFamily="18" charset="0"/>
                        </a:rPr>
                        <m:t>𝑆𝑖𝑔𝑚𝑜𝑖𝑑</m:t>
                      </m:r>
                      <m:r>
                        <a:rPr lang="en-US" altLang="zh-CN" sz="3200" i="1">
                          <a:solidFill>
                            <a:prstClr val="black"/>
                          </a:solidFill>
                          <a:latin typeface="Cambria Math" panose="02040503050406030204" pitchFamily="18" charset="0"/>
                        </a:rPr>
                        <m:t>(</m:t>
                      </m:r>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𝐼𝑛</m:t>
                          </m:r>
                        </m:e>
                        <m:sub>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𝑜</m:t>
                              </m:r>
                            </m:e>
                            <m:sub>
                              <m:r>
                                <a:rPr lang="en-US" altLang="zh-CN" sz="3200" i="1">
                                  <a:solidFill>
                                    <a:prstClr val="black"/>
                                  </a:solidFill>
                                  <a:latin typeface="Cambria Math" panose="02040503050406030204" pitchFamily="18" charset="0"/>
                                </a:rPr>
                                <m:t>2</m:t>
                              </m:r>
                            </m:sub>
                          </m:sSub>
                        </m:sub>
                      </m:sSub>
                      <m:r>
                        <a:rPr lang="en-US" altLang="zh-CN" sz="3200" i="1">
                          <a:solidFill>
                            <a:prstClr val="black"/>
                          </a:solidFill>
                          <a:latin typeface="Cambria Math" panose="02040503050406030204" pitchFamily="18" charset="0"/>
                        </a:rPr>
                        <m:t>)</m:t>
                      </m:r>
                    </m:oMath>
                  </m:oMathPara>
                </a14:m>
                <a:endParaRPr lang="zh-CN" altLang="en-US" sz="3200" dirty="0">
                  <a:solidFill>
                    <a:prstClr val="black"/>
                  </a:solidFill>
                  <a:latin typeface="等线" panose="02010600030101010101" pitchFamily="2" charset="-122"/>
                </a:endParaRPr>
              </a:p>
            </p:txBody>
          </p:sp>
        </mc:Choice>
        <mc:Fallback>
          <p:sp>
            <p:nvSpPr>
              <p:cNvPr id="31" name="文本框 30"/>
              <p:cNvSpPr txBox="1">
                <a:spLocks noRot="1" noChangeAspect="1" noMove="1" noResize="1" noEditPoints="1" noAdjustHandles="1" noChangeArrowheads="1" noChangeShapeType="1" noTextEdit="1"/>
              </p:cNvSpPr>
              <p:nvPr/>
            </p:nvSpPr>
            <p:spPr>
              <a:xfrm>
                <a:off x="3758865" y="5457101"/>
                <a:ext cx="5615123" cy="534762"/>
              </a:xfrm>
              <a:prstGeom prst="rect">
                <a:avLst/>
              </a:prstGeom>
              <a:blipFill rotWithShape="1">
                <a:blip r:embed="rId16"/>
                <a:stretch>
                  <a:fillRect l="-5" t="-102" r="2" b="1"/>
                </a:stretch>
              </a:blipFill>
            </p:spPr>
            <p:txBody>
              <a:bodyPr/>
              <a:lstStyle/>
              <a:p>
                <a:r>
                  <a:rPr lang="zh-CN" altLang="en-US">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误差反向传播：前馈神经网络</a:t>
            </a:r>
            <a:endParaRPr lang="zh-CN" altLang="en-US" dirty="0"/>
          </a:p>
        </p:txBody>
      </p:sp>
      <p:sp>
        <p:nvSpPr>
          <p:cNvPr id="3" name="内容占位符 2"/>
          <p:cNvSpPr>
            <a:spLocks noGrp="1"/>
          </p:cNvSpPr>
          <p:nvPr>
            <p:ph idx="1"/>
          </p:nvPr>
        </p:nvSpPr>
        <p:spPr>
          <a:xfrm>
            <a:off x="394447" y="789709"/>
            <a:ext cx="11355295" cy="5943595"/>
          </a:xfrm>
        </p:spPr>
        <p:txBody>
          <a:bodyPr/>
          <a:lstStyle/>
          <a:p>
            <a:r>
              <a:rPr lang="zh-CN" altLang="en-US" dirty="0">
                <a:latin typeface="Times New Roman" panose="02020603050405020304" pitchFamily="16" charset="0"/>
                <a:cs typeface="Times New Roman" panose="02020603050405020304" pitchFamily="16" charset="0"/>
              </a:rPr>
              <a:t>前向传播</a:t>
            </a:r>
            <a:endParaRPr lang="zh-CN" altLang="en-US" dirty="0">
              <a:latin typeface="Times New Roman" panose="02020603050405020304" pitchFamily="16" charset="0"/>
              <a:cs typeface="Times New Roman" panose="02020603050405020304" pitchFamily="16" charset="0"/>
            </a:endParaRPr>
          </a:p>
          <a:p>
            <a:endParaRPr lang="zh-CN" altLang="en-US" dirty="0"/>
          </a:p>
        </p:txBody>
      </p:sp>
      <p:grpSp>
        <p:nvGrpSpPr>
          <p:cNvPr id="32" name="组合 31"/>
          <p:cNvGrpSpPr/>
          <p:nvPr/>
        </p:nvGrpSpPr>
        <p:grpSpPr>
          <a:xfrm>
            <a:off x="3238402" y="783702"/>
            <a:ext cx="6188500" cy="2128567"/>
            <a:chOff x="3238402" y="783702"/>
            <a:chExt cx="6188500" cy="2128567"/>
          </a:xfrm>
        </p:grpSpPr>
        <mc:AlternateContent xmlns:mc="http://schemas.openxmlformats.org/markup-compatibility/2006">
          <mc:Choice xmlns:a14="http://schemas.microsoft.com/office/drawing/2010/main" Requires="a14">
            <p:sp>
              <p:nvSpPr>
                <p:cNvPr id="33" name="流程图: 接点 32"/>
                <p:cNvSpPr/>
                <p:nvPr/>
              </p:nvSpPr>
              <p:spPr>
                <a:xfrm>
                  <a:off x="3238403" y="802240"/>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dirty="0">
                                <a:solidFill>
                                  <a:prstClr val="black"/>
                                </a:solidFill>
                                <a:latin typeface="Cambria Math" panose="02040503050406030204" pitchFamily="18" charset="0"/>
                              </a:rPr>
                            </m:ctrlPr>
                          </m:sSubPr>
                          <m:e>
                            <m:r>
                              <a:rPr lang="en-US" altLang="zh-CN" sz="2800" i="1" dirty="0">
                                <a:solidFill>
                                  <a:prstClr val="black"/>
                                </a:solidFill>
                                <a:latin typeface="Cambria Math" panose="02040503050406030204" pitchFamily="18" charset="0"/>
                              </a:rPr>
                              <m:t>𝑥</m:t>
                            </m:r>
                          </m:e>
                          <m:sub>
                            <m:r>
                              <a:rPr lang="en-US" altLang="zh-CN" sz="2800" i="1" dirty="0">
                                <a:solidFill>
                                  <a:prstClr val="black"/>
                                </a:solidFill>
                                <a:latin typeface="Cambria Math" panose="02040503050406030204" pitchFamily="18" charset="0"/>
                              </a:rPr>
                              <m:t>1</m:t>
                            </m:r>
                          </m:sub>
                        </m:sSub>
                      </m:oMath>
                    </m:oMathPara>
                  </a14:m>
                  <a:endParaRPr lang="zh-CN" altLang="en-US" sz="28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33" name="流程图: 接点 32"/>
                <p:cNvSpPr>
                  <a:spLocks noRot="1" noChangeAspect="1" noMove="1" noResize="1" noEditPoints="1" noAdjustHandles="1" noChangeArrowheads="1" noChangeShapeType="1" noTextEdit="1"/>
                </p:cNvSpPr>
                <p:nvPr/>
              </p:nvSpPr>
              <p:spPr>
                <a:xfrm>
                  <a:off x="3238403" y="802240"/>
                  <a:ext cx="708857" cy="677760"/>
                </a:xfrm>
                <a:prstGeom prst="flowChartConnector">
                  <a:avLst/>
                </a:prstGeom>
                <a:blipFill rotWithShape="1">
                  <a:blip r:embed="rId1"/>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流程图: 接点 33"/>
                <p:cNvSpPr/>
                <p:nvPr/>
              </p:nvSpPr>
              <p:spPr>
                <a:xfrm>
                  <a:off x="3238402" y="2165954"/>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dirty="0">
                                <a:solidFill>
                                  <a:prstClr val="black"/>
                                </a:solidFill>
                                <a:latin typeface="Cambria Math" panose="02040503050406030204" pitchFamily="18" charset="0"/>
                              </a:rPr>
                            </m:ctrlPr>
                          </m:sSubPr>
                          <m:e>
                            <m:r>
                              <a:rPr lang="en-US" altLang="zh-CN" sz="2800" i="1" dirty="0">
                                <a:solidFill>
                                  <a:prstClr val="black"/>
                                </a:solidFill>
                                <a:latin typeface="Cambria Math" panose="02040503050406030204" pitchFamily="18" charset="0"/>
                              </a:rPr>
                              <m:t>𝑥</m:t>
                            </m:r>
                          </m:e>
                          <m:sub>
                            <m:r>
                              <a:rPr lang="en-US" altLang="zh-CN" sz="2800" i="1" dirty="0">
                                <a:solidFill>
                                  <a:prstClr val="black"/>
                                </a:solidFill>
                                <a:latin typeface="Cambria Math" panose="02040503050406030204" pitchFamily="18" charset="0"/>
                              </a:rPr>
                              <m:t>2</m:t>
                            </m:r>
                          </m:sub>
                        </m:sSub>
                      </m:oMath>
                    </m:oMathPara>
                  </a14:m>
                  <a:endParaRPr lang="zh-CN" altLang="en-US" sz="2800" i="1" dirty="0">
                    <a:solidFill>
                      <a:prstClr val="black"/>
                    </a:solidFill>
                    <a:latin typeface="Times New Roman" panose="02020603050405020304" pitchFamily="16" charset="0"/>
                    <a:cs typeface="Times New Roman" panose="02020603050405020304" pitchFamily="16" charset="0"/>
                  </a:endParaRPr>
                </a:p>
              </p:txBody>
            </p:sp>
          </mc:Choice>
          <mc:Fallback>
            <p:sp>
              <p:nvSpPr>
                <p:cNvPr id="34" name="流程图: 接点 33"/>
                <p:cNvSpPr>
                  <a:spLocks noRot="1" noChangeAspect="1" noMove="1" noResize="1" noEditPoints="1" noAdjustHandles="1" noChangeArrowheads="1" noChangeShapeType="1" noTextEdit="1"/>
                </p:cNvSpPr>
                <p:nvPr/>
              </p:nvSpPr>
              <p:spPr>
                <a:xfrm>
                  <a:off x="3238402" y="2165954"/>
                  <a:ext cx="708857" cy="677760"/>
                </a:xfrm>
                <a:prstGeom prst="flowChartConnector">
                  <a:avLst/>
                </a:prstGeom>
                <a:blipFill rotWithShape="1">
                  <a:blip r:embed="rId2"/>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流程图: 接点 34"/>
                <p:cNvSpPr/>
                <p:nvPr/>
              </p:nvSpPr>
              <p:spPr>
                <a:xfrm>
                  <a:off x="5380250" y="802240"/>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ℎ</m:t>
                            </m:r>
                          </m:e>
                          <m:sub>
                            <m:r>
                              <a:rPr lang="en-US" altLang="zh-CN" sz="3200" dirty="0">
                                <a:latin typeface="Cambria Math" panose="02040503050406030204" pitchFamily="18" charset="0"/>
                              </a:rPr>
                              <m:t>1</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35" name="流程图: 接点 34"/>
                <p:cNvSpPr>
                  <a:spLocks noRot="1" noChangeAspect="1" noMove="1" noResize="1" noEditPoints="1" noAdjustHandles="1" noChangeArrowheads="1" noChangeShapeType="1" noTextEdit="1"/>
                </p:cNvSpPr>
                <p:nvPr/>
              </p:nvSpPr>
              <p:spPr>
                <a:xfrm>
                  <a:off x="5380250" y="802240"/>
                  <a:ext cx="708857" cy="677760"/>
                </a:xfrm>
                <a:prstGeom prst="flowChartConnector">
                  <a:avLst/>
                </a:prstGeom>
                <a:blipFill rotWithShape="1">
                  <a:blip r:embed="rId3"/>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流程图: 接点 35"/>
                <p:cNvSpPr/>
                <p:nvPr/>
              </p:nvSpPr>
              <p:spPr>
                <a:xfrm>
                  <a:off x="5380248" y="2180396"/>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ℎ</m:t>
                            </m:r>
                          </m:e>
                          <m:sub>
                            <m:r>
                              <a:rPr lang="en-US" altLang="zh-CN" sz="3200" dirty="0">
                                <a:latin typeface="Cambria Math" panose="02040503050406030204" pitchFamily="18" charset="0"/>
                              </a:rPr>
                              <m:t>2</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36" name="流程图: 接点 35"/>
                <p:cNvSpPr>
                  <a:spLocks noRot="1" noChangeAspect="1" noMove="1" noResize="1" noEditPoints="1" noAdjustHandles="1" noChangeArrowheads="1" noChangeShapeType="1" noTextEdit="1"/>
                </p:cNvSpPr>
                <p:nvPr/>
              </p:nvSpPr>
              <p:spPr>
                <a:xfrm>
                  <a:off x="5380248" y="2180396"/>
                  <a:ext cx="708857" cy="677760"/>
                </a:xfrm>
                <a:prstGeom prst="flowChartConnector">
                  <a:avLst/>
                </a:prstGeom>
                <a:blipFill rotWithShape="1">
                  <a:blip r:embed="rId4"/>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流程图: 接点 36"/>
                <p:cNvSpPr/>
                <p:nvPr/>
              </p:nvSpPr>
              <p:spPr>
                <a:xfrm>
                  <a:off x="7522095" y="802234"/>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𝑜</m:t>
                            </m:r>
                          </m:e>
                          <m:sub>
                            <m:r>
                              <a:rPr lang="en-US" altLang="zh-CN" sz="3200" dirty="0">
                                <a:latin typeface="Cambria Math" panose="02040503050406030204" pitchFamily="18" charset="0"/>
                              </a:rPr>
                              <m:t>1</m:t>
                            </m:r>
                          </m:sub>
                        </m:sSub>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37" name="流程图: 接点 36"/>
                <p:cNvSpPr>
                  <a:spLocks noRot="1" noChangeAspect="1" noMove="1" noResize="1" noEditPoints="1" noAdjustHandles="1" noChangeArrowheads="1" noChangeShapeType="1" noTextEdit="1"/>
                </p:cNvSpPr>
                <p:nvPr/>
              </p:nvSpPr>
              <p:spPr>
                <a:xfrm>
                  <a:off x="7522095" y="802234"/>
                  <a:ext cx="708857" cy="677760"/>
                </a:xfrm>
                <a:prstGeom prst="flowChartConnector">
                  <a:avLst/>
                </a:prstGeom>
                <a:blipFill rotWithShape="1">
                  <a:blip r:embed="rId5"/>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流程图: 接点 37"/>
                <p:cNvSpPr/>
                <p:nvPr/>
              </p:nvSpPr>
              <p:spPr>
                <a:xfrm>
                  <a:off x="7522095" y="2180396"/>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𝑜</m:t>
                            </m:r>
                          </m:e>
                          <m:sub>
                            <m:r>
                              <a:rPr lang="en-US" altLang="zh-CN" sz="3200" dirty="0">
                                <a:latin typeface="Cambria Math" panose="02040503050406030204" pitchFamily="18" charset="0"/>
                              </a:rPr>
                              <m:t>2</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38" name="流程图: 接点 37"/>
                <p:cNvSpPr>
                  <a:spLocks noRot="1" noChangeAspect="1" noMove="1" noResize="1" noEditPoints="1" noAdjustHandles="1" noChangeArrowheads="1" noChangeShapeType="1" noTextEdit="1"/>
                </p:cNvSpPr>
                <p:nvPr/>
              </p:nvSpPr>
              <p:spPr>
                <a:xfrm>
                  <a:off x="7522095" y="2180396"/>
                  <a:ext cx="708857" cy="677760"/>
                </a:xfrm>
                <a:prstGeom prst="flowChartConnector">
                  <a:avLst/>
                </a:prstGeom>
                <a:blipFill rotWithShape="1">
                  <a:blip r:embed="rId6"/>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39" name="直接箭头连接符 38"/>
            <p:cNvCxnSpPr>
              <a:stCxn id="33" idx="6"/>
              <a:endCxn id="35" idx="2"/>
            </p:cNvCxnSpPr>
            <p:nvPr/>
          </p:nvCxnSpPr>
          <p:spPr>
            <a:xfrm>
              <a:off x="3947261" y="1141116"/>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3" idx="6"/>
              <a:endCxn id="36" idx="2"/>
            </p:cNvCxnSpPr>
            <p:nvPr/>
          </p:nvCxnSpPr>
          <p:spPr>
            <a:xfrm>
              <a:off x="3947261" y="1141116"/>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34" idx="6"/>
              <a:endCxn id="36" idx="2"/>
            </p:cNvCxnSpPr>
            <p:nvPr/>
          </p:nvCxnSpPr>
          <p:spPr>
            <a:xfrm>
              <a:off x="3947259" y="2504837"/>
              <a:ext cx="1432988" cy="14441"/>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4" idx="6"/>
              <a:endCxn id="35" idx="2"/>
            </p:cNvCxnSpPr>
            <p:nvPr/>
          </p:nvCxnSpPr>
          <p:spPr>
            <a:xfrm flipV="1">
              <a:off x="3947259" y="1141120"/>
              <a:ext cx="1432991" cy="1363715"/>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文本框 42"/>
                <p:cNvSpPr txBox="1"/>
                <p:nvPr/>
              </p:nvSpPr>
              <p:spPr>
                <a:xfrm>
                  <a:off x="4526047" y="783702"/>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1</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43" name="文本框 42"/>
                <p:cNvSpPr txBox="1">
                  <a:spLocks noRot="1" noChangeAspect="1" noMove="1" noResize="1" noEditPoints="1" noAdjustHandles="1" noChangeArrowheads="1" noChangeShapeType="1" noTextEdit="1"/>
                </p:cNvSpPr>
                <p:nvPr/>
              </p:nvSpPr>
              <p:spPr>
                <a:xfrm>
                  <a:off x="4526047" y="783702"/>
                  <a:ext cx="492136" cy="392993"/>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4" name="文本框 43"/>
                <p:cNvSpPr txBox="1"/>
                <p:nvPr/>
              </p:nvSpPr>
              <p:spPr>
                <a:xfrm>
                  <a:off x="4063258" y="1473136"/>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2</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44" name="文本框 43"/>
                <p:cNvSpPr txBox="1">
                  <a:spLocks noRot="1" noChangeAspect="1" noMove="1" noResize="1" noEditPoints="1" noAdjustHandles="1" noChangeArrowheads="1" noChangeShapeType="1" noTextEdit="1"/>
                </p:cNvSpPr>
                <p:nvPr/>
              </p:nvSpPr>
              <p:spPr>
                <a:xfrm>
                  <a:off x="4063258" y="1473136"/>
                  <a:ext cx="492136" cy="392993"/>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文本框 44"/>
                <p:cNvSpPr txBox="1"/>
                <p:nvPr/>
              </p:nvSpPr>
              <p:spPr>
                <a:xfrm>
                  <a:off x="4171618" y="2137169"/>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3</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45" name="文本框 44"/>
                <p:cNvSpPr txBox="1">
                  <a:spLocks noRot="1" noChangeAspect="1" noMove="1" noResize="1" noEditPoints="1" noAdjustHandles="1" noChangeArrowheads="1" noChangeShapeType="1" noTextEdit="1"/>
                </p:cNvSpPr>
                <p:nvPr/>
              </p:nvSpPr>
              <p:spPr>
                <a:xfrm>
                  <a:off x="4171618" y="2137169"/>
                  <a:ext cx="492136" cy="392993"/>
                </a:xfrm>
                <a:prstGeom prst="rect">
                  <a:avLst/>
                </a:prstGeom>
                <a:blipFill rotWithShape="1">
                  <a:blip r:embed="rId9"/>
                </a:blipFill>
              </p:spPr>
              <p:txBody>
                <a:bodyPr/>
                <a:lstStyle/>
                <a:p>
                  <a:r>
                    <a:rPr lang="zh-CN" altLang="en-US">
                      <a:noFill/>
                    </a:rPr>
                    <a:t> </a:t>
                  </a:r>
                </a:p>
              </p:txBody>
            </p:sp>
          </mc:Fallback>
        </mc:AlternateContent>
        <p:sp>
          <p:nvSpPr>
            <p:cNvPr id="46" name="文本框 45"/>
            <p:cNvSpPr txBox="1"/>
            <p:nvPr/>
          </p:nvSpPr>
          <p:spPr>
            <a:xfrm>
              <a:off x="4526046" y="2511064"/>
              <a:ext cx="492136" cy="400110"/>
            </a:xfrm>
            <a:prstGeom prst="rect">
              <a:avLst/>
            </a:prstGeom>
            <a:noFill/>
          </p:spPr>
          <p:txBody>
            <a:bodyPr wrap="square" rtlCol="0">
              <a:spAutoFit/>
            </a:bodyPr>
            <a:lstStyle/>
            <a:p>
              <a:r>
                <a:rPr lang="en-US" altLang="zh-CN" sz="2000" dirty="0">
                  <a:solidFill>
                    <a:prstClr val="black"/>
                  </a:solidFill>
                  <a:latin typeface="Times New Roman" panose="02020603050405020304" pitchFamily="16" charset="0"/>
                  <a:cs typeface="Times New Roman" panose="02020603050405020304" pitchFamily="16" charset="0"/>
                </a:rPr>
                <a:t>w</a:t>
              </a:r>
              <a:r>
                <a:rPr lang="en-US" altLang="zh-CN" sz="2000" baseline="-25000" dirty="0">
                  <a:solidFill>
                    <a:prstClr val="black"/>
                  </a:solidFill>
                  <a:latin typeface="Times New Roman" panose="02020603050405020304" pitchFamily="16" charset="0"/>
                  <a:cs typeface="Times New Roman" panose="02020603050405020304" pitchFamily="16" charset="0"/>
                </a:rPr>
                <a:t>4</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47" name="直接箭头连接符 46"/>
            <p:cNvCxnSpPr/>
            <p:nvPr/>
          </p:nvCxnSpPr>
          <p:spPr>
            <a:xfrm>
              <a:off x="6089105" y="1149329"/>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6089106" y="1149329"/>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6089103" y="2527486"/>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V="1">
              <a:off x="6089105" y="1149329"/>
              <a:ext cx="1432988"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1" name="文本框 50"/>
                <p:cNvSpPr txBox="1"/>
                <p:nvPr/>
              </p:nvSpPr>
              <p:spPr>
                <a:xfrm>
                  <a:off x="6667893" y="791916"/>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5</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51" name="文本框 50"/>
                <p:cNvSpPr txBox="1">
                  <a:spLocks noRot="1" noChangeAspect="1" noMove="1" noResize="1" noEditPoints="1" noAdjustHandles="1" noChangeArrowheads="1" noChangeShapeType="1" noTextEdit="1"/>
                </p:cNvSpPr>
                <p:nvPr/>
              </p:nvSpPr>
              <p:spPr>
                <a:xfrm>
                  <a:off x="6667893" y="791916"/>
                  <a:ext cx="492136" cy="392993"/>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文本框 51"/>
                <p:cNvSpPr txBox="1"/>
                <p:nvPr/>
              </p:nvSpPr>
              <p:spPr>
                <a:xfrm>
                  <a:off x="6205103" y="1481349"/>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6</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52" name="文本框 51"/>
                <p:cNvSpPr txBox="1">
                  <a:spLocks noRot="1" noChangeAspect="1" noMove="1" noResize="1" noEditPoints="1" noAdjustHandles="1" noChangeArrowheads="1" noChangeShapeType="1" noTextEdit="1"/>
                </p:cNvSpPr>
                <p:nvPr/>
              </p:nvSpPr>
              <p:spPr>
                <a:xfrm>
                  <a:off x="6205103" y="1481349"/>
                  <a:ext cx="492136" cy="392993"/>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文本框 52"/>
                <p:cNvSpPr txBox="1"/>
                <p:nvPr/>
              </p:nvSpPr>
              <p:spPr>
                <a:xfrm>
                  <a:off x="6313463" y="2145381"/>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7</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53" name="文本框 52"/>
                <p:cNvSpPr txBox="1">
                  <a:spLocks noRot="1" noChangeAspect="1" noMove="1" noResize="1" noEditPoints="1" noAdjustHandles="1" noChangeArrowheads="1" noChangeShapeType="1" noTextEdit="1"/>
                </p:cNvSpPr>
                <p:nvPr/>
              </p:nvSpPr>
              <p:spPr>
                <a:xfrm>
                  <a:off x="6313463" y="2145381"/>
                  <a:ext cx="492136" cy="392993"/>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4" name="文本框 53"/>
                <p:cNvSpPr txBox="1"/>
                <p:nvPr/>
              </p:nvSpPr>
              <p:spPr>
                <a:xfrm>
                  <a:off x="6667890" y="2519276"/>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8</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54" name="文本框 53"/>
                <p:cNvSpPr txBox="1">
                  <a:spLocks noRot="1" noChangeAspect="1" noMove="1" noResize="1" noEditPoints="1" noAdjustHandles="1" noChangeArrowheads="1" noChangeShapeType="1" noTextEdit="1"/>
                </p:cNvSpPr>
                <p:nvPr/>
              </p:nvSpPr>
              <p:spPr>
                <a:xfrm>
                  <a:off x="6667890" y="2519276"/>
                  <a:ext cx="492136" cy="392993"/>
                </a:xfrm>
                <a:prstGeom prst="rect">
                  <a:avLst/>
                </a:prstGeom>
                <a:blipFill rotWithShape="1">
                  <a:blip r:embed="rId13"/>
                </a:blipFill>
              </p:spPr>
              <p:txBody>
                <a:bodyPr/>
                <a:lstStyle/>
                <a:p>
                  <a:r>
                    <a:rPr lang="zh-CN" altLang="en-US">
                      <a:noFill/>
                    </a:rPr>
                    <a:t> </a:t>
                  </a:r>
                </a:p>
              </p:txBody>
            </p:sp>
          </mc:Fallback>
        </mc:AlternateContent>
        <p:cxnSp>
          <p:nvCxnSpPr>
            <p:cNvPr id="55" name="直接箭头连接符 54"/>
            <p:cNvCxnSpPr/>
            <p:nvPr/>
          </p:nvCxnSpPr>
          <p:spPr>
            <a:xfrm>
              <a:off x="8230952" y="1157544"/>
              <a:ext cx="597975"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8230952" y="2527486"/>
              <a:ext cx="597975"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7" name="矩形 56"/>
                <p:cNvSpPr/>
                <p:nvPr/>
              </p:nvSpPr>
              <p:spPr>
                <a:xfrm>
                  <a:off x="8828927" y="965299"/>
                  <a:ext cx="597975" cy="1767353"/>
                </a:xfrm>
                <a:prstGeom prst="rect">
                  <a:avLst/>
                </a:prstGeom>
                <a:solidFill>
                  <a:schemeClr val="bg1">
                    <a:lumMod val="65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CN" sz="3200" i="1">
                            <a:solidFill>
                              <a:prstClr val="black"/>
                            </a:solidFill>
                            <a:latin typeface="Cambria Math" panose="02040503050406030204" pitchFamily="18" charset="0"/>
                          </a:rPr>
                          <m:t>𝐸𝑟𝑟𝑜𝑟</m:t>
                        </m:r>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57" name="矩形 56"/>
                <p:cNvSpPr>
                  <a:spLocks noRot="1" noChangeAspect="1" noMove="1" noResize="1" noEditPoints="1" noAdjustHandles="1" noChangeArrowheads="1" noChangeShapeType="1" noTextEdit="1"/>
                </p:cNvSpPr>
                <p:nvPr/>
              </p:nvSpPr>
              <p:spPr>
                <a:xfrm>
                  <a:off x="8828927" y="965299"/>
                  <a:ext cx="597975" cy="1767353"/>
                </a:xfrm>
                <a:prstGeom prst="rect">
                  <a:avLst/>
                </a:prstGeom>
                <a:blipFill rotWithShape="1">
                  <a:blip r:embed="rId14"/>
                </a:blipFill>
                <a:ln>
                  <a:solidFill>
                    <a:srgbClr val="FF0000"/>
                  </a:solid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30" name="文本框 29"/>
              <p:cNvSpPr txBox="1"/>
              <p:nvPr/>
            </p:nvSpPr>
            <p:spPr>
              <a:xfrm>
                <a:off x="3822973" y="4643247"/>
                <a:ext cx="4778052" cy="100758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3200" i="1">
                          <a:solidFill>
                            <a:prstClr val="black"/>
                          </a:solidFill>
                          <a:latin typeface="Cambria Math" panose="02040503050406030204" pitchFamily="18" charset="0"/>
                        </a:rPr>
                        <m:t>𝐸𝑟𝑟𝑜𝑟</m:t>
                      </m:r>
                      <m:r>
                        <a:rPr lang="en-US" altLang="zh-CN" sz="3200" i="1">
                          <a:latin typeface="Cambria Math" panose="02040503050406030204" pitchFamily="18" charset="0"/>
                          <a:ea typeface="黑体" panose="02010609060101010101" pitchFamily="49" charset="-122"/>
                        </a:rPr>
                        <m:t>=</m:t>
                      </m:r>
                      <m:f>
                        <m:fPr>
                          <m:ctrlPr>
                            <a:rPr lang="en-US" altLang="zh-CN" sz="3200" i="1">
                              <a:latin typeface="Cambria Math" panose="02040503050406030204" pitchFamily="18" charset="0"/>
                              <a:ea typeface="黑体" panose="02010609060101010101" pitchFamily="49" charset="-122"/>
                            </a:rPr>
                          </m:ctrlPr>
                        </m:fPr>
                        <m:num>
                          <m:r>
                            <a:rPr lang="en-US" altLang="zh-CN" sz="3200" i="1">
                              <a:latin typeface="Cambria Math" panose="02040503050406030204" pitchFamily="18" charset="0"/>
                              <a:ea typeface="黑体" panose="02010609060101010101" pitchFamily="49" charset="-122"/>
                            </a:rPr>
                            <m:t>1</m:t>
                          </m:r>
                        </m:num>
                        <m:den>
                          <m:r>
                            <a:rPr lang="en-US" altLang="zh-CN" sz="3200" i="1">
                              <a:latin typeface="Cambria Math" panose="02040503050406030204" pitchFamily="18" charset="0"/>
                              <a:ea typeface="黑体" panose="02010609060101010101" pitchFamily="49" charset="-122"/>
                            </a:rPr>
                            <m:t>2</m:t>
                          </m:r>
                        </m:den>
                      </m:f>
                      <m:nary>
                        <m:naryPr>
                          <m:chr m:val="∑"/>
                          <m:limLoc m:val="subSup"/>
                          <m:ctrlPr>
                            <a:rPr lang="en-US" altLang="zh-CN" sz="3200" i="1">
                              <a:latin typeface="Cambria Math" panose="02040503050406030204" pitchFamily="18" charset="0"/>
                              <a:ea typeface="黑体" panose="02010609060101010101" pitchFamily="49" charset="-122"/>
                            </a:rPr>
                          </m:ctrlPr>
                        </m:naryPr>
                        <m:sub>
                          <m:r>
                            <m:rPr>
                              <m:brk m:alnAt="25"/>
                            </m:rPr>
                            <a:rPr lang="en-US" altLang="zh-CN" sz="3200" i="1">
                              <a:latin typeface="Cambria Math" panose="02040503050406030204" pitchFamily="18" charset="0"/>
                              <a:ea typeface="黑体" panose="02010609060101010101" pitchFamily="49" charset="-122"/>
                            </a:rPr>
                            <m:t>𝑖</m:t>
                          </m:r>
                          <m:r>
                            <a:rPr lang="en-US" altLang="zh-CN" sz="3200" i="1">
                              <a:latin typeface="Cambria Math" panose="02040503050406030204" pitchFamily="18" charset="0"/>
                              <a:ea typeface="黑体" panose="02010609060101010101" pitchFamily="49" charset="-122"/>
                            </a:rPr>
                            <m:t>=</m:t>
                          </m:r>
                          <m:r>
                            <a:rPr lang="en-US" altLang="zh-CN" sz="3200" i="1">
                              <a:latin typeface="Cambria Math" panose="02040503050406030204" pitchFamily="18" charset="0"/>
                              <a:ea typeface="黑体" panose="02010609060101010101" pitchFamily="49" charset="-122"/>
                            </a:rPr>
                            <m:t>1</m:t>
                          </m:r>
                        </m:sub>
                        <m:sup>
                          <m:r>
                            <a:rPr lang="en-US" altLang="zh-CN" sz="3200" i="1">
                              <a:latin typeface="Cambria Math" panose="02040503050406030204" pitchFamily="18" charset="0"/>
                              <a:ea typeface="黑体" panose="02010609060101010101" pitchFamily="49" charset="-122"/>
                            </a:rPr>
                            <m:t>2</m:t>
                          </m:r>
                        </m:sup>
                        <m:e>
                          <m:sSup>
                            <m:sSupPr>
                              <m:ctrlPr>
                                <a:rPr lang="en-US" altLang="zh-CN" sz="3200" i="1">
                                  <a:latin typeface="Cambria Math" panose="02040503050406030204" pitchFamily="18" charset="0"/>
                                  <a:ea typeface="黑体" panose="02010609060101010101" pitchFamily="49" charset="-122"/>
                                </a:rPr>
                              </m:ctrlPr>
                            </m:sSupPr>
                            <m:e>
                              <m:r>
                                <a:rPr lang="en-US" altLang="zh-CN" sz="3200" i="1">
                                  <a:latin typeface="Cambria Math" panose="02040503050406030204" pitchFamily="18" charset="0"/>
                                  <a:ea typeface="黑体" panose="02010609060101010101" pitchFamily="49" charset="-122"/>
                                </a:rPr>
                                <m:t>(</m:t>
                              </m:r>
                              <m:sSub>
                                <m:sSubPr>
                                  <m:ctrlPr>
                                    <a:rPr lang="en-US" altLang="zh-CN" sz="3200" i="1">
                                      <a:latin typeface="Cambria Math" panose="02040503050406030204" pitchFamily="18" charset="0"/>
                                      <a:ea typeface="黑体" panose="02010609060101010101" pitchFamily="49" charset="-122"/>
                                    </a:rPr>
                                  </m:ctrlPr>
                                </m:sSubPr>
                                <m:e>
                                  <m:r>
                                    <a:rPr lang="en-US" altLang="zh-CN" sz="3200" i="1">
                                      <a:latin typeface="Cambria Math" panose="02040503050406030204" pitchFamily="18" charset="0"/>
                                      <a:ea typeface="黑体" panose="02010609060101010101" pitchFamily="49" charset="-122"/>
                                    </a:rPr>
                                    <m:t>𝑜</m:t>
                                  </m:r>
                                </m:e>
                                <m:sub>
                                  <m:r>
                                    <a:rPr lang="en-US" altLang="zh-CN" sz="3200" i="1">
                                      <a:latin typeface="Cambria Math" panose="02040503050406030204" pitchFamily="18" charset="0"/>
                                      <a:ea typeface="黑体" panose="02010609060101010101" pitchFamily="49" charset="-122"/>
                                    </a:rPr>
                                    <m:t>𝑖</m:t>
                                  </m:r>
                                </m:sub>
                              </m:sSub>
                              <m:r>
                                <a:rPr lang="en-US" altLang="zh-CN" sz="3200" i="1">
                                  <a:latin typeface="Cambria Math" panose="02040503050406030204" pitchFamily="18" charset="0"/>
                                  <a:ea typeface="黑体" panose="02010609060101010101" pitchFamily="49" charset="-122"/>
                                </a:rPr>
                                <m:t>−</m:t>
                              </m:r>
                              <m:sSub>
                                <m:sSubPr>
                                  <m:ctrlPr>
                                    <a:rPr lang="en-US" altLang="zh-CN" sz="3200" i="1">
                                      <a:latin typeface="Cambria Math" panose="02040503050406030204" pitchFamily="18" charset="0"/>
                                      <a:ea typeface="黑体" panose="02010609060101010101" pitchFamily="49" charset="-122"/>
                                    </a:rPr>
                                  </m:ctrlPr>
                                </m:sSubPr>
                                <m:e>
                                  <m:r>
                                    <a:rPr lang="en-US" altLang="zh-CN" sz="3200" i="1">
                                      <a:latin typeface="Cambria Math" panose="02040503050406030204" pitchFamily="18" charset="0"/>
                                      <a:ea typeface="黑体" panose="02010609060101010101" pitchFamily="49" charset="-122"/>
                                    </a:rPr>
                                    <m:t>𝑦</m:t>
                                  </m:r>
                                </m:e>
                                <m:sub>
                                  <m:r>
                                    <a:rPr lang="en-US" altLang="zh-CN" sz="3200" i="1">
                                      <a:latin typeface="Cambria Math" panose="02040503050406030204" pitchFamily="18" charset="0"/>
                                      <a:ea typeface="黑体" panose="02010609060101010101" pitchFamily="49" charset="-122"/>
                                    </a:rPr>
                                    <m:t>𝑖</m:t>
                                  </m:r>
                                </m:sub>
                              </m:sSub>
                              <m:r>
                                <a:rPr lang="en-US" altLang="zh-CN" sz="3200" i="1">
                                  <a:latin typeface="Cambria Math" panose="02040503050406030204" pitchFamily="18" charset="0"/>
                                  <a:ea typeface="黑体" panose="02010609060101010101" pitchFamily="49" charset="-122"/>
                                </a:rPr>
                                <m:t>)</m:t>
                              </m:r>
                            </m:e>
                            <m:sup>
                              <m:r>
                                <a:rPr lang="en-US" altLang="zh-CN" sz="3200" i="1">
                                  <a:latin typeface="Cambria Math" panose="02040503050406030204" pitchFamily="18" charset="0"/>
                                  <a:ea typeface="黑体" panose="02010609060101010101" pitchFamily="49" charset="-122"/>
                                </a:rPr>
                                <m:t>2</m:t>
                              </m:r>
                            </m:sup>
                          </m:sSup>
                        </m:e>
                      </m:nary>
                    </m:oMath>
                  </m:oMathPara>
                </a14:m>
                <a:endParaRPr lang="zh-CN" altLang="en-US" sz="3200" dirty="0">
                  <a:solidFill>
                    <a:prstClr val="black"/>
                  </a:solidFill>
                  <a:latin typeface="等线" panose="02010600030101010101" pitchFamily="2" charset="-122"/>
                </a:endParaRPr>
              </a:p>
            </p:txBody>
          </p:sp>
        </mc:Choice>
        <mc:Fallback>
          <p:sp>
            <p:nvSpPr>
              <p:cNvPr id="30" name="文本框 29"/>
              <p:cNvSpPr txBox="1">
                <a:spLocks noRot="1" noChangeAspect="1" noMove="1" noResize="1" noEditPoints="1" noAdjustHandles="1" noChangeArrowheads="1" noChangeShapeType="1" noTextEdit="1"/>
              </p:cNvSpPr>
              <p:nvPr/>
            </p:nvSpPr>
            <p:spPr>
              <a:xfrm>
                <a:off x="3822973" y="4643247"/>
                <a:ext cx="4778052" cy="1007584"/>
              </a:xfrm>
              <a:prstGeom prst="rect">
                <a:avLst/>
              </a:prstGeom>
              <a:blipFill rotWithShape="1">
                <a:blip r:embed="rId15"/>
                <a:stretch>
                  <a:fillRect l="-6" t="-13" r="12" b="60"/>
                </a:stretch>
              </a:blipFill>
            </p:spPr>
            <p:txBody>
              <a:bodyPr/>
              <a:lstStyle/>
              <a:p>
                <a:r>
                  <a:rPr lang="zh-CN" alt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sym typeface="Times New Roman" panose="02020603050405020304" pitchFamily="16" charset="0"/>
              </a:rPr>
              <a:t>提纲</a:t>
            </a:r>
            <a:endParaRPr lang="zh-CN" altLang="en-US" dirty="0">
              <a:latin typeface="黑体" panose="02010609060101010101" pitchFamily="49" charset="-122"/>
              <a:cs typeface="Times New Roman" panose="02020603050405020304" pitchFamily="16" charset="0"/>
            </a:endParaRPr>
          </a:p>
        </p:txBody>
      </p:sp>
      <p:sp>
        <p:nvSpPr>
          <p:cNvPr id="4" name="内容占位符 2"/>
          <p:cNvSpPr>
            <a:spLocks noGrp="1"/>
          </p:cNvSpPr>
          <p:nvPr>
            <p:ph idx="1"/>
          </p:nvPr>
        </p:nvSpPr>
        <p:spPr>
          <a:xfrm>
            <a:off x="393700" y="788988"/>
            <a:ext cx="11355388" cy="5387975"/>
          </a:xfrm>
        </p:spPr>
        <p:txBody>
          <a:bodyPr/>
          <a:lstStyle/>
          <a:p>
            <a:r>
              <a:rPr lang="zh-CN" altLang="en-US" dirty="0">
                <a:solidFill>
                  <a:srgbClr val="FF0000"/>
                </a:solidFill>
              </a:rPr>
              <a:t>深度学习历史发展</a:t>
            </a:r>
            <a:endParaRPr lang="en-US" altLang="zh-CN" dirty="0">
              <a:solidFill>
                <a:srgbClr val="FF0000"/>
              </a:solidFill>
            </a:endParaRPr>
          </a:p>
          <a:p>
            <a:r>
              <a:rPr lang="zh-CN" altLang="en-US" dirty="0"/>
              <a:t>前馈神经网络</a:t>
            </a:r>
            <a:endParaRPr lang="zh-CN" altLang="en-US" dirty="0"/>
          </a:p>
          <a:p>
            <a:r>
              <a:rPr lang="zh-CN" altLang="en-US" dirty="0"/>
              <a:t>卷积神经网络</a:t>
            </a:r>
            <a:endParaRPr lang="en-US" altLang="zh-CN" dirty="0"/>
          </a:p>
          <a:p>
            <a:r>
              <a:rPr lang="zh-CN" altLang="en-US" dirty="0"/>
              <a:t>循环神经网络</a:t>
            </a:r>
            <a:endParaRPr lang="en-US" altLang="zh-CN" dirty="0"/>
          </a:p>
          <a:p>
            <a:r>
              <a:rPr lang="zh-CN" altLang="en-US" dirty="0"/>
              <a:t>深度生成学习</a:t>
            </a:r>
            <a:endParaRPr lang="en-US" altLang="zh-CN" dirty="0"/>
          </a:p>
          <a:p>
            <a:r>
              <a:rPr lang="zh-CN" altLang="en-US" dirty="0"/>
              <a:t>深度学习应用</a:t>
            </a:r>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误差反向传播：前馈神经网络</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latin typeface="Times New Roman" panose="02020603050405020304" pitchFamily="16" charset="0"/>
                    <a:cs typeface="Times New Roman" panose="02020603050405020304" pitchFamily="16" charset="0"/>
                  </a:rPr>
                  <a:t>反向传播：梯度计算</a:t>
                </a:r>
                <a:endParaRPr lang="en-US" altLang="zh-CN" dirty="0">
                  <a:latin typeface="Times New Roman" panose="02020603050405020304" pitchFamily="16" charset="0"/>
                  <a:cs typeface="Times New Roman" panose="02020603050405020304" pitchFamily="16" charset="0"/>
                </a:endParaRPr>
              </a:p>
              <a:p>
                <a:pPr lvl="1"/>
                <a:r>
                  <a:rPr lang="zh-CN" altLang="en-US" dirty="0">
                    <a:latin typeface="Times New Roman" panose="02020603050405020304" pitchFamily="16" charset="0"/>
                    <a:cs typeface="Times New Roman" panose="02020603050405020304" pitchFamily="16" charset="0"/>
                  </a:rPr>
                  <a:t>计算</a:t>
                </a:r>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6" charset="0"/>
                          </a:rPr>
                        </m:ctrlPr>
                      </m:sSubPr>
                      <m:e>
                        <m:r>
                          <a:rPr lang="zh-CN" altLang="en-US" i="1" dirty="0" smtClean="0">
                            <a:latin typeface="Cambria Math" panose="02040503050406030204" pitchFamily="18" charset="0"/>
                            <a:cs typeface="Times New Roman" panose="02020603050405020304" pitchFamily="16" charset="0"/>
                          </a:rPr>
                          <m:t>𝑤</m:t>
                        </m:r>
                      </m:e>
                      <m:sub>
                        <m:r>
                          <a:rPr lang="en-US" altLang="zh-CN" i="1" dirty="0">
                            <a:latin typeface="Cambria Math" panose="02040503050406030204" pitchFamily="18" charset="0"/>
                            <a:cs typeface="Times New Roman" panose="02020603050405020304" pitchFamily="16" charset="0"/>
                          </a:rPr>
                          <m:t>5</m:t>
                        </m:r>
                      </m:sub>
                    </m:sSub>
                    <m:r>
                      <a:rPr lang="en-US" altLang="zh-CN" i="1" dirty="0">
                        <a:latin typeface="Cambria Math" panose="02040503050406030204" pitchFamily="18" charset="0"/>
                        <a:cs typeface="Times New Roman" panose="02020603050405020304" pitchFamily="16" charset="0"/>
                      </a:rPr>
                      <m:t>~ </m:t>
                    </m:r>
                    <m:sSub>
                      <m:sSubPr>
                        <m:ctrlPr>
                          <a:rPr lang="en-US" altLang="zh-CN" i="1" dirty="0">
                            <a:latin typeface="Cambria Math" panose="02040503050406030204" pitchFamily="18" charset="0"/>
                            <a:cs typeface="Times New Roman" panose="02020603050405020304" pitchFamily="16" charset="0"/>
                          </a:rPr>
                        </m:ctrlPr>
                      </m:sSubPr>
                      <m:e>
                        <m:r>
                          <a:rPr lang="zh-CN" altLang="en-US" i="1" dirty="0">
                            <a:latin typeface="Cambria Math" panose="02040503050406030204" pitchFamily="18" charset="0"/>
                            <a:cs typeface="Times New Roman" panose="02020603050405020304" pitchFamily="16" charset="0"/>
                          </a:rPr>
                          <m:t>𝑤</m:t>
                        </m:r>
                      </m:e>
                      <m:sub>
                        <m:r>
                          <a:rPr lang="en-US" altLang="zh-CN" i="1" dirty="0">
                            <a:latin typeface="Cambria Math" panose="02040503050406030204" pitchFamily="18" charset="0"/>
                            <a:cs typeface="Times New Roman" panose="02020603050405020304" pitchFamily="16" charset="0"/>
                          </a:rPr>
                          <m:t>8</m:t>
                        </m:r>
                      </m:sub>
                    </m:sSub>
                  </m:oMath>
                </a14:m>
                <a:r>
                  <a:rPr lang="zh-CN" altLang="en-US" dirty="0">
                    <a:latin typeface="Times New Roman" panose="02020603050405020304" pitchFamily="16" charset="0"/>
                    <a:cs typeface="Times New Roman" panose="02020603050405020304" pitchFamily="16" charset="0"/>
                  </a:rPr>
                  <a:t>的梯度</a:t>
                </a:r>
                <a:endParaRPr lang="en-US" altLang="zh-CN" dirty="0">
                  <a:latin typeface="Times New Roman" panose="02020603050405020304" pitchFamily="16" charset="0"/>
                  <a:cs typeface="Times New Roman" panose="02020603050405020304" pitchFamily="16" charset="0"/>
                </a:endParaRPr>
              </a:p>
              <a:p>
                <a:pPr marL="457200" lvl="1" indent="0">
                  <a:buNone/>
                </a:pPr>
                <a:r>
                  <a:rPr lang="en-US" altLang="zh-CN" dirty="0">
                    <a:latin typeface="Times New Roman" panose="02020603050405020304" pitchFamily="16" charset="0"/>
                    <a:cs typeface="Times New Roman" panose="02020603050405020304" pitchFamily="16" charset="0"/>
                  </a:rPr>
                  <a:t>   (</a:t>
                </a:r>
                <a:r>
                  <a:rPr lang="zh-CN" altLang="en-US" dirty="0">
                    <a:latin typeface="Times New Roman" panose="02020603050405020304" pitchFamily="16" charset="0"/>
                    <a:cs typeface="Times New Roman" panose="02020603050405020304" pitchFamily="16" charset="0"/>
                  </a:rPr>
                  <a:t>以</a:t>
                </a:r>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6" charset="0"/>
                          </a:rPr>
                        </m:ctrlPr>
                      </m:sSubPr>
                      <m:e>
                        <m:r>
                          <a:rPr lang="zh-CN" altLang="en-US" i="1" dirty="0" smtClean="0">
                            <a:latin typeface="Cambria Math" panose="02040503050406030204" pitchFamily="18" charset="0"/>
                            <a:cs typeface="Times New Roman" panose="02020603050405020304" pitchFamily="16" charset="0"/>
                          </a:rPr>
                          <m:t>𝑤</m:t>
                        </m:r>
                      </m:e>
                      <m:sub>
                        <m:r>
                          <a:rPr lang="en-US" altLang="zh-CN" i="1" dirty="0">
                            <a:latin typeface="Cambria Math" panose="02040503050406030204" pitchFamily="18" charset="0"/>
                            <a:cs typeface="Times New Roman" panose="02020603050405020304" pitchFamily="16" charset="0"/>
                          </a:rPr>
                          <m:t>5</m:t>
                        </m:r>
                      </m:sub>
                    </m:sSub>
                  </m:oMath>
                </a14:m>
                <a:r>
                  <a:rPr lang="zh-CN" altLang="en-US" dirty="0">
                    <a:latin typeface="Times New Roman" panose="02020603050405020304" pitchFamily="16" charset="0"/>
                    <a:cs typeface="Times New Roman" panose="02020603050405020304" pitchFamily="16" charset="0"/>
                  </a:rPr>
                  <a:t>为例</a:t>
                </a:r>
                <a:r>
                  <a:rPr lang="en-US" altLang="zh-CN" dirty="0">
                    <a:latin typeface="Times New Roman" panose="02020603050405020304" pitchFamily="16" charset="0"/>
                    <a:cs typeface="Times New Roman" panose="02020603050405020304" pitchFamily="16" charset="0"/>
                  </a:rPr>
                  <a:t>)</a:t>
                </a:r>
                <a:endParaRPr lang="en-US" altLang="zh-CN" dirty="0">
                  <a:latin typeface="Times New Roman" panose="02020603050405020304" pitchFamily="16" charset="0"/>
                  <a:cs typeface="Times New Roman" panose="02020603050405020304" pitchFamily="16" charset="0"/>
                </a:endParaRPr>
              </a:p>
              <a:p>
                <a:pPr lvl="1"/>
                <a:endParaRPr lang="zh-CN" altLang="en-US" dirty="0">
                  <a:latin typeface="Times New Roman" panose="02020603050405020304" pitchFamily="16" charset="0"/>
                  <a:cs typeface="Times New Roman" panose="02020603050405020304" pitchFamily="16" charset="0"/>
                </a:endParaRPr>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7"/>
                </a:stretch>
              </a:blipFill>
            </p:spPr>
            <p:txBody>
              <a:bodyPr/>
              <a:lstStyle/>
              <a:p>
                <a:r>
                  <a:rPr lang="zh-CN" altLang="en-US">
                    <a:noFill/>
                  </a:rPr>
                  <a:t> </a:t>
                </a:r>
              </a:p>
            </p:txBody>
          </p:sp>
        </mc:Fallback>
      </mc:AlternateContent>
      <p:grpSp>
        <p:nvGrpSpPr>
          <p:cNvPr id="4" name="组合 3"/>
          <p:cNvGrpSpPr/>
          <p:nvPr/>
        </p:nvGrpSpPr>
        <p:grpSpPr>
          <a:xfrm>
            <a:off x="5353305" y="756049"/>
            <a:ext cx="6188500" cy="2128567"/>
            <a:chOff x="3238402" y="783702"/>
            <a:chExt cx="6188500" cy="2128567"/>
          </a:xfrm>
        </p:grpSpPr>
        <mc:AlternateContent xmlns:mc="http://schemas.openxmlformats.org/markup-compatibility/2006">
          <mc:Choice xmlns:a14="http://schemas.microsoft.com/office/drawing/2010/main" Requires="a14">
            <p:sp>
              <p:nvSpPr>
                <p:cNvPr id="5" name="流程图: 接点 4"/>
                <p:cNvSpPr/>
                <p:nvPr/>
              </p:nvSpPr>
              <p:spPr>
                <a:xfrm>
                  <a:off x="3238403" y="802240"/>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dirty="0">
                                <a:solidFill>
                                  <a:prstClr val="black"/>
                                </a:solidFill>
                                <a:latin typeface="Cambria Math" panose="02040503050406030204" pitchFamily="18" charset="0"/>
                              </a:rPr>
                            </m:ctrlPr>
                          </m:sSubPr>
                          <m:e>
                            <m:r>
                              <a:rPr lang="en-US" altLang="zh-CN" sz="2800" i="1" dirty="0">
                                <a:solidFill>
                                  <a:prstClr val="black"/>
                                </a:solidFill>
                                <a:latin typeface="Cambria Math" panose="02040503050406030204" pitchFamily="18" charset="0"/>
                              </a:rPr>
                              <m:t>𝑥</m:t>
                            </m:r>
                          </m:e>
                          <m:sub>
                            <m:r>
                              <a:rPr lang="en-US" altLang="zh-CN" sz="2800" i="1" dirty="0">
                                <a:solidFill>
                                  <a:prstClr val="black"/>
                                </a:solidFill>
                                <a:latin typeface="Cambria Math" panose="02040503050406030204" pitchFamily="18" charset="0"/>
                              </a:rPr>
                              <m:t>1</m:t>
                            </m:r>
                          </m:sub>
                        </m:sSub>
                      </m:oMath>
                    </m:oMathPara>
                  </a14:m>
                  <a:endParaRPr lang="zh-CN" altLang="en-US" sz="28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5" name="流程图: 接点 4"/>
                <p:cNvSpPr>
                  <a:spLocks noRot="1" noChangeAspect="1" noMove="1" noResize="1" noEditPoints="1" noAdjustHandles="1" noChangeArrowheads="1" noChangeShapeType="1" noTextEdit="1"/>
                </p:cNvSpPr>
                <p:nvPr/>
              </p:nvSpPr>
              <p:spPr>
                <a:xfrm>
                  <a:off x="3238403" y="802240"/>
                  <a:ext cx="708857" cy="677760"/>
                </a:xfrm>
                <a:prstGeom prst="flowChartConnector">
                  <a:avLst/>
                </a:prstGeom>
                <a:blipFill rotWithShape="1">
                  <a:blip r:embed="rId2"/>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流程图: 接点 5"/>
                <p:cNvSpPr/>
                <p:nvPr/>
              </p:nvSpPr>
              <p:spPr>
                <a:xfrm>
                  <a:off x="3238402" y="2165954"/>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dirty="0">
                                <a:solidFill>
                                  <a:prstClr val="black"/>
                                </a:solidFill>
                                <a:latin typeface="Cambria Math" panose="02040503050406030204" pitchFamily="18" charset="0"/>
                              </a:rPr>
                            </m:ctrlPr>
                          </m:sSubPr>
                          <m:e>
                            <m:r>
                              <a:rPr lang="en-US" altLang="zh-CN" sz="2800" i="1" dirty="0">
                                <a:solidFill>
                                  <a:prstClr val="black"/>
                                </a:solidFill>
                                <a:latin typeface="Cambria Math" panose="02040503050406030204" pitchFamily="18" charset="0"/>
                              </a:rPr>
                              <m:t>𝑥</m:t>
                            </m:r>
                          </m:e>
                          <m:sub>
                            <m:r>
                              <a:rPr lang="en-US" altLang="zh-CN" sz="2800" i="1" dirty="0">
                                <a:solidFill>
                                  <a:prstClr val="black"/>
                                </a:solidFill>
                                <a:latin typeface="Cambria Math" panose="02040503050406030204" pitchFamily="18" charset="0"/>
                              </a:rPr>
                              <m:t>2</m:t>
                            </m:r>
                          </m:sub>
                        </m:sSub>
                      </m:oMath>
                    </m:oMathPara>
                  </a14:m>
                  <a:endParaRPr lang="zh-CN" altLang="en-US" sz="2800" i="1" dirty="0">
                    <a:solidFill>
                      <a:prstClr val="black"/>
                    </a:solidFill>
                    <a:latin typeface="Times New Roman" panose="02020603050405020304" pitchFamily="16" charset="0"/>
                    <a:cs typeface="Times New Roman" panose="02020603050405020304" pitchFamily="16" charset="0"/>
                  </a:endParaRPr>
                </a:p>
              </p:txBody>
            </p:sp>
          </mc:Choice>
          <mc:Fallback>
            <p:sp>
              <p:nvSpPr>
                <p:cNvPr id="6" name="流程图: 接点 5"/>
                <p:cNvSpPr>
                  <a:spLocks noRot="1" noChangeAspect="1" noMove="1" noResize="1" noEditPoints="1" noAdjustHandles="1" noChangeArrowheads="1" noChangeShapeType="1" noTextEdit="1"/>
                </p:cNvSpPr>
                <p:nvPr/>
              </p:nvSpPr>
              <p:spPr>
                <a:xfrm>
                  <a:off x="3238402" y="2165954"/>
                  <a:ext cx="708857" cy="677760"/>
                </a:xfrm>
                <a:prstGeom prst="flowChartConnector">
                  <a:avLst/>
                </a:prstGeom>
                <a:blipFill rotWithShape="1">
                  <a:blip r:embed="rId3"/>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流程图: 接点 6"/>
                <p:cNvSpPr/>
                <p:nvPr/>
              </p:nvSpPr>
              <p:spPr>
                <a:xfrm>
                  <a:off x="5380250" y="802240"/>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ℎ</m:t>
                            </m:r>
                          </m:e>
                          <m:sub>
                            <m:r>
                              <a:rPr lang="en-US" altLang="zh-CN" sz="3200" dirty="0">
                                <a:latin typeface="Cambria Math" panose="02040503050406030204" pitchFamily="18" charset="0"/>
                              </a:rPr>
                              <m:t>1</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7" name="流程图: 接点 6"/>
                <p:cNvSpPr>
                  <a:spLocks noRot="1" noChangeAspect="1" noMove="1" noResize="1" noEditPoints="1" noAdjustHandles="1" noChangeArrowheads="1" noChangeShapeType="1" noTextEdit="1"/>
                </p:cNvSpPr>
                <p:nvPr/>
              </p:nvSpPr>
              <p:spPr>
                <a:xfrm>
                  <a:off x="5380250" y="802240"/>
                  <a:ext cx="708857" cy="677760"/>
                </a:xfrm>
                <a:prstGeom prst="flowChartConnector">
                  <a:avLst/>
                </a:prstGeom>
                <a:blipFill rotWithShape="1">
                  <a:blip r:embed="rId4"/>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流程图: 接点 7"/>
                <p:cNvSpPr/>
                <p:nvPr/>
              </p:nvSpPr>
              <p:spPr>
                <a:xfrm>
                  <a:off x="5380248" y="2180396"/>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ℎ</m:t>
                            </m:r>
                          </m:e>
                          <m:sub>
                            <m:r>
                              <a:rPr lang="en-US" altLang="zh-CN" sz="3200" dirty="0">
                                <a:latin typeface="Cambria Math" panose="02040503050406030204" pitchFamily="18" charset="0"/>
                              </a:rPr>
                              <m:t>2</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8" name="流程图: 接点 7"/>
                <p:cNvSpPr>
                  <a:spLocks noRot="1" noChangeAspect="1" noMove="1" noResize="1" noEditPoints="1" noAdjustHandles="1" noChangeArrowheads="1" noChangeShapeType="1" noTextEdit="1"/>
                </p:cNvSpPr>
                <p:nvPr/>
              </p:nvSpPr>
              <p:spPr>
                <a:xfrm>
                  <a:off x="5380248" y="2180396"/>
                  <a:ext cx="708857" cy="677760"/>
                </a:xfrm>
                <a:prstGeom prst="flowChartConnector">
                  <a:avLst/>
                </a:prstGeom>
                <a:blipFill rotWithShape="1">
                  <a:blip r:embed="rId5"/>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流程图: 接点 8"/>
                <p:cNvSpPr/>
                <p:nvPr/>
              </p:nvSpPr>
              <p:spPr>
                <a:xfrm>
                  <a:off x="7522095" y="802234"/>
                  <a:ext cx="708857" cy="677760"/>
                </a:xfrm>
                <a:prstGeom prst="flowChartConnector">
                  <a:avLst/>
                </a:prstGeom>
                <a:solidFill>
                  <a:srgbClr val="D3B3AB"/>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𝑜</m:t>
                            </m:r>
                          </m:e>
                          <m:sub>
                            <m:r>
                              <a:rPr lang="en-US" altLang="zh-CN" sz="3200" dirty="0">
                                <a:latin typeface="Cambria Math" panose="02040503050406030204" pitchFamily="18" charset="0"/>
                              </a:rPr>
                              <m:t>1</m:t>
                            </m:r>
                          </m:sub>
                        </m:sSub>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9" name="流程图: 接点 8"/>
                <p:cNvSpPr>
                  <a:spLocks noRot="1" noChangeAspect="1" noMove="1" noResize="1" noEditPoints="1" noAdjustHandles="1" noChangeArrowheads="1" noChangeShapeType="1" noTextEdit="1"/>
                </p:cNvSpPr>
                <p:nvPr/>
              </p:nvSpPr>
              <p:spPr>
                <a:xfrm>
                  <a:off x="7522095" y="802234"/>
                  <a:ext cx="708857" cy="677760"/>
                </a:xfrm>
                <a:prstGeom prst="flowChartConnector">
                  <a:avLst/>
                </a:prstGeom>
                <a:blipFill rotWithShape="1">
                  <a:blip r:embed="rId6"/>
                </a:blipFill>
                <a:ln>
                  <a:solidFill>
                    <a:srgbClr val="FF0000"/>
                  </a:solid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流程图: 接点 9"/>
                <p:cNvSpPr/>
                <p:nvPr/>
              </p:nvSpPr>
              <p:spPr>
                <a:xfrm>
                  <a:off x="7522095" y="2180396"/>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𝑜</m:t>
                            </m:r>
                          </m:e>
                          <m:sub>
                            <m:r>
                              <a:rPr lang="en-US" altLang="zh-CN" sz="3200" dirty="0">
                                <a:latin typeface="Cambria Math" panose="02040503050406030204" pitchFamily="18" charset="0"/>
                              </a:rPr>
                              <m:t>2</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10" name="流程图: 接点 9"/>
                <p:cNvSpPr>
                  <a:spLocks noRot="1" noChangeAspect="1" noMove="1" noResize="1" noEditPoints="1" noAdjustHandles="1" noChangeArrowheads="1" noChangeShapeType="1" noTextEdit="1"/>
                </p:cNvSpPr>
                <p:nvPr/>
              </p:nvSpPr>
              <p:spPr>
                <a:xfrm>
                  <a:off x="7522095" y="2180396"/>
                  <a:ext cx="708857" cy="677760"/>
                </a:xfrm>
                <a:prstGeom prst="flowChartConnector">
                  <a:avLst/>
                </a:prstGeom>
                <a:blipFill rotWithShape="1">
                  <a:blip r:embed="rId7"/>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11" name="直接箭头连接符 10"/>
            <p:cNvCxnSpPr>
              <a:stCxn id="5" idx="6"/>
              <a:endCxn id="7" idx="2"/>
            </p:cNvCxnSpPr>
            <p:nvPr/>
          </p:nvCxnSpPr>
          <p:spPr>
            <a:xfrm>
              <a:off x="3947261" y="1141116"/>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5" idx="6"/>
              <a:endCxn id="8" idx="2"/>
            </p:cNvCxnSpPr>
            <p:nvPr/>
          </p:nvCxnSpPr>
          <p:spPr>
            <a:xfrm>
              <a:off x="3947261" y="1141116"/>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 idx="6"/>
              <a:endCxn id="8" idx="2"/>
            </p:cNvCxnSpPr>
            <p:nvPr/>
          </p:nvCxnSpPr>
          <p:spPr>
            <a:xfrm>
              <a:off x="3947259" y="2504837"/>
              <a:ext cx="1432988" cy="14441"/>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6" idx="6"/>
              <a:endCxn id="7" idx="2"/>
            </p:cNvCxnSpPr>
            <p:nvPr/>
          </p:nvCxnSpPr>
          <p:spPr>
            <a:xfrm flipV="1">
              <a:off x="3947259" y="1141120"/>
              <a:ext cx="1432991" cy="1363715"/>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文本框 14"/>
                <p:cNvSpPr txBox="1"/>
                <p:nvPr/>
              </p:nvSpPr>
              <p:spPr>
                <a:xfrm>
                  <a:off x="4526047" y="783702"/>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1</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4526047" y="783702"/>
                  <a:ext cx="492136" cy="392993"/>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4063258" y="1473136"/>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2</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16" name="文本框 15"/>
                <p:cNvSpPr txBox="1">
                  <a:spLocks noRot="1" noChangeAspect="1" noMove="1" noResize="1" noEditPoints="1" noAdjustHandles="1" noChangeArrowheads="1" noChangeShapeType="1" noTextEdit="1"/>
                </p:cNvSpPr>
                <p:nvPr/>
              </p:nvSpPr>
              <p:spPr>
                <a:xfrm>
                  <a:off x="4063258" y="1473136"/>
                  <a:ext cx="492136" cy="392993"/>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4171618" y="2137169"/>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3</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17" name="文本框 16"/>
                <p:cNvSpPr txBox="1">
                  <a:spLocks noRot="1" noChangeAspect="1" noMove="1" noResize="1" noEditPoints="1" noAdjustHandles="1" noChangeArrowheads="1" noChangeShapeType="1" noTextEdit="1"/>
                </p:cNvSpPr>
                <p:nvPr/>
              </p:nvSpPr>
              <p:spPr>
                <a:xfrm>
                  <a:off x="4171618" y="2137169"/>
                  <a:ext cx="492136" cy="392993"/>
                </a:xfrm>
                <a:prstGeom prst="rect">
                  <a:avLst/>
                </a:prstGeom>
                <a:blipFill rotWithShape="1">
                  <a:blip r:embed="rId10"/>
                </a:blipFill>
              </p:spPr>
              <p:txBody>
                <a:bodyPr/>
                <a:lstStyle/>
                <a:p>
                  <a:r>
                    <a:rPr lang="zh-CN" altLang="en-US">
                      <a:noFill/>
                    </a:rPr>
                    <a:t> </a:t>
                  </a:r>
                </a:p>
              </p:txBody>
            </p:sp>
          </mc:Fallback>
        </mc:AlternateContent>
        <p:sp>
          <p:nvSpPr>
            <p:cNvPr id="18" name="文本框 17"/>
            <p:cNvSpPr txBox="1"/>
            <p:nvPr/>
          </p:nvSpPr>
          <p:spPr>
            <a:xfrm>
              <a:off x="4526046" y="2511064"/>
              <a:ext cx="492136" cy="400110"/>
            </a:xfrm>
            <a:prstGeom prst="rect">
              <a:avLst/>
            </a:prstGeom>
            <a:noFill/>
          </p:spPr>
          <p:txBody>
            <a:bodyPr wrap="square" rtlCol="0">
              <a:spAutoFit/>
            </a:bodyPr>
            <a:lstStyle/>
            <a:p>
              <a:r>
                <a:rPr lang="en-US" altLang="zh-CN" sz="2000" dirty="0">
                  <a:solidFill>
                    <a:prstClr val="black"/>
                  </a:solidFill>
                  <a:latin typeface="Times New Roman" panose="02020603050405020304" pitchFamily="16" charset="0"/>
                  <a:cs typeface="Times New Roman" panose="02020603050405020304" pitchFamily="16" charset="0"/>
                </a:rPr>
                <a:t>w</a:t>
              </a:r>
              <a:r>
                <a:rPr lang="en-US" altLang="zh-CN" sz="2000" baseline="-25000" dirty="0">
                  <a:solidFill>
                    <a:prstClr val="black"/>
                  </a:solidFill>
                  <a:latin typeface="Times New Roman" panose="02020603050405020304" pitchFamily="16" charset="0"/>
                  <a:cs typeface="Times New Roman" panose="02020603050405020304" pitchFamily="16" charset="0"/>
                </a:rPr>
                <a:t>4</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19" name="直接箭头连接符 18"/>
            <p:cNvCxnSpPr/>
            <p:nvPr/>
          </p:nvCxnSpPr>
          <p:spPr>
            <a:xfrm>
              <a:off x="6089105" y="1149329"/>
              <a:ext cx="1432988"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6089106" y="1149329"/>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6089103" y="2527486"/>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6089105" y="1149329"/>
              <a:ext cx="1432988"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文本框 22"/>
                <p:cNvSpPr txBox="1"/>
                <p:nvPr/>
              </p:nvSpPr>
              <p:spPr>
                <a:xfrm>
                  <a:off x="6667893" y="791916"/>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5</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23" name="文本框 22"/>
                <p:cNvSpPr txBox="1">
                  <a:spLocks noRot="1" noChangeAspect="1" noMove="1" noResize="1" noEditPoints="1" noAdjustHandles="1" noChangeArrowheads="1" noChangeShapeType="1" noTextEdit="1"/>
                </p:cNvSpPr>
                <p:nvPr/>
              </p:nvSpPr>
              <p:spPr>
                <a:xfrm>
                  <a:off x="6667893" y="791916"/>
                  <a:ext cx="492136" cy="392993"/>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p:cNvSpPr txBox="1"/>
                <p:nvPr/>
              </p:nvSpPr>
              <p:spPr>
                <a:xfrm>
                  <a:off x="6205103" y="1481349"/>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6</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24" name="文本框 23"/>
                <p:cNvSpPr txBox="1">
                  <a:spLocks noRot="1" noChangeAspect="1" noMove="1" noResize="1" noEditPoints="1" noAdjustHandles="1" noChangeArrowheads="1" noChangeShapeType="1" noTextEdit="1"/>
                </p:cNvSpPr>
                <p:nvPr/>
              </p:nvSpPr>
              <p:spPr>
                <a:xfrm>
                  <a:off x="6205103" y="1481349"/>
                  <a:ext cx="492136" cy="392993"/>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p:cNvSpPr txBox="1"/>
                <p:nvPr/>
              </p:nvSpPr>
              <p:spPr>
                <a:xfrm>
                  <a:off x="6313463" y="2145381"/>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7</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25" name="文本框 24"/>
                <p:cNvSpPr txBox="1">
                  <a:spLocks noRot="1" noChangeAspect="1" noMove="1" noResize="1" noEditPoints="1" noAdjustHandles="1" noChangeArrowheads="1" noChangeShapeType="1" noTextEdit="1"/>
                </p:cNvSpPr>
                <p:nvPr/>
              </p:nvSpPr>
              <p:spPr>
                <a:xfrm>
                  <a:off x="6313463" y="2145381"/>
                  <a:ext cx="492136" cy="392993"/>
                </a:xfrm>
                <a:prstGeom prst="rect">
                  <a:avLst/>
                </a:prstGeom>
                <a:blipFill rotWithShape="1">
                  <a:blip r:embed="rId1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文本框 25"/>
                <p:cNvSpPr txBox="1"/>
                <p:nvPr/>
              </p:nvSpPr>
              <p:spPr>
                <a:xfrm>
                  <a:off x="6667890" y="2519276"/>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8</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26" name="文本框 25"/>
                <p:cNvSpPr txBox="1">
                  <a:spLocks noRot="1" noChangeAspect="1" noMove="1" noResize="1" noEditPoints="1" noAdjustHandles="1" noChangeArrowheads="1" noChangeShapeType="1" noTextEdit="1"/>
                </p:cNvSpPr>
                <p:nvPr/>
              </p:nvSpPr>
              <p:spPr>
                <a:xfrm>
                  <a:off x="6667890" y="2519276"/>
                  <a:ext cx="492136" cy="392993"/>
                </a:xfrm>
                <a:prstGeom prst="rect">
                  <a:avLst/>
                </a:prstGeom>
                <a:blipFill rotWithShape="1">
                  <a:blip r:embed="rId14"/>
                </a:blipFill>
              </p:spPr>
              <p:txBody>
                <a:bodyPr/>
                <a:lstStyle/>
                <a:p>
                  <a:r>
                    <a:rPr lang="zh-CN" altLang="en-US">
                      <a:noFill/>
                    </a:rPr>
                    <a:t> </a:t>
                  </a:r>
                </a:p>
              </p:txBody>
            </p:sp>
          </mc:Fallback>
        </mc:AlternateContent>
        <p:cxnSp>
          <p:nvCxnSpPr>
            <p:cNvPr id="27" name="直接箭头连接符 26"/>
            <p:cNvCxnSpPr/>
            <p:nvPr/>
          </p:nvCxnSpPr>
          <p:spPr>
            <a:xfrm>
              <a:off x="8230952" y="1157544"/>
              <a:ext cx="597975"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8230952" y="2527486"/>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矩形 28"/>
                <p:cNvSpPr/>
                <p:nvPr/>
              </p:nvSpPr>
              <p:spPr>
                <a:xfrm>
                  <a:off x="8828927" y="965299"/>
                  <a:ext cx="597975" cy="1767353"/>
                </a:xfrm>
                <a:prstGeom prst="rect">
                  <a:avLst/>
                </a:prstGeom>
                <a:solidFill>
                  <a:schemeClr val="bg1">
                    <a:lumMod val="65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CN" sz="3200" i="1">
                            <a:solidFill>
                              <a:prstClr val="black"/>
                            </a:solidFill>
                            <a:latin typeface="Cambria Math" panose="02040503050406030204" pitchFamily="18" charset="0"/>
                          </a:rPr>
                          <m:t>𝐸𝑟𝑟𝑜𝑟</m:t>
                        </m:r>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9" name="矩形 28"/>
                <p:cNvSpPr>
                  <a:spLocks noRot="1" noChangeAspect="1" noMove="1" noResize="1" noEditPoints="1" noAdjustHandles="1" noChangeArrowheads="1" noChangeShapeType="1" noTextEdit="1"/>
                </p:cNvSpPr>
                <p:nvPr/>
              </p:nvSpPr>
              <p:spPr>
                <a:xfrm>
                  <a:off x="8828927" y="965299"/>
                  <a:ext cx="597975" cy="1767353"/>
                </a:xfrm>
                <a:prstGeom prst="rect">
                  <a:avLst/>
                </a:prstGeom>
                <a:blipFill rotWithShape="1">
                  <a:blip r:embed="rId15"/>
                </a:blipFill>
                <a:ln>
                  <a:solidFill>
                    <a:srgbClr val="FF0000"/>
                  </a:solid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30" name="文本框 29"/>
              <p:cNvSpPr txBox="1"/>
              <p:nvPr/>
            </p:nvSpPr>
            <p:spPr>
              <a:xfrm>
                <a:off x="664955" y="3042806"/>
                <a:ext cx="5171106" cy="334578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𝛿</m:t>
                          </m:r>
                        </m:e>
                        <m:sub>
                          <m:r>
                            <a:rPr lang="en-US" altLang="zh-CN" sz="2000" i="1">
                              <a:solidFill>
                                <a:prstClr val="black"/>
                              </a:solidFill>
                              <a:latin typeface="Cambria Math" panose="02040503050406030204" pitchFamily="18" charset="0"/>
                            </a:rPr>
                            <m:t>5</m:t>
                          </m:r>
                        </m:sub>
                      </m:sSub>
                      <m:r>
                        <a:rPr lang="en-US" altLang="zh-CN" sz="2000" i="1">
                          <a:solidFill>
                            <a:prstClr val="black"/>
                          </a:solidFill>
                          <a:latin typeface="Cambria Math" panose="02040503050406030204" pitchFamily="18" charset="0"/>
                        </a:rPr>
                        <m:t>= </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𝐸𝑟𝑟𝑜𝑟</m:t>
                          </m:r>
                        </m:num>
                        <m:den>
                          <m:r>
                            <a:rPr lang="zh-CN" altLang="en-US"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𝑤</m:t>
                              </m:r>
                            </m:e>
                            <m:sub>
                              <m:r>
                                <a:rPr lang="en-US" altLang="zh-CN" sz="2000" i="1">
                                  <a:solidFill>
                                    <a:prstClr val="black"/>
                                  </a:solidFill>
                                  <a:latin typeface="Cambria Math" panose="02040503050406030204" pitchFamily="18" charset="0"/>
                                </a:rPr>
                                <m:t>5</m:t>
                              </m:r>
                            </m:sub>
                          </m:sSub>
                        </m:den>
                      </m:f>
                      <m:r>
                        <a:rPr lang="en-US" altLang="zh-CN" sz="2000" i="1">
                          <a:solidFill>
                            <a:prstClr val="black"/>
                          </a:solidFill>
                          <a:latin typeface="Cambria Math" panose="02040503050406030204" pitchFamily="18" charset="0"/>
                        </a:rPr>
                        <m:t>= </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𝐸𝑟𝑟𝑜𝑟</m:t>
                          </m:r>
                        </m:num>
                        <m:den>
                          <m:r>
                            <a:rPr lang="zh-CN" altLang="en-US"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1</m:t>
                              </m:r>
                            </m:sub>
                          </m:sSub>
                        </m:den>
                      </m:f>
                      <m:r>
                        <a:rPr lang="en-US" altLang="zh-CN" sz="2000" i="1">
                          <a:solidFill>
                            <a:prstClr val="black"/>
                          </a:solidFill>
                          <a:latin typeface="Cambria Math" panose="02040503050406030204" pitchFamily="18" charset="0"/>
                        </a:rPr>
                        <m:t> ∗ </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1</m:t>
                              </m:r>
                            </m:sub>
                          </m:sSub>
                        </m:num>
                        <m:den>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𝐼𝑛</m:t>
                              </m:r>
                            </m:e>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1</m:t>
                                  </m:r>
                                </m:sub>
                              </m:sSub>
                            </m:sub>
                          </m:sSub>
                        </m:den>
                      </m:f>
                      <m:r>
                        <a:rPr lang="en-US" altLang="zh-CN" sz="2000">
                          <a:solidFill>
                            <a:prstClr val="black"/>
                          </a:solidFill>
                          <a:latin typeface="Cambria Math" panose="02040503050406030204" pitchFamily="18" charset="0"/>
                        </a:rPr>
                        <m:t> ∗ </m:t>
                      </m:r>
                      <m:f>
                        <m:fPr>
                          <m:ctrlPr>
                            <a:rPr lang="en-US" altLang="zh-CN" sz="2000" i="1">
                              <a:solidFill>
                                <a:prstClr val="black"/>
                              </a:solidFill>
                              <a:latin typeface="Cambria Math" panose="02040503050406030204" pitchFamily="18" charset="0"/>
                            </a:rPr>
                          </m:ctrlPr>
                        </m:fPr>
                        <m:num>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𝐼𝑛</m:t>
                              </m:r>
                            </m:e>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1</m:t>
                                  </m:r>
                                </m:sub>
                              </m:sSub>
                            </m:sub>
                          </m:sSub>
                        </m:num>
                        <m:den>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𝑤</m:t>
                              </m:r>
                            </m:e>
                            <m:sub>
                              <m:r>
                                <a:rPr lang="en-US" altLang="zh-CN" sz="2000" i="1">
                                  <a:solidFill>
                                    <a:prstClr val="black"/>
                                  </a:solidFill>
                                  <a:latin typeface="Cambria Math" panose="02040503050406030204" pitchFamily="18" charset="0"/>
                                </a:rPr>
                                <m:t>5</m:t>
                              </m:r>
                            </m:sub>
                          </m:sSub>
                        </m:den>
                      </m:f>
                    </m:oMath>
                  </m:oMathPara>
                </a14:m>
                <a:endParaRPr lang="en-US" altLang="zh-CN" sz="2000" dirty="0">
                  <a:solidFill>
                    <a:prstClr val="black"/>
                  </a:solidFill>
                  <a:latin typeface="Times New Roman" panose="02020603050405020304" pitchFamily="16" charset="0"/>
                  <a:cs typeface="Times New Roman" panose="02020603050405020304" pitchFamily="16" charset="0"/>
                </a:endParaRPr>
              </a:p>
              <a:p>
                <a:r>
                  <a:rPr lang="en-US" altLang="zh-CN" sz="2000" dirty="0">
                    <a:solidFill>
                      <a:prstClr val="black"/>
                    </a:solidFill>
                    <a:latin typeface="Times New Roman" panose="02020603050405020304" pitchFamily="16" charset="0"/>
                    <a:cs typeface="Times New Roman" panose="02020603050405020304" pitchFamily="16" charset="0"/>
                  </a:rPr>
                  <a:t>where,</a:t>
                </a:r>
                <a:endParaRPr lang="en-US" altLang="zh-CN" sz="2000" dirty="0">
                  <a:solidFill>
                    <a:prstClr val="black"/>
                  </a:solidFill>
                  <a:latin typeface="Times New Roman" panose="02020603050405020304" pitchFamily="16" charset="0"/>
                  <a:cs typeface="Times New Roman" panose="02020603050405020304" pitchFamily="16" charset="0"/>
                </a:endParaRPr>
              </a:p>
              <a:p>
                <a14:m>
                  <m:oMathPara xmlns:m="http://schemas.openxmlformats.org/officeDocument/2006/math">
                    <m:oMathParaPr>
                      <m:jc m:val="centerGroup"/>
                    </m:oMathParaPr>
                    <m:oMath xmlns:m="http://schemas.openxmlformats.org/officeDocument/2006/math">
                      <m:m>
                        <m:mPr>
                          <m:mcs>
                            <m:mc>
                              <m:mcPr>
                                <m:count m:val="3"/>
                                <m:mcJc m:val="center"/>
                              </m:mcPr>
                            </m:mc>
                          </m:mcs>
                          <m:ctrlPr>
                            <a:rPr lang="en-US" altLang="zh-CN" sz="2000" i="1" smtClean="0">
                              <a:solidFill>
                                <a:prstClr val="black"/>
                              </a:solidFill>
                              <a:latin typeface="Cambria Math" panose="02040503050406030204" pitchFamily="18" charset="0"/>
                              <a:cs typeface="Times New Roman" panose="02020603050405020304" pitchFamily="16" charset="0"/>
                            </a:rPr>
                          </m:ctrlPr>
                        </m:mPr>
                        <m:mr>
                          <m:e>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𝐸𝑟𝑟𝑜𝑟</m:t>
                                </m:r>
                              </m:num>
                              <m:den>
                                <m:r>
                                  <a:rPr lang="zh-CN" altLang="en-US"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1</m:t>
                                    </m:r>
                                  </m:sub>
                                </m:sSub>
                              </m:den>
                            </m:f>
                            <m:r>
                              <a:rPr lang="en-US" altLang="zh-CN"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ea typeface="Cambria Math" panose="02040503050406030204" pitchFamily="18" charset="0"/>
                                  </a:rPr>
                                </m:ctrlPr>
                              </m:sSubPr>
                              <m:e>
                                <m:r>
                                  <a:rPr lang="en-US" altLang="zh-CN" sz="2000" i="1">
                                    <a:solidFill>
                                      <a:prstClr val="black"/>
                                    </a:solidFill>
                                    <a:latin typeface="Cambria Math" panose="02040503050406030204" pitchFamily="18" charset="0"/>
                                    <a:ea typeface="Cambria Math" panose="02040503050406030204" pitchFamily="18" charset="0"/>
                                  </a:rPr>
                                  <m:t>𝑜</m:t>
                                </m:r>
                              </m:e>
                              <m:sub>
                                <m:r>
                                  <a:rPr lang="en-US" altLang="zh-CN" sz="2000" i="1">
                                    <a:solidFill>
                                      <a:prstClr val="black"/>
                                    </a:solidFill>
                                    <a:latin typeface="Cambria Math" panose="02040503050406030204" pitchFamily="18" charset="0"/>
                                    <a:ea typeface="Cambria Math" panose="02040503050406030204" pitchFamily="18" charset="0"/>
                                  </a:rPr>
                                  <m:t>1</m:t>
                                </m:r>
                              </m:sub>
                            </m:sSub>
                            <m:r>
                              <a:rPr lang="en-US" altLang="zh-CN" sz="2000" i="1">
                                <a:solidFill>
                                  <a:prstClr val="black"/>
                                </a:solidFill>
                                <a:latin typeface="Cambria Math" panose="02040503050406030204" pitchFamily="18" charset="0"/>
                                <a:ea typeface="Cambria Math" panose="02040503050406030204" pitchFamily="18" charset="0"/>
                              </a:rPr>
                              <m:t> − </m:t>
                            </m:r>
                            <m:sSub>
                              <m:sSubPr>
                                <m:ctrlPr>
                                  <a:rPr lang="en-US" altLang="zh-CN" sz="2000" i="1">
                                    <a:solidFill>
                                      <a:prstClr val="black"/>
                                    </a:solidFill>
                                    <a:latin typeface="Cambria Math" panose="02040503050406030204" pitchFamily="18" charset="0"/>
                                    <a:ea typeface="Cambria Math" panose="02040503050406030204" pitchFamily="18" charset="0"/>
                                  </a:rPr>
                                </m:ctrlPr>
                              </m:sSubPr>
                              <m:e>
                                <m:r>
                                  <a:rPr lang="en-US" altLang="zh-CN" sz="2000" i="1">
                                    <a:solidFill>
                                      <a:prstClr val="black"/>
                                    </a:solidFill>
                                    <a:latin typeface="Cambria Math" panose="02040503050406030204" pitchFamily="18" charset="0"/>
                                    <a:ea typeface="Cambria Math" panose="02040503050406030204" pitchFamily="18" charset="0"/>
                                  </a:rPr>
                                  <m:t>𝑦</m:t>
                                </m:r>
                              </m:e>
                              <m:sub>
                                <m:r>
                                  <a:rPr lang="en-US" altLang="zh-CN" sz="2000" i="1">
                                    <a:solidFill>
                                      <a:prstClr val="black"/>
                                    </a:solidFill>
                                    <a:latin typeface="Cambria Math" panose="02040503050406030204" pitchFamily="18" charset="0"/>
                                    <a:ea typeface="Cambria Math" panose="02040503050406030204" pitchFamily="18" charset="0"/>
                                  </a:rPr>
                                  <m:t>1</m:t>
                                </m:r>
                              </m:sub>
                            </m:sSub>
                          </m:e>
                          <m:e>
                            <m:r>
                              <a:rPr lang="en-US" altLang="zh-CN" sz="2000" i="1" smtClean="0">
                                <a:solidFill>
                                  <a:prstClr val="black"/>
                                </a:solidFill>
                                <a:latin typeface="Cambria Math" panose="02040503050406030204" pitchFamily="18" charset="0"/>
                                <a:ea typeface="Cambria Math" panose="02040503050406030204" pitchFamily="18" charset="0"/>
                                <a:cs typeface="Times New Roman" panose="02020603050405020304" pitchFamily="16" charset="0"/>
                              </a:rPr>
                              <m:t>←</m:t>
                            </m:r>
                          </m:e>
                          <m:e/>
                        </m:mr>
                        <m:mr>
                          <m:e>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1</m:t>
                                    </m:r>
                                  </m:sub>
                                </m:sSub>
                              </m:num>
                              <m:den>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𝐼𝑛</m:t>
                                    </m:r>
                                  </m:e>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1</m:t>
                                        </m:r>
                                      </m:sub>
                                    </m:sSub>
                                  </m:sub>
                                </m:sSub>
                              </m:den>
                            </m:f>
                            <m:r>
                              <a:rPr lang="en-US" altLang="zh-CN"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1</m:t>
                                </m:r>
                              </m:sub>
                            </m:sSub>
                            <m:r>
                              <a:rPr lang="en-US" altLang="zh-CN"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1</m:t>
                            </m:r>
                            <m:r>
                              <a:rPr lang="en-US" altLang="zh-CN" sz="2000" i="1">
                                <a:solidFill>
                                  <a:prstClr val="black"/>
                                </a:solidFill>
                                <a:latin typeface="Cambria Math" panose="02040503050406030204" pitchFamily="18" charset="0"/>
                              </a:rPr>
                              <m:t> −</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1</m:t>
                                </m:r>
                              </m:sub>
                            </m:sSub>
                            <m:r>
                              <a:rPr lang="en-US" altLang="zh-CN" sz="2000" i="1">
                                <a:solidFill>
                                  <a:prstClr val="black"/>
                                </a:solidFill>
                                <a:latin typeface="Cambria Math" panose="02040503050406030204" pitchFamily="18" charset="0"/>
                              </a:rPr>
                              <m:t>)</m:t>
                            </m:r>
                            <m:r>
                              <m:rPr>
                                <m:nor/>
                              </m:rPr>
                              <a:rPr lang="zh-CN" altLang="en-US" sz="2000" dirty="0">
                                <a:solidFill>
                                  <a:prstClr val="black"/>
                                </a:solidFill>
                                <a:latin typeface="Times New Roman" panose="02020603050405020304" pitchFamily="16" charset="0"/>
                                <a:cs typeface="Times New Roman" panose="02020603050405020304" pitchFamily="16" charset="0"/>
                              </a:rPr>
                              <m:t> </m:t>
                            </m:r>
                          </m:e>
                          <m:e>
                            <m:r>
                              <a:rPr lang="en-US" altLang="zh-CN" sz="2000" i="1">
                                <a:solidFill>
                                  <a:prstClr val="black"/>
                                </a:solidFill>
                                <a:latin typeface="Cambria Math" panose="02040503050406030204" pitchFamily="18" charset="0"/>
                                <a:ea typeface="Cambria Math" panose="02040503050406030204" pitchFamily="18" charset="0"/>
                                <a:cs typeface="Times New Roman" panose="02020603050405020304" pitchFamily="16" charset="0"/>
                              </a:rPr>
                              <m:t>←</m:t>
                            </m:r>
                          </m:e>
                          <m:e/>
                        </m:mr>
                        <m:mr>
                          <m:e>
                            <m:f>
                              <m:fPr>
                                <m:ctrlPr>
                                  <a:rPr lang="en-US" altLang="zh-CN" sz="2000" i="1">
                                    <a:solidFill>
                                      <a:prstClr val="black"/>
                                    </a:solidFill>
                                    <a:latin typeface="Cambria Math" panose="02040503050406030204" pitchFamily="18" charset="0"/>
                                  </a:rPr>
                                </m:ctrlPr>
                              </m:fPr>
                              <m:num>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𝐼𝑛</m:t>
                                    </m:r>
                                  </m:e>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1</m:t>
                                        </m:r>
                                      </m:sub>
                                    </m:sSub>
                                  </m:sub>
                                </m:sSub>
                              </m:num>
                              <m:den>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𝑤</m:t>
                                    </m:r>
                                  </m:e>
                                  <m:sub>
                                    <m:r>
                                      <a:rPr lang="en-US" altLang="zh-CN" sz="2000" i="1">
                                        <a:solidFill>
                                          <a:prstClr val="black"/>
                                        </a:solidFill>
                                        <a:latin typeface="Cambria Math" panose="02040503050406030204" pitchFamily="18" charset="0"/>
                                      </a:rPr>
                                      <m:t>5</m:t>
                                    </m:r>
                                  </m:sub>
                                </m:sSub>
                              </m:den>
                            </m:f>
                            <m:r>
                              <a:rPr lang="en-US" altLang="zh-CN" sz="2000" i="1">
                                <a:solidFill>
                                  <a:prstClr val="black"/>
                                </a:solidFill>
                                <a:latin typeface="Cambria Math" panose="02040503050406030204" pitchFamily="18" charset="0"/>
                              </a:rPr>
                              <m:t>= </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ℎ</m:t>
                                </m:r>
                              </m:e>
                              <m:sub>
                                <m:r>
                                  <a:rPr lang="en-US" altLang="zh-CN" sz="2000" i="1">
                                    <a:solidFill>
                                      <a:prstClr val="black"/>
                                    </a:solidFill>
                                    <a:latin typeface="Cambria Math" panose="02040503050406030204" pitchFamily="18" charset="0"/>
                                  </a:rPr>
                                  <m:t>1</m:t>
                                </m:r>
                              </m:sub>
                            </m:sSub>
                          </m:e>
                          <m:e>
                            <m:r>
                              <a:rPr lang="en-US" altLang="zh-CN" sz="2000" i="1">
                                <a:solidFill>
                                  <a:prstClr val="black"/>
                                </a:solidFill>
                                <a:latin typeface="Cambria Math" panose="02040503050406030204" pitchFamily="18" charset="0"/>
                                <a:ea typeface="Cambria Math" panose="02040503050406030204" pitchFamily="18" charset="0"/>
                                <a:cs typeface="Times New Roman" panose="02020603050405020304" pitchFamily="16" charset="0"/>
                              </a:rPr>
                              <m:t>←</m:t>
                            </m:r>
                          </m:e>
                          <m:e/>
                        </m:mr>
                      </m:m>
                    </m:oMath>
                  </m:oMathPara>
                </a14:m>
                <a:endParaRPr lang="en-US" altLang="zh-CN" sz="2000" dirty="0">
                  <a:solidFill>
                    <a:prstClr val="black"/>
                  </a:solidFill>
                  <a:latin typeface="Times New Roman" panose="02020603050405020304" pitchFamily="16" charset="0"/>
                  <a:cs typeface="Times New Roman" panose="02020603050405020304" pitchFamily="16" charset="0"/>
                </a:endParaRPr>
              </a:p>
              <a:p>
                <a:endParaRPr lang="zh-CN" altLang="en-US" sz="2000" dirty="0">
                  <a:solidFill>
                    <a:prstClr val="black"/>
                  </a:solidFill>
                  <a:latin typeface="Times New Roman" panose="02020603050405020304" pitchFamily="16" charset="0"/>
                  <a:cs typeface="Times New Roman" panose="02020603050405020304" pitchFamily="16" charset="0"/>
                </a:endParaRPr>
              </a:p>
            </p:txBody>
          </p:sp>
        </mc:Choice>
        <mc:Fallback>
          <p:sp>
            <p:nvSpPr>
              <p:cNvPr id="30" name="文本框 29"/>
              <p:cNvSpPr txBox="1">
                <a:spLocks noRot="1" noChangeAspect="1" noMove="1" noResize="1" noEditPoints="1" noAdjustHandles="1" noChangeArrowheads="1" noChangeShapeType="1" noTextEdit="1"/>
              </p:cNvSpPr>
              <p:nvPr/>
            </p:nvSpPr>
            <p:spPr>
              <a:xfrm>
                <a:off x="664955" y="3042806"/>
                <a:ext cx="5171106" cy="3345788"/>
              </a:xfrm>
              <a:prstGeom prst="rect">
                <a:avLst/>
              </a:prstGeom>
              <a:blipFill rotWithShape="1">
                <a:blip r:embed="rId16"/>
                <a:stretch>
                  <a:fillRect l="-2" t="-16" r="8" b="15"/>
                </a:stretch>
              </a:blipFill>
            </p:spPr>
            <p:txBody>
              <a:bodyPr/>
              <a:lstStyle/>
              <a:p>
                <a:r>
                  <a:rPr lang="zh-CN" altLang="en-US">
                    <a:noFill/>
                  </a:rPr>
                  <a:t> </a:t>
                </a:r>
              </a:p>
            </p:txBody>
          </p:sp>
        </mc:Fallback>
      </mc:AlternateContent>
      <p:pic>
        <p:nvPicPr>
          <p:cNvPr id="35"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43384" y="3974480"/>
            <a:ext cx="2858341" cy="744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38135" y="4711973"/>
            <a:ext cx="3096771" cy="547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01953" y="5456862"/>
            <a:ext cx="3307976" cy="458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误差反向传播：前馈神经网络</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latin typeface="Times New Roman" panose="02020603050405020304" pitchFamily="16" charset="0"/>
                    <a:cs typeface="Times New Roman" panose="02020603050405020304" pitchFamily="16" charset="0"/>
                  </a:rPr>
                  <a:t>反向传播：梯度计算</a:t>
                </a:r>
                <a:endParaRPr lang="en-US" altLang="zh-CN" dirty="0">
                  <a:latin typeface="Times New Roman" panose="02020603050405020304" pitchFamily="16" charset="0"/>
                  <a:cs typeface="Times New Roman" panose="02020603050405020304" pitchFamily="16" charset="0"/>
                </a:endParaRPr>
              </a:p>
              <a:p>
                <a:pPr lvl="1"/>
                <a:r>
                  <a:rPr lang="zh-CN" altLang="en-US" dirty="0">
                    <a:latin typeface="Times New Roman" panose="02020603050405020304" pitchFamily="16" charset="0"/>
                    <a:cs typeface="Times New Roman" panose="02020603050405020304" pitchFamily="16" charset="0"/>
                  </a:rPr>
                  <a:t>计算</a:t>
                </a:r>
                <a14:m>
                  <m:oMath xmlns:m="http://schemas.openxmlformats.org/officeDocument/2006/math">
                    <m:sSub>
                      <m:sSubPr>
                        <m:ctrlPr>
                          <a:rPr lang="en-US" altLang="zh-CN">
                            <a:latin typeface="Times New Roman" panose="02020603050405020304" pitchFamily="16" charset="0"/>
                            <a:cs typeface="Times New Roman" panose="02020603050405020304" pitchFamily="16" charset="0"/>
                          </a:rPr>
                        </m:ctrlPr>
                      </m:sSubPr>
                      <m:e>
                        <m:r>
                          <a:rPr lang="en-US" altLang="zh-CN">
                            <a:latin typeface="Times New Roman" panose="02020603050405020304" pitchFamily="16" charset="0"/>
                            <a:cs typeface="Times New Roman" panose="02020603050405020304" pitchFamily="16" charset="0"/>
                          </a:rPr>
                          <m:t>𝑤</m:t>
                        </m:r>
                      </m:e>
                      <m:sub>
                        <m:r>
                          <a:rPr lang="en-US" altLang="zh-CN">
                            <a:latin typeface="Times New Roman" panose="02020603050405020304" pitchFamily="16" charset="0"/>
                            <a:cs typeface="Times New Roman" panose="02020603050405020304" pitchFamily="16" charset="0"/>
                          </a:rPr>
                          <m:t>1</m:t>
                        </m:r>
                      </m:sub>
                    </m:sSub>
                  </m:oMath>
                </a14:m>
                <a:r>
                  <a:rPr lang="en-US" altLang="zh-CN" dirty="0">
                    <a:latin typeface="Times New Roman" panose="02020603050405020304" pitchFamily="16" charset="0"/>
                    <a:cs typeface="Times New Roman" panose="02020603050405020304" pitchFamily="16" charset="0"/>
                  </a:rPr>
                  <a:t>~ </a:t>
                </a:r>
                <a14:m>
                  <m:oMath xmlns:m="http://schemas.openxmlformats.org/officeDocument/2006/math">
                    <m:sSub>
                      <m:sSubPr>
                        <m:ctrlPr>
                          <a:rPr lang="en-US" altLang="zh-CN">
                            <a:latin typeface="Times New Roman" panose="02020603050405020304" pitchFamily="16" charset="0"/>
                            <a:cs typeface="Times New Roman" panose="02020603050405020304" pitchFamily="16" charset="0"/>
                          </a:rPr>
                        </m:ctrlPr>
                      </m:sSubPr>
                      <m:e>
                        <m:r>
                          <a:rPr lang="en-US" altLang="zh-CN">
                            <a:latin typeface="Times New Roman" panose="02020603050405020304" pitchFamily="16" charset="0"/>
                            <a:cs typeface="Times New Roman" panose="02020603050405020304" pitchFamily="16" charset="0"/>
                          </a:rPr>
                          <m:t>𝑤</m:t>
                        </m:r>
                      </m:e>
                      <m:sub>
                        <m:r>
                          <a:rPr lang="en-US" altLang="zh-CN">
                            <a:latin typeface="Times New Roman" panose="02020603050405020304" pitchFamily="16" charset="0"/>
                            <a:cs typeface="Times New Roman" panose="02020603050405020304" pitchFamily="16" charset="0"/>
                          </a:rPr>
                          <m:t>4</m:t>
                        </m:r>
                      </m:sub>
                    </m:sSub>
                  </m:oMath>
                </a14:m>
                <a:r>
                  <a:rPr lang="zh-CN" altLang="en-US" dirty="0">
                    <a:latin typeface="Times New Roman" panose="02020603050405020304" pitchFamily="16" charset="0"/>
                    <a:cs typeface="Times New Roman" panose="02020603050405020304" pitchFamily="16" charset="0"/>
                  </a:rPr>
                  <a:t>的梯度</a:t>
                </a:r>
                <a:endParaRPr lang="en-US" altLang="zh-CN" dirty="0">
                  <a:latin typeface="Times New Roman" panose="02020603050405020304" pitchFamily="16" charset="0"/>
                  <a:cs typeface="Times New Roman" panose="02020603050405020304" pitchFamily="16" charset="0"/>
                </a:endParaRPr>
              </a:p>
              <a:p>
                <a:pPr marL="457200" lvl="1" indent="0">
                  <a:buNone/>
                </a:pPr>
                <a:r>
                  <a:rPr lang="en-US" altLang="zh-CN" dirty="0">
                    <a:latin typeface="Times New Roman" panose="02020603050405020304" pitchFamily="16" charset="0"/>
                    <a:cs typeface="Times New Roman" panose="02020603050405020304" pitchFamily="16" charset="0"/>
                  </a:rPr>
                  <a:t>   (</a:t>
                </a:r>
                <a:r>
                  <a:rPr lang="zh-CN" altLang="en-US" dirty="0">
                    <a:latin typeface="Times New Roman" panose="02020603050405020304" pitchFamily="16" charset="0"/>
                    <a:cs typeface="Times New Roman" panose="02020603050405020304" pitchFamily="16" charset="0"/>
                  </a:rPr>
                  <a:t>以</a:t>
                </a:r>
                <a14:m>
                  <m:oMath xmlns:m="http://schemas.openxmlformats.org/officeDocument/2006/math">
                    <m:sSub>
                      <m:sSubPr>
                        <m:ctrlPr>
                          <a:rPr lang="en-US" altLang="zh-CN">
                            <a:latin typeface="Times New Roman" panose="02020603050405020304" pitchFamily="16" charset="0"/>
                            <a:cs typeface="Times New Roman" panose="02020603050405020304" pitchFamily="16" charset="0"/>
                          </a:rPr>
                        </m:ctrlPr>
                      </m:sSubPr>
                      <m:e>
                        <m:r>
                          <a:rPr lang="en-US" altLang="zh-CN">
                            <a:latin typeface="Times New Roman" panose="02020603050405020304" pitchFamily="16" charset="0"/>
                            <a:cs typeface="Times New Roman" panose="02020603050405020304" pitchFamily="16" charset="0"/>
                          </a:rPr>
                          <m:t>𝑤</m:t>
                        </m:r>
                      </m:e>
                      <m:sub>
                        <m:r>
                          <a:rPr lang="en-US" altLang="zh-CN">
                            <a:latin typeface="Times New Roman" panose="02020603050405020304" pitchFamily="16" charset="0"/>
                            <a:cs typeface="Times New Roman" panose="02020603050405020304" pitchFamily="16" charset="0"/>
                          </a:rPr>
                          <m:t>1</m:t>
                        </m:r>
                      </m:sub>
                    </m:sSub>
                  </m:oMath>
                </a14:m>
                <a:r>
                  <a:rPr lang="zh-CN" altLang="en-US" dirty="0">
                    <a:latin typeface="Times New Roman" panose="02020603050405020304" pitchFamily="16" charset="0"/>
                    <a:cs typeface="Times New Roman" panose="02020603050405020304" pitchFamily="16" charset="0"/>
                  </a:rPr>
                  <a:t>为例</a:t>
                </a:r>
                <a:r>
                  <a:rPr lang="en-US" altLang="zh-CN" dirty="0">
                    <a:latin typeface="Times New Roman" panose="02020603050405020304" pitchFamily="16" charset="0"/>
                    <a:cs typeface="Times New Roman" panose="02020603050405020304" pitchFamily="16" charset="0"/>
                  </a:rPr>
                  <a:t>)</a:t>
                </a:r>
                <a:endParaRPr lang="en-US" altLang="zh-CN" dirty="0">
                  <a:latin typeface="Times New Roman" panose="02020603050405020304" pitchFamily="16" charset="0"/>
                  <a:cs typeface="Times New Roman" panose="02020603050405020304" pitchFamily="16" charset="0"/>
                </a:endParaRPr>
              </a:p>
              <a:p>
                <a:pPr lvl="1"/>
                <a:endParaRPr lang="zh-CN" altLang="en-US" dirty="0">
                  <a:latin typeface="Times New Roman" panose="02020603050405020304" pitchFamily="16" charset="0"/>
                  <a:cs typeface="Times New Roman" panose="02020603050405020304" pitchFamily="16" charset="0"/>
                </a:endParaRPr>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7"/>
                </a:stretch>
              </a:blipFill>
            </p:spPr>
            <p:txBody>
              <a:bodyPr/>
              <a:lstStyle/>
              <a:p>
                <a:r>
                  <a:rPr lang="zh-CN" altLang="en-US">
                    <a:noFill/>
                  </a:rPr>
                  <a:t> </a:t>
                </a:r>
              </a:p>
            </p:txBody>
          </p:sp>
        </mc:Fallback>
      </mc:AlternateContent>
      <p:grpSp>
        <p:nvGrpSpPr>
          <p:cNvPr id="4" name="组合 3"/>
          <p:cNvGrpSpPr/>
          <p:nvPr/>
        </p:nvGrpSpPr>
        <p:grpSpPr>
          <a:xfrm>
            <a:off x="5353305" y="756049"/>
            <a:ext cx="6188500" cy="2128567"/>
            <a:chOff x="3238402" y="783702"/>
            <a:chExt cx="6188500" cy="2128567"/>
          </a:xfrm>
        </p:grpSpPr>
        <mc:AlternateContent xmlns:mc="http://schemas.openxmlformats.org/markup-compatibility/2006">
          <mc:Choice xmlns:a14="http://schemas.microsoft.com/office/drawing/2010/main" Requires="a14">
            <p:sp>
              <p:nvSpPr>
                <p:cNvPr id="5" name="流程图: 接点 4"/>
                <p:cNvSpPr/>
                <p:nvPr/>
              </p:nvSpPr>
              <p:spPr>
                <a:xfrm>
                  <a:off x="3238403" y="802240"/>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dirty="0">
                                <a:solidFill>
                                  <a:prstClr val="black"/>
                                </a:solidFill>
                                <a:latin typeface="Cambria Math" panose="02040503050406030204" pitchFamily="18" charset="0"/>
                              </a:rPr>
                            </m:ctrlPr>
                          </m:sSubPr>
                          <m:e>
                            <m:r>
                              <a:rPr lang="en-US" altLang="zh-CN" sz="2800" i="1" dirty="0">
                                <a:solidFill>
                                  <a:prstClr val="black"/>
                                </a:solidFill>
                                <a:latin typeface="Cambria Math" panose="02040503050406030204" pitchFamily="18" charset="0"/>
                              </a:rPr>
                              <m:t>𝑥</m:t>
                            </m:r>
                          </m:e>
                          <m:sub>
                            <m:r>
                              <a:rPr lang="en-US" altLang="zh-CN" sz="2800" i="1" dirty="0">
                                <a:solidFill>
                                  <a:prstClr val="black"/>
                                </a:solidFill>
                                <a:latin typeface="Cambria Math" panose="02040503050406030204" pitchFamily="18" charset="0"/>
                              </a:rPr>
                              <m:t>1</m:t>
                            </m:r>
                          </m:sub>
                        </m:sSub>
                      </m:oMath>
                    </m:oMathPara>
                  </a14:m>
                  <a:endParaRPr lang="zh-CN" altLang="en-US" sz="28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5" name="流程图: 接点 4"/>
                <p:cNvSpPr>
                  <a:spLocks noRot="1" noChangeAspect="1" noMove="1" noResize="1" noEditPoints="1" noAdjustHandles="1" noChangeArrowheads="1" noChangeShapeType="1" noTextEdit="1"/>
                </p:cNvSpPr>
                <p:nvPr/>
              </p:nvSpPr>
              <p:spPr>
                <a:xfrm>
                  <a:off x="3238403" y="802240"/>
                  <a:ext cx="708857" cy="677760"/>
                </a:xfrm>
                <a:prstGeom prst="flowChartConnector">
                  <a:avLst/>
                </a:prstGeom>
                <a:blipFill rotWithShape="1">
                  <a:blip r:embed="rId2"/>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流程图: 接点 5"/>
                <p:cNvSpPr/>
                <p:nvPr/>
              </p:nvSpPr>
              <p:spPr>
                <a:xfrm>
                  <a:off x="3238402" y="2165954"/>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dirty="0">
                                <a:solidFill>
                                  <a:prstClr val="black"/>
                                </a:solidFill>
                                <a:latin typeface="Cambria Math" panose="02040503050406030204" pitchFamily="18" charset="0"/>
                              </a:rPr>
                            </m:ctrlPr>
                          </m:sSubPr>
                          <m:e>
                            <m:r>
                              <a:rPr lang="en-US" altLang="zh-CN" sz="2800" i="1" dirty="0">
                                <a:solidFill>
                                  <a:prstClr val="black"/>
                                </a:solidFill>
                                <a:latin typeface="Cambria Math" panose="02040503050406030204" pitchFamily="18" charset="0"/>
                              </a:rPr>
                              <m:t>𝑥</m:t>
                            </m:r>
                          </m:e>
                          <m:sub>
                            <m:r>
                              <a:rPr lang="en-US" altLang="zh-CN" sz="2800" i="1" dirty="0">
                                <a:solidFill>
                                  <a:prstClr val="black"/>
                                </a:solidFill>
                                <a:latin typeface="Cambria Math" panose="02040503050406030204" pitchFamily="18" charset="0"/>
                              </a:rPr>
                              <m:t>2</m:t>
                            </m:r>
                          </m:sub>
                        </m:sSub>
                      </m:oMath>
                    </m:oMathPara>
                  </a14:m>
                  <a:endParaRPr lang="zh-CN" altLang="en-US" sz="2800" i="1" dirty="0">
                    <a:solidFill>
                      <a:prstClr val="black"/>
                    </a:solidFill>
                    <a:latin typeface="Times New Roman" panose="02020603050405020304" pitchFamily="16" charset="0"/>
                    <a:cs typeface="Times New Roman" panose="02020603050405020304" pitchFamily="16" charset="0"/>
                  </a:endParaRPr>
                </a:p>
              </p:txBody>
            </p:sp>
          </mc:Choice>
          <mc:Fallback>
            <p:sp>
              <p:nvSpPr>
                <p:cNvPr id="6" name="流程图: 接点 5"/>
                <p:cNvSpPr>
                  <a:spLocks noRot="1" noChangeAspect="1" noMove="1" noResize="1" noEditPoints="1" noAdjustHandles="1" noChangeArrowheads="1" noChangeShapeType="1" noTextEdit="1"/>
                </p:cNvSpPr>
                <p:nvPr/>
              </p:nvSpPr>
              <p:spPr>
                <a:xfrm>
                  <a:off x="3238402" y="2165954"/>
                  <a:ext cx="708857" cy="677760"/>
                </a:xfrm>
                <a:prstGeom prst="flowChartConnector">
                  <a:avLst/>
                </a:prstGeom>
                <a:blipFill rotWithShape="1">
                  <a:blip r:embed="rId3"/>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流程图: 接点 6"/>
                <p:cNvSpPr/>
                <p:nvPr/>
              </p:nvSpPr>
              <p:spPr>
                <a:xfrm>
                  <a:off x="5380250" y="802240"/>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ℎ</m:t>
                            </m:r>
                          </m:e>
                          <m:sub>
                            <m:r>
                              <a:rPr lang="en-US" altLang="zh-CN" sz="3200" dirty="0">
                                <a:latin typeface="Cambria Math" panose="02040503050406030204" pitchFamily="18" charset="0"/>
                              </a:rPr>
                              <m:t>1</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7" name="流程图: 接点 6"/>
                <p:cNvSpPr>
                  <a:spLocks noRot="1" noChangeAspect="1" noMove="1" noResize="1" noEditPoints="1" noAdjustHandles="1" noChangeArrowheads="1" noChangeShapeType="1" noTextEdit="1"/>
                </p:cNvSpPr>
                <p:nvPr/>
              </p:nvSpPr>
              <p:spPr>
                <a:xfrm>
                  <a:off x="5380250" y="802240"/>
                  <a:ext cx="708857" cy="677760"/>
                </a:xfrm>
                <a:prstGeom prst="flowChartConnector">
                  <a:avLst/>
                </a:prstGeom>
                <a:blipFill rotWithShape="1">
                  <a:blip r:embed="rId4"/>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流程图: 接点 7"/>
                <p:cNvSpPr/>
                <p:nvPr/>
              </p:nvSpPr>
              <p:spPr>
                <a:xfrm>
                  <a:off x="5380248" y="2180396"/>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ℎ</m:t>
                            </m:r>
                          </m:e>
                          <m:sub>
                            <m:r>
                              <a:rPr lang="en-US" altLang="zh-CN" sz="3200" dirty="0">
                                <a:latin typeface="Cambria Math" panose="02040503050406030204" pitchFamily="18" charset="0"/>
                              </a:rPr>
                              <m:t>2</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8" name="流程图: 接点 7"/>
                <p:cNvSpPr>
                  <a:spLocks noRot="1" noChangeAspect="1" noMove="1" noResize="1" noEditPoints="1" noAdjustHandles="1" noChangeArrowheads="1" noChangeShapeType="1" noTextEdit="1"/>
                </p:cNvSpPr>
                <p:nvPr/>
              </p:nvSpPr>
              <p:spPr>
                <a:xfrm>
                  <a:off x="5380248" y="2180396"/>
                  <a:ext cx="708857" cy="677760"/>
                </a:xfrm>
                <a:prstGeom prst="flowChartConnector">
                  <a:avLst/>
                </a:prstGeom>
                <a:blipFill rotWithShape="1">
                  <a:blip r:embed="rId5"/>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流程图: 接点 8"/>
                <p:cNvSpPr/>
                <p:nvPr/>
              </p:nvSpPr>
              <p:spPr>
                <a:xfrm>
                  <a:off x="7522095" y="802234"/>
                  <a:ext cx="708857" cy="677760"/>
                </a:xfrm>
                <a:prstGeom prst="flowChartConnector">
                  <a:avLst/>
                </a:prstGeom>
                <a:solidFill>
                  <a:srgbClr val="D3B3AB"/>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𝑜</m:t>
                            </m:r>
                          </m:e>
                          <m:sub>
                            <m:r>
                              <a:rPr lang="en-US" altLang="zh-CN" sz="3200" dirty="0">
                                <a:latin typeface="Cambria Math" panose="02040503050406030204" pitchFamily="18" charset="0"/>
                              </a:rPr>
                              <m:t>1</m:t>
                            </m:r>
                          </m:sub>
                        </m:sSub>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9" name="流程图: 接点 8"/>
                <p:cNvSpPr>
                  <a:spLocks noRot="1" noChangeAspect="1" noMove="1" noResize="1" noEditPoints="1" noAdjustHandles="1" noChangeArrowheads="1" noChangeShapeType="1" noTextEdit="1"/>
                </p:cNvSpPr>
                <p:nvPr/>
              </p:nvSpPr>
              <p:spPr>
                <a:xfrm>
                  <a:off x="7522095" y="802234"/>
                  <a:ext cx="708857" cy="677760"/>
                </a:xfrm>
                <a:prstGeom prst="flowChartConnector">
                  <a:avLst/>
                </a:prstGeom>
                <a:blipFill rotWithShape="1">
                  <a:blip r:embed="rId6"/>
                </a:blipFill>
                <a:ln>
                  <a:solidFill>
                    <a:srgbClr val="FF0000"/>
                  </a:solid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流程图: 接点 9"/>
                <p:cNvSpPr/>
                <p:nvPr/>
              </p:nvSpPr>
              <p:spPr>
                <a:xfrm>
                  <a:off x="7522095" y="2180396"/>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𝑜</m:t>
                            </m:r>
                          </m:e>
                          <m:sub>
                            <m:r>
                              <a:rPr lang="en-US" altLang="zh-CN" sz="3200" dirty="0">
                                <a:latin typeface="Cambria Math" panose="02040503050406030204" pitchFamily="18" charset="0"/>
                              </a:rPr>
                              <m:t>2</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10" name="流程图: 接点 9"/>
                <p:cNvSpPr>
                  <a:spLocks noRot="1" noChangeAspect="1" noMove="1" noResize="1" noEditPoints="1" noAdjustHandles="1" noChangeArrowheads="1" noChangeShapeType="1" noTextEdit="1"/>
                </p:cNvSpPr>
                <p:nvPr/>
              </p:nvSpPr>
              <p:spPr>
                <a:xfrm>
                  <a:off x="7522095" y="2180396"/>
                  <a:ext cx="708857" cy="677760"/>
                </a:xfrm>
                <a:prstGeom prst="flowChartConnector">
                  <a:avLst/>
                </a:prstGeom>
                <a:blipFill rotWithShape="1">
                  <a:blip r:embed="rId7"/>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11" name="直接箭头连接符 10"/>
            <p:cNvCxnSpPr>
              <a:stCxn id="5" idx="6"/>
              <a:endCxn id="7" idx="2"/>
            </p:cNvCxnSpPr>
            <p:nvPr/>
          </p:nvCxnSpPr>
          <p:spPr>
            <a:xfrm>
              <a:off x="3947261" y="1141116"/>
              <a:ext cx="1432988"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5" idx="6"/>
              <a:endCxn id="8" idx="2"/>
            </p:cNvCxnSpPr>
            <p:nvPr/>
          </p:nvCxnSpPr>
          <p:spPr>
            <a:xfrm>
              <a:off x="3947261" y="1141116"/>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 idx="6"/>
              <a:endCxn id="8" idx="2"/>
            </p:cNvCxnSpPr>
            <p:nvPr/>
          </p:nvCxnSpPr>
          <p:spPr>
            <a:xfrm>
              <a:off x="3947259" y="2504837"/>
              <a:ext cx="1432988" cy="14441"/>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6" idx="6"/>
              <a:endCxn id="7" idx="2"/>
            </p:cNvCxnSpPr>
            <p:nvPr/>
          </p:nvCxnSpPr>
          <p:spPr>
            <a:xfrm flipV="1">
              <a:off x="3947259" y="1141120"/>
              <a:ext cx="1432991" cy="1363715"/>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文本框 14"/>
                <p:cNvSpPr txBox="1"/>
                <p:nvPr/>
              </p:nvSpPr>
              <p:spPr>
                <a:xfrm>
                  <a:off x="4526047" y="783702"/>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1</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4526047" y="783702"/>
                  <a:ext cx="492136" cy="392993"/>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4063258" y="1473136"/>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2</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16" name="文本框 15"/>
                <p:cNvSpPr txBox="1">
                  <a:spLocks noRot="1" noChangeAspect="1" noMove="1" noResize="1" noEditPoints="1" noAdjustHandles="1" noChangeArrowheads="1" noChangeShapeType="1" noTextEdit="1"/>
                </p:cNvSpPr>
                <p:nvPr/>
              </p:nvSpPr>
              <p:spPr>
                <a:xfrm>
                  <a:off x="4063258" y="1473136"/>
                  <a:ext cx="492136" cy="392993"/>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4171618" y="2137169"/>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3</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17" name="文本框 16"/>
                <p:cNvSpPr txBox="1">
                  <a:spLocks noRot="1" noChangeAspect="1" noMove="1" noResize="1" noEditPoints="1" noAdjustHandles="1" noChangeArrowheads="1" noChangeShapeType="1" noTextEdit="1"/>
                </p:cNvSpPr>
                <p:nvPr/>
              </p:nvSpPr>
              <p:spPr>
                <a:xfrm>
                  <a:off x="4171618" y="2137169"/>
                  <a:ext cx="492136" cy="392993"/>
                </a:xfrm>
                <a:prstGeom prst="rect">
                  <a:avLst/>
                </a:prstGeom>
                <a:blipFill rotWithShape="1">
                  <a:blip r:embed="rId10"/>
                </a:blipFill>
              </p:spPr>
              <p:txBody>
                <a:bodyPr/>
                <a:lstStyle/>
                <a:p>
                  <a:r>
                    <a:rPr lang="zh-CN" altLang="en-US">
                      <a:noFill/>
                    </a:rPr>
                    <a:t> </a:t>
                  </a:r>
                </a:p>
              </p:txBody>
            </p:sp>
          </mc:Fallback>
        </mc:AlternateContent>
        <p:sp>
          <p:nvSpPr>
            <p:cNvPr id="18" name="文本框 17"/>
            <p:cNvSpPr txBox="1"/>
            <p:nvPr/>
          </p:nvSpPr>
          <p:spPr>
            <a:xfrm>
              <a:off x="4526046" y="2511064"/>
              <a:ext cx="492136" cy="400110"/>
            </a:xfrm>
            <a:prstGeom prst="rect">
              <a:avLst/>
            </a:prstGeom>
            <a:noFill/>
          </p:spPr>
          <p:txBody>
            <a:bodyPr wrap="square" rtlCol="0">
              <a:spAutoFit/>
            </a:bodyPr>
            <a:lstStyle/>
            <a:p>
              <a:r>
                <a:rPr lang="en-US" altLang="zh-CN" sz="2000" dirty="0">
                  <a:solidFill>
                    <a:prstClr val="black"/>
                  </a:solidFill>
                  <a:latin typeface="Times New Roman" panose="02020603050405020304" pitchFamily="16" charset="0"/>
                  <a:cs typeface="Times New Roman" panose="02020603050405020304" pitchFamily="16" charset="0"/>
                </a:rPr>
                <a:t>w</a:t>
              </a:r>
              <a:r>
                <a:rPr lang="en-US" altLang="zh-CN" sz="2000" baseline="-25000" dirty="0">
                  <a:solidFill>
                    <a:prstClr val="black"/>
                  </a:solidFill>
                  <a:latin typeface="Times New Roman" panose="02020603050405020304" pitchFamily="16" charset="0"/>
                  <a:cs typeface="Times New Roman" panose="02020603050405020304" pitchFamily="16" charset="0"/>
                </a:rPr>
                <a:t>4</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19" name="直接箭头连接符 18"/>
            <p:cNvCxnSpPr/>
            <p:nvPr/>
          </p:nvCxnSpPr>
          <p:spPr>
            <a:xfrm>
              <a:off x="6089105" y="1149329"/>
              <a:ext cx="1432988"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6089106" y="1149329"/>
              <a:ext cx="1432987" cy="1378157"/>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6089103" y="2527486"/>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6089105" y="1149329"/>
              <a:ext cx="1432988"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文本框 22"/>
                <p:cNvSpPr txBox="1"/>
                <p:nvPr/>
              </p:nvSpPr>
              <p:spPr>
                <a:xfrm>
                  <a:off x="6667893" y="791916"/>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5</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23" name="文本框 22"/>
                <p:cNvSpPr txBox="1">
                  <a:spLocks noRot="1" noChangeAspect="1" noMove="1" noResize="1" noEditPoints="1" noAdjustHandles="1" noChangeArrowheads="1" noChangeShapeType="1" noTextEdit="1"/>
                </p:cNvSpPr>
                <p:nvPr/>
              </p:nvSpPr>
              <p:spPr>
                <a:xfrm>
                  <a:off x="6667893" y="791916"/>
                  <a:ext cx="492136" cy="392993"/>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p:cNvSpPr txBox="1"/>
                <p:nvPr/>
              </p:nvSpPr>
              <p:spPr>
                <a:xfrm>
                  <a:off x="6205103" y="1481349"/>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6</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24" name="文本框 23"/>
                <p:cNvSpPr txBox="1">
                  <a:spLocks noRot="1" noChangeAspect="1" noMove="1" noResize="1" noEditPoints="1" noAdjustHandles="1" noChangeArrowheads="1" noChangeShapeType="1" noTextEdit="1"/>
                </p:cNvSpPr>
                <p:nvPr/>
              </p:nvSpPr>
              <p:spPr>
                <a:xfrm>
                  <a:off x="6205103" y="1481349"/>
                  <a:ext cx="492136" cy="392993"/>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p:cNvSpPr txBox="1"/>
                <p:nvPr/>
              </p:nvSpPr>
              <p:spPr>
                <a:xfrm>
                  <a:off x="6313463" y="2145381"/>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7</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25" name="文本框 24"/>
                <p:cNvSpPr txBox="1">
                  <a:spLocks noRot="1" noChangeAspect="1" noMove="1" noResize="1" noEditPoints="1" noAdjustHandles="1" noChangeArrowheads="1" noChangeShapeType="1" noTextEdit="1"/>
                </p:cNvSpPr>
                <p:nvPr/>
              </p:nvSpPr>
              <p:spPr>
                <a:xfrm>
                  <a:off x="6313463" y="2145381"/>
                  <a:ext cx="492136" cy="392993"/>
                </a:xfrm>
                <a:prstGeom prst="rect">
                  <a:avLst/>
                </a:prstGeom>
                <a:blipFill rotWithShape="1">
                  <a:blip r:embed="rId1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文本框 25"/>
                <p:cNvSpPr txBox="1"/>
                <p:nvPr/>
              </p:nvSpPr>
              <p:spPr>
                <a:xfrm>
                  <a:off x="6667890" y="2519276"/>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8</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26" name="文本框 25"/>
                <p:cNvSpPr txBox="1">
                  <a:spLocks noRot="1" noChangeAspect="1" noMove="1" noResize="1" noEditPoints="1" noAdjustHandles="1" noChangeArrowheads="1" noChangeShapeType="1" noTextEdit="1"/>
                </p:cNvSpPr>
                <p:nvPr/>
              </p:nvSpPr>
              <p:spPr>
                <a:xfrm>
                  <a:off x="6667890" y="2519276"/>
                  <a:ext cx="492136" cy="392993"/>
                </a:xfrm>
                <a:prstGeom prst="rect">
                  <a:avLst/>
                </a:prstGeom>
                <a:blipFill rotWithShape="1">
                  <a:blip r:embed="rId14"/>
                </a:blipFill>
              </p:spPr>
              <p:txBody>
                <a:bodyPr/>
                <a:lstStyle/>
                <a:p>
                  <a:r>
                    <a:rPr lang="zh-CN" altLang="en-US">
                      <a:noFill/>
                    </a:rPr>
                    <a:t> </a:t>
                  </a:r>
                </a:p>
              </p:txBody>
            </p:sp>
          </mc:Fallback>
        </mc:AlternateContent>
        <p:cxnSp>
          <p:nvCxnSpPr>
            <p:cNvPr id="27" name="直接箭头连接符 26"/>
            <p:cNvCxnSpPr/>
            <p:nvPr/>
          </p:nvCxnSpPr>
          <p:spPr>
            <a:xfrm>
              <a:off x="8230952" y="1157544"/>
              <a:ext cx="597975"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8230952" y="2527486"/>
              <a:ext cx="597975"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矩形 28"/>
                <p:cNvSpPr/>
                <p:nvPr/>
              </p:nvSpPr>
              <p:spPr>
                <a:xfrm>
                  <a:off x="8828927" y="965299"/>
                  <a:ext cx="597975" cy="1767353"/>
                </a:xfrm>
                <a:prstGeom prst="rect">
                  <a:avLst/>
                </a:prstGeom>
                <a:solidFill>
                  <a:schemeClr val="bg1">
                    <a:lumMod val="65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CN" sz="3200" i="1">
                            <a:solidFill>
                              <a:prstClr val="black"/>
                            </a:solidFill>
                            <a:latin typeface="Cambria Math" panose="02040503050406030204" pitchFamily="18" charset="0"/>
                          </a:rPr>
                          <m:t>𝐸𝑟𝑟𝑜𝑟</m:t>
                        </m:r>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9" name="矩形 28"/>
                <p:cNvSpPr>
                  <a:spLocks noRot="1" noChangeAspect="1" noMove="1" noResize="1" noEditPoints="1" noAdjustHandles="1" noChangeArrowheads="1" noChangeShapeType="1" noTextEdit="1"/>
                </p:cNvSpPr>
                <p:nvPr/>
              </p:nvSpPr>
              <p:spPr>
                <a:xfrm>
                  <a:off x="8828927" y="965299"/>
                  <a:ext cx="597975" cy="1767353"/>
                </a:xfrm>
                <a:prstGeom prst="rect">
                  <a:avLst/>
                </a:prstGeom>
                <a:blipFill rotWithShape="1">
                  <a:blip r:embed="rId15"/>
                </a:blipFill>
                <a:ln>
                  <a:solidFill>
                    <a:srgbClr val="FF0000"/>
                  </a:solid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41" name="文本框 40"/>
              <p:cNvSpPr txBox="1"/>
              <p:nvPr/>
            </p:nvSpPr>
            <p:spPr>
              <a:xfrm>
                <a:off x="666015" y="3007256"/>
                <a:ext cx="6053471" cy="63555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𝛿</m:t>
                          </m:r>
                        </m:e>
                        <m:sub>
                          <m:r>
                            <a:rPr lang="en-US" altLang="zh-CN" sz="2000" i="1">
                              <a:solidFill>
                                <a:prstClr val="black"/>
                              </a:solidFill>
                              <a:latin typeface="Cambria Math" panose="02040503050406030204" pitchFamily="18" charset="0"/>
                            </a:rPr>
                            <m:t>1</m:t>
                          </m:r>
                        </m:sub>
                      </m:sSub>
                      <m:r>
                        <a:rPr lang="en-US" altLang="zh-CN" sz="2000" i="1">
                          <a:solidFill>
                            <a:prstClr val="black"/>
                          </a:solidFill>
                          <a:latin typeface="Cambria Math" panose="02040503050406030204" pitchFamily="18" charset="0"/>
                        </a:rPr>
                        <m:t>= </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𝐸𝑟𝑟𝑜𝑟</m:t>
                          </m:r>
                        </m:num>
                        <m:den>
                          <m:r>
                            <a:rPr lang="zh-CN" altLang="en-US"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𝑤</m:t>
                              </m:r>
                            </m:e>
                            <m:sub>
                              <m:r>
                                <a:rPr lang="en-US" altLang="zh-CN" sz="2000" i="1">
                                  <a:solidFill>
                                    <a:prstClr val="black"/>
                                  </a:solidFill>
                                  <a:latin typeface="Cambria Math" panose="02040503050406030204" pitchFamily="18" charset="0"/>
                                </a:rPr>
                                <m:t>1</m:t>
                              </m:r>
                            </m:sub>
                          </m:sSub>
                        </m:den>
                      </m:f>
                      <m:r>
                        <a:rPr lang="en-US" altLang="zh-CN" sz="2000" i="1">
                          <a:solidFill>
                            <a:prstClr val="black"/>
                          </a:solidFill>
                          <a:latin typeface="Cambria Math" panose="02040503050406030204" pitchFamily="18" charset="0"/>
                        </a:rPr>
                        <m:t>= </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𝐸𝑟𝑟𝑜𝑟</m:t>
                          </m:r>
                        </m:num>
                        <m:den>
                          <m:r>
                            <a:rPr lang="zh-CN" altLang="en-US"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1</m:t>
                              </m:r>
                            </m:sub>
                          </m:sSub>
                        </m:den>
                      </m:f>
                      <m:r>
                        <a:rPr lang="en-US" altLang="zh-CN" sz="2000" i="1">
                          <a:solidFill>
                            <a:prstClr val="black"/>
                          </a:solidFill>
                          <a:latin typeface="Cambria Math" panose="02040503050406030204" pitchFamily="18" charset="0"/>
                        </a:rPr>
                        <m:t> ∗ </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1</m:t>
                              </m:r>
                            </m:sub>
                          </m:sSub>
                        </m:num>
                        <m:den>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𝑤</m:t>
                              </m:r>
                            </m:e>
                            <m:sub>
                              <m:r>
                                <a:rPr lang="en-US" altLang="zh-CN" sz="2000" i="1">
                                  <a:solidFill>
                                    <a:prstClr val="black"/>
                                  </a:solidFill>
                                  <a:latin typeface="Cambria Math" panose="02040503050406030204" pitchFamily="18" charset="0"/>
                                </a:rPr>
                                <m:t>1</m:t>
                              </m:r>
                            </m:sub>
                          </m:sSub>
                        </m:den>
                      </m:f>
                      <m:r>
                        <a:rPr lang="en-US" altLang="zh-CN" sz="2000">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𝐸𝑟𝑟𝑜𝑟</m:t>
                          </m:r>
                        </m:num>
                        <m:den>
                          <m:r>
                            <a:rPr lang="zh-CN" altLang="en-US"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2</m:t>
                              </m:r>
                            </m:sub>
                          </m:sSub>
                        </m:den>
                      </m:f>
                      <m:r>
                        <a:rPr lang="en-US" altLang="zh-CN" sz="2000" i="1">
                          <a:solidFill>
                            <a:prstClr val="black"/>
                          </a:solidFill>
                          <a:latin typeface="Cambria Math" panose="02040503050406030204" pitchFamily="18" charset="0"/>
                        </a:rPr>
                        <m:t> ∗ </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2</m:t>
                              </m:r>
                            </m:sub>
                          </m:sSub>
                        </m:num>
                        <m:den>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𝑤</m:t>
                              </m:r>
                            </m:e>
                            <m:sub>
                              <m:r>
                                <a:rPr lang="en-US" altLang="zh-CN" sz="2000" i="1">
                                  <a:solidFill>
                                    <a:prstClr val="black"/>
                                  </a:solidFill>
                                  <a:latin typeface="Cambria Math" panose="02040503050406030204" pitchFamily="18" charset="0"/>
                                </a:rPr>
                                <m:t>1</m:t>
                              </m:r>
                            </m:sub>
                          </m:sSub>
                        </m:den>
                      </m:f>
                    </m:oMath>
                  </m:oMathPara>
                </a14:m>
                <a:endParaRPr lang="en-US" altLang="zh-CN" sz="2000" dirty="0">
                  <a:solidFill>
                    <a:prstClr val="black"/>
                  </a:solidFill>
                  <a:latin typeface="等线" panose="02010600030101010101" pitchFamily="2" charset="-122"/>
                </a:endParaRPr>
              </a:p>
            </p:txBody>
          </p:sp>
        </mc:Choice>
        <mc:Fallback>
          <p:sp>
            <p:nvSpPr>
              <p:cNvPr id="41" name="文本框 40"/>
              <p:cNvSpPr txBox="1">
                <a:spLocks noRot="1" noChangeAspect="1" noMove="1" noResize="1" noEditPoints="1" noAdjustHandles="1" noChangeArrowheads="1" noChangeShapeType="1" noTextEdit="1"/>
              </p:cNvSpPr>
              <p:nvPr/>
            </p:nvSpPr>
            <p:spPr>
              <a:xfrm>
                <a:off x="666015" y="3007256"/>
                <a:ext cx="6053471" cy="635559"/>
              </a:xfrm>
              <a:prstGeom prst="rect">
                <a:avLst/>
              </a:prstGeom>
              <a:blipFill rotWithShape="1">
                <a:blip r:embed="rId16"/>
                <a:stretch>
                  <a:fillRect l="-9" t="-84" r="9" b="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 name="矩形 41"/>
              <p:cNvSpPr/>
              <p:nvPr/>
            </p:nvSpPr>
            <p:spPr>
              <a:xfrm>
                <a:off x="743585" y="3803015"/>
                <a:ext cx="11133455" cy="768985"/>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 </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𝐸𝑟𝑟𝑜𝑟</m:t>
                          </m:r>
                        </m:num>
                        <m:den>
                          <m:r>
                            <a:rPr lang="zh-CN" altLang="en-US"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1</m:t>
                              </m:r>
                            </m:sub>
                          </m:sSub>
                        </m:den>
                      </m:f>
                      <m:r>
                        <a:rPr lang="en-US" altLang="zh-CN" sz="2000" i="1">
                          <a:solidFill>
                            <a:prstClr val="black"/>
                          </a:solidFill>
                          <a:latin typeface="Cambria Math" panose="02040503050406030204" pitchFamily="18" charset="0"/>
                        </a:rPr>
                        <m:t> ∗</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1</m:t>
                              </m:r>
                            </m:sub>
                          </m:sSub>
                        </m:num>
                        <m:den>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𝐼𝑛</m:t>
                              </m:r>
                            </m:e>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1</m:t>
                                  </m:r>
                                </m:sub>
                              </m:sSub>
                            </m:sub>
                          </m:sSub>
                        </m:den>
                      </m:f>
                      <m:r>
                        <a:rPr lang="en-US" altLang="zh-CN" sz="2000">
                          <a:solidFill>
                            <a:prstClr val="black"/>
                          </a:solidFill>
                          <a:latin typeface="Cambria Math" panose="02040503050406030204" pitchFamily="18" charset="0"/>
                        </a:rPr>
                        <m:t> ∗ </m:t>
                      </m:r>
                      <m:f>
                        <m:fPr>
                          <m:ctrlPr>
                            <a:rPr lang="en-US" altLang="zh-CN" sz="2000" i="1">
                              <a:solidFill>
                                <a:prstClr val="black"/>
                              </a:solidFill>
                              <a:latin typeface="Cambria Math" panose="02040503050406030204" pitchFamily="18" charset="0"/>
                            </a:rPr>
                          </m:ctrlPr>
                        </m:fPr>
                        <m:num>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𝐼𝑛</m:t>
                              </m:r>
                            </m:e>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1</m:t>
                                  </m:r>
                                </m:sub>
                              </m:sSub>
                            </m:sub>
                          </m:sSub>
                        </m:num>
                        <m:den>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ℎ</m:t>
                              </m:r>
                            </m:e>
                            <m:sub>
                              <m:r>
                                <a:rPr lang="en-US" altLang="zh-CN" sz="2000" i="1">
                                  <a:solidFill>
                                    <a:prstClr val="black"/>
                                  </a:solidFill>
                                  <a:latin typeface="Cambria Math" panose="02040503050406030204" pitchFamily="18" charset="0"/>
                                </a:rPr>
                                <m:t>1</m:t>
                              </m:r>
                            </m:sub>
                          </m:sSub>
                        </m:den>
                      </m:f>
                      <m:r>
                        <a:rPr lang="en-US" altLang="zh-CN" sz="2000" i="1">
                          <a:solidFill>
                            <a:prstClr val="black"/>
                          </a:solidFill>
                          <a:latin typeface="Cambria Math" panose="02040503050406030204" pitchFamily="18" charset="0"/>
                        </a:rPr>
                        <m:t> ∗</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ℎ</m:t>
                              </m:r>
                            </m:e>
                            <m:sub>
                              <m:r>
                                <a:rPr lang="en-US" altLang="zh-CN" sz="2000" i="1">
                                  <a:solidFill>
                                    <a:prstClr val="black"/>
                                  </a:solidFill>
                                  <a:latin typeface="Cambria Math" panose="02040503050406030204" pitchFamily="18" charset="0"/>
                                </a:rPr>
                                <m:t>1</m:t>
                              </m:r>
                            </m:sub>
                          </m:sSub>
                        </m:num>
                        <m:den>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𝐼𝑛</m:t>
                              </m:r>
                            </m:e>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ℎ</m:t>
                                  </m:r>
                                </m:e>
                                <m:sub>
                                  <m:r>
                                    <a:rPr lang="en-US" altLang="zh-CN" sz="2000" i="1">
                                      <a:solidFill>
                                        <a:prstClr val="black"/>
                                      </a:solidFill>
                                      <a:latin typeface="Cambria Math" panose="02040503050406030204" pitchFamily="18" charset="0"/>
                                    </a:rPr>
                                    <m:t>1</m:t>
                                  </m:r>
                                </m:sub>
                              </m:sSub>
                            </m:sub>
                          </m:sSub>
                        </m:den>
                      </m:f>
                      <m:r>
                        <a:rPr lang="en-US" altLang="zh-CN" sz="2000">
                          <a:solidFill>
                            <a:prstClr val="black"/>
                          </a:solidFill>
                          <a:latin typeface="Cambria Math" panose="02040503050406030204" pitchFamily="18" charset="0"/>
                        </a:rPr>
                        <m:t> ∗ </m:t>
                      </m:r>
                      <m:f>
                        <m:fPr>
                          <m:ctrlPr>
                            <a:rPr lang="en-US" altLang="zh-CN" sz="2000" i="1">
                              <a:solidFill>
                                <a:prstClr val="black"/>
                              </a:solidFill>
                              <a:latin typeface="Cambria Math" panose="02040503050406030204" pitchFamily="18" charset="0"/>
                            </a:rPr>
                          </m:ctrlPr>
                        </m:fPr>
                        <m:num>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𝐼𝑛</m:t>
                              </m:r>
                            </m:e>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ℎ</m:t>
                                  </m:r>
                                </m:e>
                                <m:sub>
                                  <m:r>
                                    <a:rPr lang="en-US" altLang="zh-CN" sz="2000" i="1">
                                      <a:solidFill>
                                        <a:prstClr val="black"/>
                                      </a:solidFill>
                                      <a:latin typeface="Cambria Math" panose="02040503050406030204" pitchFamily="18" charset="0"/>
                                    </a:rPr>
                                    <m:t>1</m:t>
                                  </m:r>
                                </m:sub>
                              </m:sSub>
                            </m:sub>
                          </m:sSub>
                        </m:num>
                        <m:den>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𝑤</m:t>
                              </m:r>
                            </m:e>
                            <m:sub>
                              <m:r>
                                <a:rPr lang="en-US" altLang="zh-CN" sz="2000" i="1">
                                  <a:solidFill>
                                    <a:prstClr val="black"/>
                                  </a:solidFill>
                                  <a:latin typeface="Cambria Math" panose="02040503050406030204" pitchFamily="18" charset="0"/>
                                </a:rPr>
                                <m:t>1</m:t>
                              </m:r>
                            </m:sub>
                          </m:sSub>
                        </m:den>
                      </m:f>
                      <m:r>
                        <a:rPr lang="en-US" altLang="zh-CN" sz="2000" i="1">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𝐸𝑟𝑟𝑜𝑟</m:t>
                          </m:r>
                        </m:num>
                        <m:den>
                          <m:r>
                            <a:rPr lang="zh-CN" altLang="en-US"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2</m:t>
                              </m:r>
                            </m:sub>
                          </m:sSub>
                        </m:den>
                      </m:f>
                      <m:r>
                        <a:rPr lang="en-US" altLang="zh-CN" sz="2000" i="1">
                          <a:solidFill>
                            <a:prstClr val="black"/>
                          </a:solidFill>
                          <a:latin typeface="Cambria Math" panose="02040503050406030204" pitchFamily="18" charset="0"/>
                        </a:rPr>
                        <m:t> ∗</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2</m:t>
                              </m:r>
                            </m:sub>
                          </m:sSub>
                        </m:num>
                        <m:den>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𝐼𝑛</m:t>
                              </m:r>
                            </m:e>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2</m:t>
                                  </m:r>
                                </m:sub>
                              </m:sSub>
                            </m:sub>
                          </m:sSub>
                        </m:den>
                      </m:f>
                      <m:r>
                        <a:rPr lang="en-US" altLang="zh-CN" sz="2000">
                          <a:solidFill>
                            <a:prstClr val="black"/>
                          </a:solidFill>
                          <a:latin typeface="Cambria Math" panose="02040503050406030204" pitchFamily="18" charset="0"/>
                        </a:rPr>
                        <m:t> ∗ </m:t>
                      </m:r>
                      <m:f>
                        <m:fPr>
                          <m:ctrlPr>
                            <a:rPr lang="en-US" altLang="zh-CN" sz="2000" i="1">
                              <a:solidFill>
                                <a:prstClr val="black"/>
                              </a:solidFill>
                              <a:latin typeface="Cambria Math" panose="02040503050406030204" pitchFamily="18" charset="0"/>
                            </a:rPr>
                          </m:ctrlPr>
                        </m:fPr>
                        <m:num>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𝐼𝑛</m:t>
                              </m:r>
                            </m:e>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2</m:t>
                                  </m:r>
                                </m:sub>
                              </m:sSub>
                            </m:sub>
                          </m:sSub>
                        </m:num>
                        <m:den>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ℎ</m:t>
                              </m:r>
                            </m:e>
                            <m:sub>
                              <m:r>
                                <a:rPr lang="en-US" altLang="zh-CN" sz="2000" i="1">
                                  <a:solidFill>
                                    <a:prstClr val="black"/>
                                  </a:solidFill>
                                  <a:latin typeface="Cambria Math" panose="02040503050406030204" pitchFamily="18" charset="0"/>
                                </a:rPr>
                                <m:t>1</m:t>
                              </m:r>
                            </m:sub>
                          </m:sSub>
                        </m:den>
                      </m:f>
                      <m:r>
                        <a:rPr lang="en-US" altLang="zh-CN" sz="2000" i="1">
                          <a:solidFill>
                            <a:prstClr val="black"/>
                          </a:solidFill>
                          <a:latin typeface="Cambria Math" panose="02040503050406030204" pitchFamily="18" charset="0"/>
                        </a:rPr>
                        <m:t> ∗</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ℎ</m:t>
                              </m:r>
                            </m:e>
                            <m:sub>
                              <m:r>
                                <a:rPr lang="en-US" altLang="zh-CN" sz="2000" i="1">
                                  <a:solidFill>
                                    <a:prstClr val="black"/>
                                  </a:solidFill>
                                  <a:latin typeface="Cambria Math" panose="02040503050406030204" pitchFamily="18" charset="0"/>
                                </a:rPr>
                                <m:t>1</m:t>
                              </m:r>
                            </m:sub>
                          </m:sSub>
                        </m:num>
                        <m:den>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𝐼𝑛</m:t>
                              </m:r>
                            </m:e>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ℎ</m:t>
                                  </m:r>
                                </m:e>
                                <m:sub>
                                  <m:r>
                                    <a:rPr lang="en-US" altLang="zh-CN" sz="2000" i="1">
                                      <a:solidFill>
                                        <a:prstClr val="black"/>
                                      </a:solidFill>
                                      <a:latin typeface="Cambria Math" panose="02040503050406030204" pitchFamily="18" charset="0"/>
                                    </a:rPr>
                                    <m:t>1</m:t>
                                  </m:r>
                                </m:sub>
                              </m:sSub>
                            </m:sub>
                          </m:sSub>
                        </m:den>
                      </m:f>
                      <m:r>
                        <a:rPr lang="en-US" altLang="zh-CN" sz="2000">
                          <a:solidFill>
                            <a:prstClr val="black"/>
                          </a:solidFill>
                          <a:latin typeface="Cambria Math" panose="02040503050406030204" pitchFamily="18" charset="0"/>
                        </a:rPr>
                        <m:t> ∗ </m:t>
                      </m:r>
                      <m:f>
                        <m:fPr>
                          <m:ctrlPr>
                            <a:rPr lang="en-US" altLang="zh-CN" sz="2000" i="1">
                              <a:solidFill>
                                <a:prstClr val="black"/>
                              </a:solidFill>
                              <a:latin typeface="Cambria Math" panose="02040503050406030204" pitchFamily="18" charset="0"/>
                            </a:rPr>
                          </m:ctrlPr>
                        </m:fPr>
                        <m:num>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𝐼𝑛</m:t>
                              </m:r>
                            </m:e>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ℎ</m:t>
                                  </m:r>
                                </m:e>
                                <m:sub>
                                  <m:r>
                                    <a:rPr lang="en-US" altLang="zh-CN" sz="2000" i="1">
                                      <a:solidFill>
                                        <a:prstClr val="black"/>
                                      </a:solidFill>
                                      <a:latin typeface="Cambria Math" panose="02040503050406030204" pitchFamily="18" charset="0"/>
                                    </a:rPr>
                                    <m:t>1</m:t>
                                  </m:r>
                                </m:sub>
                              </m:sSub>
                            </m:sub>
                          </m:sSub>
                        </m:num>
                        <m:den>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𝑤</m:t>
                              </m:r>
                            </m:e>
                            <m:sub>
                              <m:r>
                                <a:rPr lang="en-US" altLang="zh-CN" sz="2000" i="1">
                                  <a:solidFill>
                                    <a:prstClr val="black"/>
                                  </a:solidFill>
                                  <a:latin typeface="Cambria Math" panose="02040503050406030204" pitchFamily="18" charset="0"/>
                                </a:rPr>
                                <m:t>1</m:t>
                              </m:r>
                            </m:sub>
                          </m:sSub>
                        </m:den>
                      </m:f>
                    </m:oMath>
                  </m:oMathPara>
                </a14:m>
                <a:endParaRPr lang="zh-CN" altLang="en-US" sz="2000" dirty="0">
                  <a:solidFill>
                    <a:prstClr val="black"/>
                  </a:solidFill>
                  <a:latin typeface="Times New Roman" panose="02020603050405020304" pitchFamily="16" charset="0"/>
                  <a:cs typeface="Times New Roman" panose="02020603050405020304" pitchFamily="16" charset="0"/>
                </a:endParaRPr>
              </a:p>
            </p:txBody>
          </p:sp>
        </mc:Choice>
        <mc:Fallback>
          <p:sp>
            <p:nvSpPr>
              <p:cNvPr id="42" name="矩形 41"/>
              <p:cNvSpPr>
                <a:spLocks noRot="1" noChangeAspect="1" noMove="1" noResize="1" noEditPoints="1" noAdjustHandles="1" noChangeArrowheads="1" noChangeShapeType="1" noTextEdit="1"/>
              </p:cNvSpPr>
              <p:nvPr/>
            </p:nvSpPr>
            <p:spPr>
              <a:xfrm>
                <a:off x="743585" y="3803015"/>
                <a:ext cx="11133455" cy="768985"/>
              </a:xfrm>
              <a:prstGeom prst="rect">
                <a:avLst/>
              </a:prstGeom>
              <a:blipFill rotWithShape="1">
                <a:blip r:embed="rId1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 name="矩形 42"/>
              <p:cNvSpPr/>
              <p:nvPr/>
            </p:nvSpPr>
            <p:spPr>
              <a:xfrm>
                <a:off x="663575" y="4615815"/>
                <a:ext cx="9382760" cy="768985"/>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𝐸𝑟𝑟𝑜𝑟</m:t>
                          </m:r>
                        </m:num>
                        <m:den>
                          <m:r>
                            <a:rPr lang="zh-CN" altLang="en-US"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1</m:t>
                              </m:r>
                            </m:sub>
                          </m:sSub>
                        </m:den>
                      </m:f>
                      <m:r>
                        <a:rPr lang="en-US" altLang="zh-CN" sz="2000" i="1">
                          <a:solidFill>
                            <a:prstClr val="black"/>
                          </a:solidFill>
                          <a:latin typeface="Cambria Math" panose="02040503050406030204" pitchFamily="18" charset="0"/>
                        </a:rPr>
                        <m:t> ∗</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1</m:t>
                              </m:r>
                            </m:sub>
                          </m:sSub>
                        </m:num>
                        <m:den>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𝐼𝑛</m:t>
                              </m:r>
                            </m:e>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1</m:t>
                                  </m:r>
                                </m:sub>
                              </m:sSub>
                            </m:sub>
                          </m:sSub>
                        </m:den>
                      </m:f>
                      <m:r>
                        <a:rPr lang="en-US" altLang="zh-CN" sz="2000">
                          <a:solidFill>
                            <a:prstClr val="black"/>
                          </a:solidFill>
                          <a:latin typeface="Cambria Math" panose="02040503050406030204" pitchFamily="18" charset="0"/>
                        </a:rPr>
                        <m:t> ∗ </m:t>
                      </m:r>
                      <m:f>
                        <m:fPr>
                          <m:ctrlPr>
                            <a:rPr lang="en-US" altLang="zh-CN" sz="2000" i="1">
                              <a:solidFill>
                                <a:prstClr val="black"/>
                              </a:solidFill>
                              <a:latin typeface="Cambria Math" panose="02040503050406030204" pitchFamily="18" charset="0"/>
                            </a:rPr>
                          </m:ctrlPr>
                        </m:fPr>
                        <m:num>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𝐼𝑛</m:t>
                              </m:r>
                            </m:e>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1</m:t>
                                  </m:r>
                                </m:sub>
                              </m:sSub>
                            </m:sub>
                          </m:sSub>
                        </m:num>
                        <m:den>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ℎ</m:t>
                              </m:r>
                            </m:e>
                            <m:sub>
                              <m:r>
                                <a:rPr lang="en-US" altLang="zh-CN" sz="2000" i="1">
                                  <a:solidFill>
                                    <a:prstClr val="black"/>
                                  </a:solidFill>
                                  <a:latin typeface="Cambria Math" panose="02040503050406030204" pitchFamily="18" charset="0"/>
                                </a:rPr>
                                <m:t>1</m:t>
                              </m:r>
                            </m:sub>
                          </m:sSub>
                        </m:den>
                      </m:f>
                      <m:r>
                        <a:rPr lang="en-US" altLang="zh-CN" sz="2000" i="1">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𝐸𝑟𝑟𝑜𝑟</m:t>
                          </m:r>
                        </m:num>
                        <m:den>
                          <m:r>
                            <a:rPr lang="zh-CN" altLang="en-US"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2</m:t>
                              </m:r>
                            </m:sub>
                          </m:sSub>
                        </m:den>
                      </m:f>
                      <m:r>
                        <a:rPr lang="en-US" altLang="zh-CN" sz="2000" i="1">
                          <a:solidFill>
                            <a:prstClr val="black"/>
                          </a:solidFill>
                          <a:latin typeface="Cambria Math" panose="02040503050406030204" pitchFamily="18" charset="0"/>
                        </a:rPr>
                        <m:t> ∗</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2</m:t>
                              </m:r>
                            </m:sub>
                          </m:sSub>
                        </m:num>
                        <m:den>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𝐼𝑛</m:t>
                              </m:r>
                            </m:e>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2</m:t>
                                  </m:r>
                                </m:sub>
                              </m:sSub>
                            </m:sub>
                          </m:sSub>
                        </m:den>
                      </m:f>
                      <m:r>
                        <a:rPr lang="en-US" altLang="zh-CN" sz="2000">
                          <a:solidFill>
                            <a:prstClr val="black"/>
                          </a:solidFill>
                          <a:latin typeface="Cambria Math" panose="02040503050406030204" pitchFamily="18" charset="0"/>
                        </a:rPr>
                        <m:t> ∗ </m:t>
                      </m:r>
                      <m:f>
                        <m:fPr>
                          <m:ctrlPr>
                            <a:rPr lang="en-US" altLang="zh-CN" sz="2000" i="1">
                              <a:solidFill>
                                <a:prstClr val="black"/>
                              </a:solidFill>
                              <a:latin typeface="Cambria Math" panose="02040503050406030204" pitchFamily="18" charset="0"/>
                            </a:rPr>
                          </m:ctrlPr>
                        </m:fPr>
                        <m:num>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𝐼𝑛</m:t>
                              </m:r>
                            </m:e>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2</m:t>
                                  </m:r>
                                </m:sub>
                              </m:sSub>
                            </m:sub>
                          </m:sSub>
                        </m:num>
                        <m:den>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ℎ</m:t>
                              </m:r>
                            </m:e>
                            <m:sub>
                              <m:r>
                                <a:rPr lang="en-US" altLang="zh-CN" sz="2000" i="1">
                                  <a:solidFill>
                                    <a:prstClr val="black"/>
                                  </a:solidFill>
                                  <a:latin typeface="Cambria Math" panose="02040503050406030204" pitchFamily="18" charset="0"/>
                                </a:rPr>
                                <m:t>1</m:t>
                              </m:r>
                            </m:sub>
                          </m:sSub>
                        </m:den>
                      </m:f>
                      <m:r>
                        <a:rPr lang="en-US" altLang="zh-CN" sz="2000" i="1">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ℎ</m:t>
                              </m:r>
                            </m:e>
                            <m:sub>
                              <m:r>
                                <a:rPr lang="en-US" altLang="zh-CN" sz="2000" i="1">
                                  <a:solidFill>
                                    <a:prstClr val="black"/>
                                  </a:solidFill>
                                  <a:latin typeface="Cambria Math" panose="02040503050406030204" pitchFamily="18" charset="0"/>
                                </a:rPr>
                                <m:t>1</m:t>
                              </m:r>
                            </m:sub>
                          </m:sSub>
                        </m:num>
                        <m:den>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𝐼𝑛</m:t>
                              </m:r>
                            </m:e>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ℎ</m:t>
                                  </m:r>
                                </m:e>
                                <m:sub>
                                  <m:r>
                                    <a:rPr lang="en-US" altLang="zh-CN" sz="2000" i="1">
                                      <a:solidFill>
                                        <a:prstClr val="black"/>
                                      </a:solidFill>
                                      <a:latin typeface="Cambria Math" panose="02040503050406030204" pitchFamily="18" charset="0"/>
                                    </a:rPr>
                                    <m:t>1</m:t>
                                  </m:r>
                                </m:sub>
                              </m:sSub>
                            </m:sub>
                          </m:sSub>
                        </m:den>
                      </m:f>
                      <m:r>
                        <a:rPr lang="en-US" altLang="zh-CN" sz="2000">
                          <a:solidFill>
                            <a:prstClr val="black"/>
                          </a:solidFill>
                          <a:latin typeface="Cambria Math" panose="02040503050406030204" pitchFamily="18" charset="0"/>
                        </a:rPr>
                        <m:t> ∗ </m:t>
                      </m:r>
                      <m:f>
                        <m:fPr>
                          <m:ctrlPr>
                            <a:rPr lang="en-US" altLang="zh-CN" sz="2000" i="1">
                              <a:solidFill>
                                <a:prstClr val="black"/>
                              </a:solidFill>
                              <a:latin typeface="Cambria Math" panose="02040503050406030204" pitchFamily="18" charset="0"/>
                            </a:rPr>
                          </m:ctrlPr>
                        </m:fPr>
                        <m:num>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𝐼𝑛</m:t>
                              </m:r>
                            </m:e>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ℎ</m:t>
                                  </m:r>
                                </m:e>
                                <m:sub>
                                  <m:r>
                                    <a:rPr lang="en-US" altLang="zh-CN" sz="2000" i="1">
                                      <a:solidFill>
                                        <a:prstClr val="black"/>
                                      </a:solidFill>
                                      <a:latin typeface="Cambria Math" panose="02040503050406030204" pitchFamily="18" charset="0"/>
                                    </a:rPr>
                                    <m:t>1</m:t>
                                  </m:r>
                                </m:sub>
                              </m:sSub>
                            </m:sub>
                          </m:sSub>
                        </m:num>
                        <m:den>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𝑤</m:t>
                              </m:r>
                            </m:e>
                            <m:sub>
                              <m:r>
                                <a:rPr lang="en-US" altLang="zh-CN" sz="2000" i="1">
                                  <a:solidFill>
                                    <a:prstClr val="black"/>
                                  </a:solidFill>
                                  <a:latin typeface="Cambria Math" panose="02040503050406030204" pitchFamily="18" charset="0"/>
                                </a:rPr>
                                <m:t>1</m:t>
                              </m:r>
                            </m:sub>
                          </m:sSub>
                        </m:den>
                      </m:f>
                    </m:oMath>
                  </m:oMathPara>
                </a14:m>
                <a:endParaRPr lang="zh-CN" altLang="en-US" sz="2000" dirty="0">
                  <a:solidFill>
                    <a:prstClr val="black"/>
                  </a:solidFill>
                  <a:latin typeface="Times New Roman" panose="02020603050405020304" pitchFamily="16" charset="0"/>
                  <a:cs typeface="Times New Roman" panose="02020603050405020304" pitchFamily="16" charset="0"/>
                </a:endParaRPr>
              </a:p>
            </p:txBody>
          </p:sp>
        </mc:Choice>
        <mc:Fallback>
          <p:sp>
            <p:nvSpPr>
              <p:cNvPr id="43" name="矩形 42"/>
              <p:cNvSpPr>
                <a:spLocks noRot="1" noChangeAspect="1" noMove="1" noResize="1" noEditPoints="1" noAdjustHandles="1" noChangeArrowheads="1" noChangeShapeType="1" noTextEdit="1"/>
              </p:cNvSpPr>
              <p:nvPr/>
            </p:nvSpPr>
            <p:spPr>
              <a:xfrm>
                <a:off x="663575" y="4615815"/>
                <a:ext cx="9382760" cy="768985"/>
              </a:xfrm>
              <a:prstGeom prst="rect">
                <a:avLst/>
              </a:prstGeom>
              <a:blipFill rotWithShape="1">
                <a:blip r:embed="rId1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4" name="矩形 43"/>
              <p:cNvSpPr/>
              <p:nvPr/>
            </p:nvSpPr>
            <p:spPr>
              <a:xfrm>
                <a:off x="895985" y="5490845"/>
                <a:ext cx="8740775" cy="768985"/>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𝐸𝑟𝑟𝑜𝑟</m:t>
                          </m:r>
                        </m:num>
                        <m:den>
                          <m:r>
                            <a:rPr lang="zh-CN" altLang="en-US"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1</m:t>
                              </m:r>
                            </m:sub>
                          </m:sSub>
                        </m:den>
                      </m:f>
                      <m:r>
                        <a:rPr lang="en-US" altLang="zh-CN" sz="2000" i="1">
                          <a:solidFill>
                            <a:prstClr val="black"/>
                          </a:solidFill>
                          <a:latin typeface="Cambria Math" panose="02040503050406030204" pitchFamily="18" charset="0"/>
                        </a:rPr>
                        <m:t> ∗</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1</m:t>
                              </m:r>
                            </m:sub>
                          </m:sSub>
                        </m:num>
                        <m:den>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𝐼𝑛</m:t>
                              </m:r>
                            </m:e>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1</m:t>
                                  </m:r>
                                </m:sub>
                              </m:sSub>
                            </m:sub>
                          </m:sSub>
                        </m:den>
                      </m:f>
                      <m:r>
                        <a:rPr lang="en-US" altLang="zh-CN" sz="2000">
                          <a:solidFill>
                            <a:prstClr val="black"/>
                          </a:solidFill>
                          <a:latin typeface="Cambria Math" panose="02040503050406030204" pitchFamily="18" charset="0"/>
                        </a:rPr>
                        <m:t> ∗ </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𝑤</m:t>
                          </m:r>
                        </m:e>
                        <m:sub>
                          <m:r>
                            <a:rPr lang="en-US" altLang="zh-CN" sz="2000" i="1">
                              <a:solidFill>
                                <a:prstClr val="black"/>
                              </a:solidFill>
                              <a:latin typeface="Cambria Math" panose="02040503050406030204" pitchFamily="18" charset="0"/>
                            </a:rPr>
                            <m:t>5</m:t>
                          </m:r>
                        </m:sub>
                      </m:sSub>
                      <m:r>
                        <a:rPr lang="en-US" altLang="zh-CN" sz="2000" i="1">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𝐸𝑟𝑟𝑜𝑟</m:t>
                          </m:r>
                        </m:num>
                        <m:den>
                          <m:r>
                            <a:rPr lang="zh-CN" altLang="en-US"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2</m:t>
                              </m:r>
                            </m:sub>
                          </m:sSub>
                        </m:den>
                      </m:f>
                      <m:r>
                        <a:rPr lang="en-US" altLang="zh-CN" sz="2000" i="1">
                          <a:solidFill>
                            <a:prstClr val="black"/>
                          </a:solidFill>
                          <a:latin typeface="Cambria Math" panose="02040503050406030204" pitchFamily="18" charset="0"/>
                        </a:rPr>
                        <m:t> ∗</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2</m:t>
                              </m:r>
                            </m:sub>
                          </m:sSub>
                        </m:num>
                        <m:den>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𝐼𝑛</m:t>
                              </m:r>
                            </m:e>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𝑜</m:t>
                                  </m:r>
                                </m:e>
                                <m:sub>
                                  <m:r>
                                    <a:rPr lang="en-US" altLang="zh-CN" sz="2000" i="1">
                                      <a:solidFill>
                                        <a:prstClr val="black"/>
                                      </a:solidFill>
                                      <a:latin typeface="Cambria Math" panose="02040503050406030204" pitchFamily="18" charset="0"/>
                                    </a:rPr>
                                    <m:t>2</m:t>
                                  </m:r>
                                </m:sub>
                              </m:sSub>
                            </m:sub>
                          </m:sSub>
                        </m:den>
                      </m:f>
                      <m:r>
                        <a:rPr lang="en-US" altLang="zh-CN" sz="2000">
                          <a:solidFill>
                            <a:prstClr val="black"/>
                          </a:solidFill>
                          <a:latin typeface="Cambria Math" panose="02040503050406030204" pitchFamily="18" charset="0"/>
                        </a:rPr>
                        <m:t> ∗ </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𝑤</m:t>
                          </m:r>
                        </m:e>
                        <m:sub>
                          <m:r>
                            <a:rPr lang="en-US" altLang="zh-CN" sz="2000" i="1">
                              <a:solidFill>
                                <a:prstClr val="black"/>
                              </a:solidFill>
                              <a:latin typeface="Cambria Math" panose="02040503050406030204" pitchFamily="18" charset="0"/>
                            </a:rPr>
                            <m:t>6</m:t>
                          </m:r>
                        </m:sub>
                      </m:sSub>
                      <m:r>
                        <a:rPr lang="en-US" altLang="zh-CN" sz="2000" i="1">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ℎ</m:t>
                              </m:r>
                            </m:e>
                            <m:sub>
                              <m:r>
                                <a:rPr lang="en-US" altLang="zh-CN" sz="2000" i="1">
                                  <a:solidFill>
                                    <a:prstClr val="black"/>
                                  </a:solidFill>
                                  <a:latin typeface="Cambria Math" panose="02040503050406030204" pitchFamily="18" charset="0"/>
                                </a:rPr>
                                <m:t>1</m:t>
                              </m:r>
                            </m:sub>
                          </m:sSub>
                        </m:num>
                        <m:den>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𝐼𝑛</m:t>
                              </m:r>
                            </m:e>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ℎ</m:t>
                                  </m:r>
                                </m:e>
                                <m:sub>
                                  <m:r>
                                    <a:rPr lang="en-US" altLang="zh-CN" sz="2000" i="1">
                                      <a:solidFill>
                                        <a:prstClr val="black"/>
                                      </a:solidFill>
                                      <a:latin typeface="Cambria Math" panose="02040503050406030204" pitchFamily="18" charset="0"/>
                                    </a:rPr>
                                    <m:t>1</m:t>
                                  </m:r>
                                </m:sub>
                              </m:sSub>
                            </m:sub>
                          </m:sSub>
                        </m:den>
                      </m:f>
                      <m:r>
                        <a:rPr lang="en-US" altLang="zh-CN" sz="2000">
                          <a:solidFill>
                            <a:prstClr val="black"/>
                          </a:solidFill>
                          <a:latin typeface="Cambria Math" panose="02040503050406030204" pitchFamily="18" charset="0"/>
                        </a:rPr>
                        <m:t> ∗ </m:t>
                      </m:r>
                      <m:f>
                        <m:fPr>
                          <m:ctrlPr>
                            <a:rPr lang="en-US" altLang="zh-CN" sz="2000" i="1">
                              <a:solidFill>
                                <a:prstClr val="black"/>
                              </a:solidFill>
                              <a:latin typeface="Cambria Math" panose="02040503050406030204" pitchFamily="18" charset="0"/>
                            </a:rPr>
                          </m:ctrlPr>
                        </m:fPr>
                        <m:num>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𝐼𝑛</m:t>
                              </m:r>
                            </m:e>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ℎ</m:t>
                                  </m:r>
                                </m:e>
                                <m:sub>
                                  <m:r>
                                    <a:rPr lang="en-US" altLang="zh-CN" sz="2000" i="1">
                                      <a:solidFill>
                                        <a:prstClr val="black"/>
                                      </a:solidFill>
                                      <a:latin typeface="Cambria Math" panose="02040503050406030204" pitchFamily="18" charset="0"/>
                                    </a:rPr>
                                    <m:t>1</m:t>
                                  </m:r>
                                </m:sub>
                              </m:sSub>
                            </m:sub>
                          </m:sSub>
                        </m:num>
                        <m:den>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𝑤</m:t>
                              </m:r>
                            </m:e>
                            <m:sub>
                              <m:r>
                                <a:rPr lang="en-US" altLang="zh-CN" sz="2000" i="1">
                                  <a:solidFill>
                                    <a:prstClr val="black"/>
                                  </a:solidFill>
                                  <a:latin typeface="Cambria Math" panose="02040503050406030204" pitchFamily="18" charset="0"/>
                                </a:rPr>
                                <m:t>1</m:t>
                              </m:r>
                            </m:sub>
                          </m:sSub>
                        </m:den>
                      </m:f>
                    </m:oMath>
                  </m:oMathPara>
                </a14:m>
                <a:endParaRPr lang="zh-CN" altLang="en-US" sz="2000" dirty="0">
                  <a:solidFill>
                    <a:prstClr val="black"/>
                  </a:solidFill>
                  <a:latin typeface="Times New Roman" panose="02020603050405020304" pitchFamily="16" charset="0"/>
                  <a:cs typeface="Times New Roman" panose="02020603050405020304" pitchFamily="16" charset="0"/>
                </a:endParaRPr>
              </a:p>
            </p:txBody>
          </p:sp>
        </mc:Choice>
        <mc:Fallback>
          <p:sp>
            <p:nvSpPr>
              <p:cNvPr id="44" name="矩形 43"/>
              <p:cNvSpPr>
                <a:spLocks noRot="1" noChangeAspect="1" noMove="1" noResize="1" noEditPoints="1" noAdjustHandles="1" noChangeArrowheads="1" noChangeShapeType="1" noTextEdit="1"/>
              </p:cNvSpPr>
              <p:nvPr/>
            </p:nvSpPr>
            <p:spPr>
              <a:xfrm>
                <a:off x="895985" y="5490845"/>
                <a:ext cx="8740775" cy="768985"/>
              </a:xfrm>
              <a:prstGeom prst="rect">
                <a:avLst/>
              </a:prstGeom>
              <a:blipFill rotWithShape="1">
                <a:blip r:embed="rId19"/>
                <a:stretch>
                  <a:fillRect/>
                </a:stretch>
              </a:blipFill>
            </p:spPr>
            <p:txBody>
              <a:bodyPr/>
              <a:lstStyle/>
              <a:p>
                <a:r>
                  <a:rPr lang="zh-CN" alt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误差反向传播：前馈神经网络</a:t>
            </a:r>
            <a:endParaRPr lang="zh-CN" altLang="en-US" dirty="0"/>
          </a:p>
        </p:txBody>
      </p:sp>
      <p:sp>
        <p:nvSpPr>
          <p:cNvPr id="3" name="内容占位符 2"/>
          <p:cNvSpPr>
            <a:spLocks noGrp="1"/>
          </p:cNvSpPr>
          <p:nvPr>
            <p:ph idx="1"/>
          </p:nvPr>
        </p:nvSpPr>
        <p:spPr/>
        <p:txBody>
          <a:bodyPr/>
          <a:lstStyle/>
          <a:p>
            <a:r>
              <a:rPr lang="zh-CN" altLang="en-US" dirty="0">
                <a:latin typeface="Times New Roman" panose="02020603050405020304" pitchFamily="16" charset="0"/>
                <a:cs typeface="Times New Roman" panose="02020603050405020304" pitchFamily="16" charset="0"/>
              </a:rPr>
              <a:t>反向传播：参数更新</a:t>
            </a:r>
            <a:endParaRPr lang="en-US" altLang="zh-CN" dirty="0">
              <a:latin typeface="Times New Roman" panose="02020603050405020304" pitchFamily="16" charset="0"/>
              <a:cs typeface="Times New Roman" panose="02020603050405020304" pitchFamily="16" charset="0"/>
            </a:endParaRPr>
          </a:p>
          <a:p>
            <a:pPr lvl="1"/>
            <a:r>
              <a:rPr lang="zh-CN" altLang="en-US" dirty="0">
                <a:latin typeface="Times New Roman" panose="02020603050405020304" pitchFamily="16" charset="0"/>
                <a:cs typeface="Times New Roman" panose="02020603050405020304" pitchFamily="16" charset="0"/>
              </a:rPr>
              <a:t>其中𝜂 被称为学习率</a:t>
            </a:r>
            <a:endParaRPr lang="zh-CN" altLang="en-US" dirty="0">
              <a:latin typeface="Times New Roman" panose="02020603050405020304" pitchFamily="16" charset="0"/>
              <a:cs typeface="Times New Roman" panose="02020603050405020304" pitchFamily="16" charset="0"/>
            </a:endParaRPr>
          </a:p>
          <a:p>
            <a:endParaRPr lang="zh-CN" altLang="en-US" dirty="0"/>
          </a:p>
        </p:txBody>
      </p:sp>
      <p:grpSp>
        <p:nvGrpSpPr>
          <p:cNvPr id="4" name="组合 3"/>
          <p:cNvGrpSpPr/>
          <p:nvPr/>
        </p:nvGrpSpPr>
        <p:grpSpPr>
          <a:xfrm>
            <a:off x="5353305" y="756049"/>
            <a:ext cx="6188500" cy="2128567"/>
            <a:chOff x="3238402" y="783702"/>
            <a:chExt cx="6188500" cy="2128567"/>
          </a:xfrm>
        </p:grpSpPr>
        <mc:AlternateContent xmlns:mc="http://schemas.openxmlformats.org/markup-compatibility/2006">
          <mc:Choice xmlns:a14="http://schemas.microsoft.com/office/drawing/2010/main" Requires="a14">
            <p:sp>
              <p:nvSpPr>
                <p:cNvPr id="5" name="流程图: 接点 4"/>
                <p:cNvSpPr/>
                <p:nvPr/>
              </p:nvSpPr>
              <p:spPr>
                <a:xfrm>
                  <a:off x="3238403" y="802240"/>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dirty="0">
                                <a:solidFill>
                                  <a:prstClr val="black"/>
                                </a:solidFill>
                                <a:latin typeface="Cambria Math" panose="02040503050406030204" pitchFamily="18" charset="0"/>
                              </a:rPr>
                            </m:ctrlPr>
                          </m:sSubPr>
                          <m:e>
                            <m:r>
                              <a:rPr lang="en-US" altLang="zh-CN" sz="2800" i="1" dirty="0">
                                <a:solidFill>
                                  <a:prstClr val="black"/>
                                </a:solidFill>
                                <a:latin typeface="Cambria Math" panose="02040503050406030204" pitchFamily="18" charset="0"/>
                              </a:rPr>
                              <m:t>𝑥</m:t>
                            </m:r>
                          </m:e>
                          <m:sub>
                            <m:r>
                              <a:rPr lang="en-US" altLang="zh-CN" sz="2800" i="1" dirty="0">
                                <a:solidFill>
                                  <a:prstClr val="black"/>
                                </a:solidFill>
                                <a:latin typeface="Cambria Math" panose="02040503050406030204" pitchFamily="18" charset="0"/>
                              </a:rPr>
                              <m:t>1</m:t>
                            </m:r>
                          </m:sub>
                        </m:sSub>
                      </m:oMath>
                    </m:oMathPara>
                  </a14:m>
                  <a:endParaRPr lang="zh-CN" altLang="en-US" sz="28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5" name="流程图: 接点 4"/>
                <p:cNvSpPr>
                  <a:spLocks noRot="1" noChangeAspect="1" noMove="1" noResize="1" noEditPoints="1" noAdjustHandles="1" noChangeArrowheads="1" noChangeShapeType="1" noTextEdit="1"/>
                </p:cNvSpPr>
                <p:nvPr/>
              </p:nvSpPr>
              <p:spPr>
                <a:xfrm>
                  <a:off x="3238403" y="802240"/>
                  <a:ext cx="708857" cy="677760"/>
                </a:xfrm>
                <a:prstGeom prst="flowChartConnector">
                  <a:avLst/>
                </a:prstGeom>
                <a:blipFill rotWithShape="1">
                  <a:blip r:embed="rId1"/>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流程图: 接点 5"/>
                <p:cNvSpPr/>
                <p:nvPr/>
              </p:nvSpPr>
              <p:spPr>
                <a:xfrm>
                  <a:off x="3238402" y="2165954"/>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dirty="0">
                                <a:solidFill>
                                  <a:prstClr val="black"/>
                                </a:solidFill>
                                <a:latin typeface="Cambria Math" panose="02040503050406030204" pitchFamily="18" charset="0"/>
                              </a:rPr>
                            </m:ctrlPr>
                          </m:sSubPr>
                          <m:e>
                            <m:r>
                              <a:rPr lang="en-US" altLang="zh-CN" sz="2800" i="1" dirty="0">
                                <a:solidFill>
                                  <a:prstClr val="black"/>
                                </a:solidFill>
                                <a:latin typeface="Cambria Math" panose="02040503050406030204" pitchFamily="18" charset="0"/>
                              </a:rPr>
                              <m:t>𝑥</m:t>
                            </m:r>
                          </m:e>
                          <m:sub>
                            <m:r>
                              <a:rPr lang="en-US" altLang="zh-CN" sz="2800" i="1" dirty="0">
                                <a:solidFill>
                                  <a:prstClr val="black"/>
                                </a:solidFill>
                                <a:latin typeface="Cambria Math" panose="02040503050406030204" pitchFamily="18" charset="0"/>
                              </a:rPr>
                              <m:t>2</m:t>
                            </m:r>
                          </m:sub>
                        </m:sSub>
                      </m:oMath>
                    </m:oMathPara>
                  </a14:m>
                  <a:endParaRPr lang="zh-CN" altLang="en-US" sz="2800" i="1" dirty="0">
                    <a:solidFill>
                      <a:prstClr val="black"/>
                    </a:solidFill>
                    <a:latin typeface="Times New Roman" panose="02020603050405020304" pitchFamily="16" charset="0"/>
                    <a:cs typeface="Times New Roman" panose="02020603050405020304" pitchFamily="16" charset="0"/>
                  </a:endParaRPr>
                </a:p>
              </p:txBody>
            </p:sp>
          </mc:Choice>
          <mc:Fallback>
            <p:sp>
              <p:nvSpPr>
                <p:cNvPr id="6" name="流程图: 接点 5"/>
                <p:cNvSpPr>
                  <a:spLocks noRot="1" noChangeAspect="1" noMove="1" noResize="1" noEditPoints="1" noAdjustHandles="1" noChangeArrowheads="1" noChangeShapeType="1" noTextEdit="1"/>
                </p:cNvSpPr>
                <p:nvPr/>
              </p:nvSpPr>
              <p:spPr>
                <a:xfrm>
                  <a:off x="3238402" y="2165954"/>
                  <a:ext cx="708857" cy="677760"/>
                </a:xfrm>
                <a:prstGeom prst="flowChartConnector">
                  <a:avLst/>
                </a:prstGeom>
                <a:blipFill rotWithShape="1">
                  <a:blip r:embed="rId2"/>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流程图: 接点 6"/>
                <p:cNvSpPr/>
                <p:nvPr/>
              </p:nvSpPr>
              <p:spPr>
                <a:xfrm>
                  <a:off x="5380250" y="802240"/>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ℎ</m:t>
                            </m:r>
                          </m:e>
                          <m:sub>
                            <m:r>
                              <a:rPr lang="en-US" altLang="zh-CN" sz="3200" dirty="0">
                                <a:latin typeface="Cambria Math" panose="02040503050406030204" pitchFamily="18" charset="0"/>
                              </a:rPr>
                              <m:t>1</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7" name="流程图: 接点 6"/>
                <p:cNvSpPr>
                  <a:spLocks noRot="1" noChangeAspect="1" noMove="1" noResize="1" noEditPoints="1" noAdjustHandles="1" noChangeArrowheads="1" noChangeShapeType="1" noTextEdit="1"/>
                </p:cNvSpPr>
                <p:nvPr/>
              </p:nvSpPr>
              <p:spPr>
                <a:xfrm>
                  <a:off x="5380250" y="802240"/>
                  <a:ext cx="708857" cy="677760"/>
                </a:xfrm>
                <a:prstGeom prst="flowChartConnector">
                  <a:avLst/>
                </a:prstGeom>
                <a:blipFill rotWithShape="1">
                  <a:blip r:embed="rId3"/>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流程图: 接点 7"/>
                <p:cNvSpPr/>
                <p:nvPr/>
              </p:nvSpPr>
              <p:spPr>
                <a:xfrm>
                  <a:off x="5380248" y="2180396"/>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ℎ</m:t>
                            </m:r>
                          </m:e>
                          <m:sub>
                            <m:r>
                              <a:rPr lang="en-US" altLang="zh-CN" sz="3200" dirty="0">
                                <a:latin typeface="Cambria Math" panose="02040503050406030204" pitchFamily="18" charset="0"/>
                              </a:rPr>
                              <m:t>2</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8" name="流程图: 接点 7"/>
                <p:cNvSpPr>
                  <a:spLocks noRot="1" noChangeAspect="1" noMove="1" noResize="1" noEditPoints="1" noAdjustHandles="1" noChangeArrowheads="1" noChangeShapeType="1" noTextEdit="1"/>
                </p:cNvSpPr>
                <p:nvPr/>
              </p:nvSpPr>
              <p:spPr>
                <a:xfrm>
                  <a:off x="5380248" y="2180396"/>
                  <a:ext cx="708857" cy="677760"/>
                </a:xfrm>
                <a:prstGeom prst="flowChartConnector">
                  <a:avLst/>
                </a:prstGeom>
                <a:blipFill rotWithShape="1">
                  <a:blip r:embed="rId4"/>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流程图: 接点 8"/>
                <p:cNvSpPr/>
                <p:nvPr/>
              </p:nvSpPr>
              <p:spPr>
                <a:xfrm>
                  <a:off x="7522095" y="802234"/>
                  <a:ext cx="708857" cy="677760"/>
                </a:xfrm>
                <a:prstGeom prst="flowChartConnector">
                  <a:avLst/>
                </a:prstGeom>
                <a:solidFill>
                  <a:srgbClr val="D3B3AB"/>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𝑜</m:t>
                            </m:r>
                          </m:e>
                          <m:sub>
                            <m:r>
                              <a:rPr lang="en-US" altLang="zh-CN" sz="3200" dirty="0">
                                <a:latin typeface="Cambria Math" panose="02040503050406030204" pitchFamily="18" charset="0"/>
                              </a:rPr>
                              <m:t>1</m:t>
                            </m:r>
                          </m:sub>
                        </m:sSub>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9" name="流程图: 接点 8"/>
                <p:cNvSpPr>
                  <a:spLocks noRot="1" noChangeAspect="1" noMove="1" noResize="1" noEditPoints="1" noAdjustHandles="1" noChangeArrowheads="1" noChangeShapeType="1" noTextEdit="1"/>
                </p:cNvSpPr>
                <p:nvPr/>
              </p:nvSpPr>
              <p:spPr>
                <a:xfrm>
                  <a:off x="7522095" y="802234"/>
                  <a:ext cx="708857" cy="677760"/>
                </a:xfrm>
                <a:prstGeom prst="flowChartConnector">
                  <a:avLst/>
                </a:prstGeom>
                <a:blipFill rotWithShape="1">
                  <a:blip r:embed="rId5"/>
                </a:blipFill>
                <a:ln>
                  <a:solidFill>
                    <a:srgbClr val="FF0000"/>
                  </a:solid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流程图: 接点 9"/>
                <p:cNvSpPr/>
                <p:nvPr/>
              </p:nvSpPr>
              <p:spPr>
                <a:xfrm>
                  <a:off x="7522095" y="2180396"/>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𝑜</m:t>
                            </m:r>
                          </m:e>
                          <m:sub>
                            <m:r>
                              <a:rPr lang="en-US" altLang="zh-CN" sz="3200" dirty="0">
                                <a:latin typeface="Cambria Math" panose="02040503050406030204" pitchFamily="18" charset="0"/>
                              </a:rPr>
                              <m:t>2</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10" name="流程图: 接点 9"/>
                <p:cNvSpPr>
                  <a:spLocks noRot="1" noChangeAspect="1" noMove="1" noResize="1" noEditPoints="1" noAdjustHandles="1" noChangeArrowheads="1" noChangeShapeType="1" noTextEdit="1"/>
                </p:cNvSpPr>
                <p:nvPr/>
              </p:nvSpPr>
              <p:spPr>
                <a:xfrm>
                  <a:off x="7522095" y="2180396"/>
                  <a:ext cx="708857" cy="677760"/>
                </a:xfrm>
                <a:prstGeom prst="flowChartConnector">
                  <a:avLst/>
                </a:prstGeom>
                <a:blipFill rotWithShape="1">
                  <a:blip r:embed="rId6"/>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11" name="直接箭头连接符 10"/>
            <p:cNvCxnSpPr>
              <a:stCxn id="5" idx="6"/>
              <a:endCxn id="7" idx="2"/>
            </p:cNvCxnSpPr>
            <p:nvPr/>
          </p:nvCxnSpPr>
          <p:spPr>
            <a:xfrm>
              <a:off x="3947261" y="1141116"/>
              <a:ext cx="1432988"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5" idx="6"/>
              <a:endCxn id="8" idx="2"/>
            </p:cNvCxnSpPr>
            <p:nvPr/>
          </p:nvCxnSpPr>
          <p:spPr>
            <a:xfrm>
              <a:off x="3947261" y="1141116"/>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 idx="6"/>
              <a:endCxn id="8" idx="2"/>
            </p:cNvCxnSpPr>
            <p:nvPr/>
          </p:nvCxnSpPr>
          <p:spPr>
            <a:xfrm>
              <a:off x="3947259" y="2504837"/>
              <a:ext cx="1432988" cy="14441"/>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6" idx="6"/>
              <a:endCxn id="7" idx="2"/>
            </p:cNvCxnSpPr>
            <p:nvPr/>
          </p:nvCxnSpPr>
          <p:spPr>
            <a:xfrm flipV="1">
              <a:off x="3947259" y="1141120"/>
              <a:ext cx="1432991" cy="1363715"/>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文本框 14"/>
                <p:cNvSpPr txBox="1"/>
                <p:nvPr/>
              </p:nvSpPr>
              <p:spPr>
                <a:xfrm>
                  <a:off x="4526047" y="783702"/>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1</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4526047" y="783702"/>
                  <a:ext cx="492136" cy="392993"/>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4063258" y="1473136"/>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2</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16" name="文本框 15"/>
                <p:cNvSpPr txBox="1">
                  <a:spLocks noRot="1" noChangeAspect="1" noMove="1" noResize="1" noEditPoints="1" noAdjustHandles="1" noChangeArrowheads="1" noChangeShapeType="1" noTextEdit="1"/>
                </p:cNvSpPr>
                <p:nvPr/>
              </p:nvSpPr>
              <p:spPr>
                <a:xfrm>
                  <a:off x="4063258" y="1473136"/>
                  <a:ext cx="492136" cy="392993"/>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4171618" y="2137169"/>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3</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17" name="文本框 16"/>
                <p:cNvSpPr txBox="1">
                  <a:spLocks noRot="1" noChangeAspect="1" noMove="1" noResize="1" noEditPoints="1" noAdjustHandles="1" noChangeArrowheads="1" noChangeShapeType="1" noTextEdit="1"/>
                </p:cNvSpPr>
                <p:nvPr/>
              </p:nvSpPr>
              <p:spPr>
                <a:xfrm>
                  <a:off x="4171618" y="2137169"/>
                  <a:ext cx="492136" cy="392993"/>
                </a:xfrm>
                <a:prstGeom prst="rect">
                  <a:avLst/>
                </a:prstGeom>
                <a:blipFill rotWithShape="1">
                  <a:blip r:embed="rId9"/>
                </a:blipFill>
              </p:spPr>
              <p:txBody>
                <a:bodyPr/>
                <a:lstStyle/>
                <a:p>
                  <a:r>
                    <a:rPr lang="zh-CN" altLang="en-US">
                      <a:noFill/>
                    </a:rPr>
                    <a:t> </a:t>
                  </a:r>
                </a:p>
              </p:txBody>
            </p:sp>
          </mc:Fallback>
        </mc:AlternateContent>
        <p:sp>
          <p:nvSpPr>
            <p:cNvPr id="18" name="文本框 17"/>
            <p:cNvSpPr txBox="1"/>
            <p:nvPr/>
          </p:nvSpPr>
          <p:spPr>
            <a:xfrm>
              <a:off x="4526046" y="2511064"/>
              <a:ext cx="492136" cy="400110"/>
            </a:xfrm>
            <a:prstGeom prst="rect">
              <a:avLst/>
            </a:prstGeom>
            <a:noFill/>
          </p:spPr>
          <p:txBody>
            <a:bodyPr wrap="square" rtlCol="0">
              <a:spAutoFit/>
            </a:bodyPr>
            <a:lstStyle/>
            <a:p>
              <a:r>
                <a:rPr lang="en-US" altLang="zh-CN" sz="2000" dirty="0">
                  <a:solidFill>
                    <a:prstClr val="black"/>
                  </a:solidFill>
                  <a:latin typeface="Times New Roman" panose="02020603050405020304" pitchFamily="16" charset="0"/>
                  <a:cs typeface="Times New Roman" panose="02020603050405020304" pitchFamily="16" charset="0"/>
                </a:rPr>
                <a:t>w</a:t>
              </a:r>
              <a:r>
                <a:rPr lang="en-US" altLang="zh-CN" sz="2000" baseline="-25000" dirty="0">
                  <a:solidFill>
                    <a:prstClr val="black"/>
                  </a:solidFill>
                  <a:latin typeface="Times New Roman" panose="02020603050405020304" pitchFamily="16" charset="0"/>
                  <a:cs typeface="Times New Roman" panose="02020603050405020304" pitchFamily="16" charset="0"/>
                </a:rPr>
                <a:t>4</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19" name="直接箭头连接符 18"/>
            <p:cNvCxnSpPr/>
            <p:nvPr/>
          </p:nvCxnSpPr>
          <p:spPr>
            <a:xfrm>
              <a:off x="6089105" y="1149329"/>
              <a:ext cx="1432988"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6089106" y="1149329"/>
              <a:ext cx="1432987" cy="1378157"/>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6089103" y="2527486"/>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6089105" y="1149329"/>
              <a:ext cx="1432988"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文本框 22"/>
                <p:cNvSpPr txBox="1"/>
                <p:nvPr/>
              </p:nvSpPr>
              <p:spPr>
                <a:xfrm>
                  <a:off x="6667893" y="791916"/>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5</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23" name="文本框 22"/>
                <p:cNvSpPr txBox="1">
                  <a:spLocks noRot="1" noChangeAspect="1" noMove="1" noResize="1" noEditPoints="1" noAdjustHandles="1" noChangeArrowheads="1" noChangeShapeType="1" noTextEdit="1"/>
                </p:cNvSpPr>
                <p:nvPr/>
              </p:nvSpPr>
              <p:spPr>
                <a:xfrm>
                  <a:off x="6667893" y="791916"/>
                  <a:ext cx="492136" cy="392993"/>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p:cNvSpPr txBox="1"/>
                <p:nvPr/>
              </p:nvSpPr>
              <p:spPr>
                <a:xfrm>
                  <a:off x="6205103" y="1481349"/>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6</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24" name="文本框 23"/>
                <p:cNvSpPr txBox="1">
                  <a:spLocks noRot="1" noChangeAspect="1" noMove="1" noResize="1" noEditPoints="1" noAdjustHandles="1" noChangeArrowheads="1" noChangeShapeType="1" noTextEdit="1"/>
                </p:cNvSpPr>
                <p:nvPr/>
              </p:nvSpPr>
              <p:spPr>
                <a:xfrm>
                  <a:off x="6205103" y="1481349"/>
                  <a:ext cx="492136" cy="392993"/>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p:cNvSpPr txBox="1"/>
                <p:nvPr/>
              </p:nvSpPr>
              <p:spPr>
                <a:xfrm>
                  <a:off x="6313463" y="2145381"/>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7</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25" name="文本框 24"/>
                <p:cNvSpPr txBox="1">
                  <a:spLocks noRot="1" noChangeAspect="1" noMove="1" noResize="1" noEditPoints="1" noAdjustHandles="1" noChangeArrowheads="1" noChangeShapeType="1" noTextEdit="1"/>
                </p:cNvSpPr>
                <p:nvPr/>
              </p:nvSpPr>
              <p:spPr>
                <a:xfrm>
                  <a:off x="6313463" y="2145381"/>
                  <a:ext cx="492136" cy="392993"/>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文本框 25"/>
                <p:cNvSpPr txBox="1"/>
                <p:nvPr/>
              </p:nvSpPr>
              <p:spPr>
                <a:xfrm>
                  <a:off x="6667890" y="2519276"/>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8</m:t>
                            </m:r>
                          </m:sub>
                        </m:sSub>
                      </m:oMath>
                    </m:oMathPara>
                  </a14:m>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mc:Choice>
          <mc:Fallback>
            <p:sp>
              <p:nvSpPr>
                <p:cNvPr id="26" name="文本框 25"/>
                <p:cNvSpPr txBox="1">
                  <a:spLocks noRot="1" noChangeAspect="1" noMove="1" noResize="1" noEditPoints="1" noAdjustHandles="1" noChangeArrowheads="1" noChangeShapeType="1" noTextEdit="1"/>
                </p:cNvSpPr>
                <p:nvPr/>
              </p:nvSpPr>
              <p:spPr>
                <a:xfrm>
                  <a:off x="6667890" y="2519276"/>
                  <a:ext cx="492136" cy="392993"/>
                </a:xfrm>
                <a:prstGeom prst="rect">
                  <a:avLst/>
                </a:prstGeom>
                <a:blipFill rotWithShape="1">
                  <a:blip r:embed="rId13"/>
                </a:blipFill>
              </p:spPr>
              <p:txBody>
                <a:bodyPr/>
                <a:lstStyle/>
                <a:p>
                  <a:r>
                    <a:rPr lang="zh-CN" altLang="en-US">
                      <a:noFill/>
                    </a:rPr>
                    <a:t> </a:t>
                  </a:r>
                </a:p>
              </p:txBody>
            </p:sp>
          </mc:Fallback>
        </mc:AlternateContent>
        <p:cxnSp>
          <p:nvCxnSpPr>
            <p:cNvPr id="27" name="直接箭头连接符 26"/>
            <p:cNvCxnSpPr/>
            <p:nvPr/>
          </p:nvCxnSpPr>
          <p:spPr>
            <a:xfrm>
              <a:off x="8230952" y="1157544"/>
              <a:ext cx="597975"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8230952" y="2527486"/>
              <a:ext cx="597975"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矩形 28"/>
                <p:cNvSpPr/>
                <p:nvPr/>
              </p:nvSpPr>
              <p:spPr>
                <a:xfrm>
                  <a:off x="8828927" y="965299"/>
                  <a:ext cx="597975" cy="1767353"/>
                </a:xfrm>
                <a:prstGeom prst="rect">
                  <a:avLst/>
                </a:prstGeom>
                <a:solidFill>
                  <a:schemeClr val="bg1">
                    <a:lumMod val="65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CN" sz="3200" i="1">
                            <a:solidFill>
                              <a:prstClr val="black"/>
                            </a:solidFill>
                            <a:latin typeface="Cambria Math" panose="02040503050406030204" pitchFamily="18" charset="0"/>
                          </a:rPr>
                          <m:t>𝐸𝑟𝑟𝑜𝑟</m:t>
                        </m:r>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9" name="矩形 28"/>
                <p:cNvSpPr>
                  <a:spLocks noRot="1" noChangeAspect="1" noMove="1" noResize="1" noEditPoints="1" noAdjustHandles="1" noChangeArrowheads="1" noChangeShapeType="1" noTextEdit="1"/>
                </p:cNvSpPr>
                <p:nvPr/>
              </p:nvSpPr>
              <p:spPr>
                <a:xfrm>
                  <a:off x="8828927" y="965299"/>
                  <a:ext cx="597975" cy="1767353"/>
                </a:xfrm>
                <a:prstGeom prst="rect">
                  <a:avLst/>
                </a:prstGeom>
                <a:blipFill rotWithShape="1">
                  <a:blip r:embed="rId14"/>
                </a:blipFill>
                <a:ln>
                  <a:solidFill>
                    <a:srgbClr val="FF0000"/>
                  </a:solid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1065700" y="1481617"/>
            <a:ext cx="9299944" cy="523220"/>
          </a:xfrm>
          <a:prstGeom prst="rect">
            <a:avLst/>
          </a:prstGeom>
        </p:spPr>
        <p:txBody>
          <a:bodyPr wrap="square">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反向传播：参数更新</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59" name="文本框 58"/>
              <p:cNvSpPr txBox="1"/>
              <p:nvPr/>
            </p:nvSpPr>
            <p:spPr>
              <a:xfrm>
                <a:off x="1065699" y="3733449"/>
                <a:ext cx="4768760" cy="420564"/>
              </a:xfrm>
              <a:prstGeom prst="rect">
                <a:avLst/>
              </a:prstGeom>
              <a:noFill/>
            </p:spPr>
            <p:txBody>
              <a:bodyPr wrap="square" rtlCol="0">
                <a:spAutoFit/>
              </a:bodyPr>
              <a:lstStyle/>
              <a:p>
                <a:r>
                  <a:rPr lang="en-US" altLang="zh-CN" sz="2135" dirty="0">
                    <a:solidFill>
                      <a:prstClr val="black"/>
                    </a:solidFill>
                    <a:latin typeface="Times New Roman" panose="02020603050405020304" pitchFamily="16" charset="0"/>
                    <a:ea typeface="黑体" panose="02010609060101010101" pitchFamily="49" charset="-122"/>
                    <a:cs typeface="Times New Roman" panose="02020603050405020304" pitchFamily="16" charset="0"/>
                  </a:rPr>
                  <a:t>2. </a:t>
                </a:r>
                <a:r>
                  <a:rPr lang="zh-CN" altLang="en-US" sz="2135" dirty="0">
                    <a:solidFill>
                      <a:prstClr val="black"/>
                    </a:solidFill>
                    <a:latin typeface="Times New Roman" panose="02020603050405020304" pitchFamily="16" charset="0"/>
                    <a:ea typeface="黑体" panose="02010609060101010101" pitchFamily="49" charset="-122"/>
                    <a:cs typeface="Times New Roman" panose="02020603050405020304" pitchFamily="16" charset="0"/>
                  </a:rPr>
                  <a:t>更新参数，其中</a:t>
                </a:r>
                <a14:m>
                  <m:oMath xmlns:m="http://schemas.openxmlformats.org/officeDocument/2006/math">
                    <m:r>
                      <a:rPr lang="zh-CN" altLang="en-US" sz="2135" i="1">
                        <a:solidFill>
                          <a:prstClr val="black"/>
                        </a:solidFill>
                        <a:latin typeface="Cambria Math" panose="02040503050406030204" pitchFamily="18" charset="0"/>
                      </a:rPr>
                      <m:t>𝜂</m:t>
                    </m:r>
                    <m:r>
                      <a:rPr lang="en-US" altLang="zh-CN" sz="2135" i="1">
                        <a:solidFill>
                          <a:prstClr val="black"/>
                        </a:solidFill>
                        <a:latin typeface="Cambria Math" panose="02040503050406030204" pitchFamily="18" charset="0"/>
                      </a:rPr>
                      <m:t> </m:t>
                    </m:r>
                  </m:oMath>
                </a14:m>
                <a:r>
                  <a:rPr lang="zh-CN" altLang="en-US" sz="2135" dirty="0">
                    <a:solidFill>
                      <a:prstClr val="black"/>
                    </a:solidFill>
                    <a:latin typeface="Times New Roman" panose="02020603050405020304" pitchFamily="16" charset="0"/>
                    <a:ea typeface="黑体" panose="02010609060101010101" pitchFamily="49" charset="-122"/>
                    <a:cs typeface="Times New Roman" panose="02020603050405020304" pitchFamily="16" charset="0"/>
                  </a:rPr>
                  <a:t>被称为学习率</a:t>
                </a:r>
                <a:endParaRPr lang="zh-CN" altLang="en-US" sz="2135" dirty="0">
                  <a:solidFill>
                    <a:prstClr val="black"/>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59" name="文本框 58"/>
              <p:cNvSpPr txBox="1">
                <a:spLocks noRot="1" noChangeAspect="1" noMove="1" noResize="1" noEditPoints="1" noAdjustHandles="1" noChangeArrowheads="1" noChangeShapeType="1" noTextEdit="1"/>
              </p:cNvSpPr>
              <p:nvPr/>
            </p:nvSpPr>
            <p:spPr>
              <a:xfrm>
                <a:off x="1065699" y="3733449"/>
                <a:ext cx="4768760" cy="420564"/>
              </a:xfrm>
              <a:prstGeom prst="rect">
                <a:avLst/>
              </a:prstGeom>
              <a:blipFill rotWithShape="1">
                <a:blip r:embed="rId1"/>
                <a:stretch>
                  <a:fillRect l="-4" t="-68" r="2" b="1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0" name="文本框 59"/>
              <p:cNvSpPr txBox="1"/>
              <p:nvPr/>
            </p:nvSpPr>
            <p:spPr>
              <a:xfrm>
                <a:off x="3356460" y="4774505"/>
                <a:ext cx="3411411" cy="32868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altLang="zh-CN" sz="2135" i="1">
                              <a:solidFill>
                                <a:prstClr val="black"/>
                              </a:solidFill>
                              <a:latin typeface="Cambria Math" panose="02040503050406030204" pitchFamily="18" charset="0"/>
                            </a:rPr>
                          </m:ctrlPr>
                        </m:sSubSupPr>
                        <m:e>
                          <m:r>
                            <a:rPr lang="en-US" altLang="zh-CN" sz="2135" i="1">
                              <a:solidFill>
                                <a:prstClr val="black"/>
                              </a:solidFill>
                              <a:latin typeface="Cambria Math" panose="02040503050406030204" pitchFamily="18" charset="0"/>
                            </a:rPr>
                            <m:t>𝑤</m:t>
                          </m:r>
                        </m:e>
                        <m:sub>
                          <m:r>
                            <a:rPr lang="en-US" altLang="zh-CN" sz="2135" i="1">
                              <a:solidFill>
                                <a:prstClr val="black"/>
                              </a:solidFill>
                              <a:latin typeface="Cambria Math" panose="02040503050406030204" pitchFamily="18" charset="0"/>
                            </a:rPr>
                            <m:t>𝑖</m:t>
                          </m:r>
                        </m:sub>
                        <m:sup>
                          <m:r>
                            <a:rPr lang="en-US" altLang="zh-CN" sz="2135" i="1">
                              <a:solidFill>
                                <a:prstClr val="black"/>
                              </a:solidFill>
                              <a:latin typeface="Cambria Math" panose="02040503050406030204" pitchFamily="18" charset="0"/>
                            </a:rPr>
                            <m:t>′</m:t>
                          </m:r>
                        </m:sup>
                      </m:sSubSup>
                      <m:r>
                        <a:rPr lang="en-US" altLang="zh-CN" sz="2135" i="1">
                          <a:solidFill>
                            <a:prstClr val="black"/>
                          </a:solidFill>
                          <a:latin typeface="Cambria Math" panose="02040503050406030204" pitchFamily="18" charset="0"/>
                        </a:rPr>
                        <m:t>= </m:t>
                      </m:r>
                      <m:sSub>
                        <m:sSubPr>
                          <m:ctrlPr>
                            <a:rPr lang="en-US" altLang="zh-CN" sz="2135" i="1">
                              <a:solidFill>
                                <a:prstClr val="black"/>
                              </a:solidFill>
                              <a:latin typeface="Cambria Math" panose="02040503050406030204" pitchFamily="18" charset="0"/>
                            </a:rPr>
                          </m:ctrlPr>
                        </m:sSubPr>
                        <m:e>
                          <m:r>
                            <a:rPr lang="en-US" altLang="zh-CN" sz="2135" i="1">
                              <a:solidFill>
                                <a:prstClr val="black"/>
                              </a:solidFill>
                              <a:latin typeface="Cambria Math" panose="02040503050406030204" pitchFamily="18" charset="0"/>
                            </a:rPr>
                            <m:t>𝑤</m:t>
                          </m:r>
                        </m:e>
                        <m:sub>
                          <m:r>
                            <a:rPr lang="en-US" altLang="zh-CN" sz="2135" i="1">
                              <a:solidFill>
                                <a:prstClr val="black"/>
                              </a:solidFill>
                              <a:latin typeface="Cambria Math" panose="02040503050406030204" pitchFamily="18" charset="0"/>
                            </a:rPr>
                            <m:t>𝑖</m:t>
                          </m:r>
                        </m:sub>
                      </m:sSub>
                      <m:r>
                        <a:rPr lang="en-US" altLang="zh-CN" sz="2135" i="1">
                          <a:solidFill>
                            <a:prstClr val="black"/>
                          </a:solidFill>
                          <a:latin typeface="Cambria Math" panose="02040503050406030204" pitchFamily="18" charset="0"/>
                        </a:rPr>
                        <m:t> − </m:t>
                      </m:r>
                      <m:r>
                        <a:rPr lang="zh-CN" altLang="en-US" sz="2135" i="1">
                          <a:solidFill>
                            <a:prstClr val="black"/>
                          </a:solidFill>
                          <a:latin typeface="Cambria Math" panose="02040503050406030204" pitchFamily="18" charset="0"/>
                        </a:rPr>
                        <m:t>𝜂</m:t>
                      </m:r>
                      <m:r>
                        <a:rPr lang="en-US" altLang="zh-CN" sz="2135" i="1">
                          <a:solidFill>
                            <a:prstClr val="black"/>
                          </a:solidFill>
                          <a:latin typeface="Cambria Math" panose="02040503050406030204" pitchFamily="18" charset="0"/>
                        </a:rPr>
                        <m:t> ∗ </m:t>
                      </m:r>
                      <m:sSub>
                        <m:sSubPr>
                          <m:ctrlPr>
                            <a:rPr lang="en-US" altLang="zh-CN" sz="2135" i="1">
                              <a:solidFill>
                                <a:prstClr val="black"/>
                              </a:solidFill>
                              <a:latin typeface="Cambria Math" panose="02040503050406030204" pitchFamily="18" charset="0"/>
                            </a:rPr>
                          </m:ctrlPr>
                        </m:sSubPr>
                        <m:e>
                          <m:r>
                            <a:rPr lang="zh-CN" altLang="en-US" sz="2135" i="1">
                              <a:solidFill>
                                <a:prstClr val="black"/>
                              </a:solidFill>
                              <a:latin typeface="Cambria Math" panose="02040503050406030204" pitchFamily="18" charset="0"/>
                            </a:rPr>
                            <m:t>𝛿</m:t>
                          </m:r>
                        </m:e>
                        <m:sub>
                          <m:r>
                            <a:rPr lang="en-US" altLang="zh-CN" sz="2135" i="1">
                              <a:solidFill>
                                <a:prstClr val="black"/>
                              </a:solidFill>
                              <a:latin typeface="Cambria Math" panose="02040503050406030204" pitchFamily="18" charset="0"/>
                            </a:rPr>
                            <m:t>𝑖</m:t>
                          </m:r>
                        </m:sub>
                      </m:sSub>
                    </m:oMath>
                  </m:oMathPara>
                </a14:m>
                <a:endParaRPr lang="zh-CN" altLang="en-US" sz="2135" dirty="0">
                  <a:solidFill>
                    <a:prstClr val="black"/>
                  </a:solidFill>
                  <a:latin typeface="Times New Roman" panose="02020603050405020304" pitchFamily="16" charset="0"/>
                  <a:cs typeface="Times New Roman" panose="02020603050405020304" pitchFamily="16" charset="0"/>
                </a:endParaRPr>
              </a:p>
            </p:txBody>
          </p:sp>
        </mc:Choice>
        <mc:Fallback>
          <p:sp>
            <p:nvSpPr>
              <p:cNvPr id="60" name="文本框 59"/>
              <p:cNvSpPr txBox="1">
                <a:spLocks noRot="1" noChangeAspect="1" noMove="1" noResize="1" noEditPoints="1" noAdjustHandles="1" noChangeArrowheads="1" noChangeShapeType="1" noTextEdit="1"/>
              </p:cNvSpPr>
              <p:nvPr/>
            </p:nvSpPr>
            <p:spPr>
              <a:xfrm>
                <a:off x="3356460" y="4774505"/>
                <a:ext cx="3411411" cy="328680"/>
              </a:xfrm>
              <a:prstGeom prst="rect">
                <a:avLst/>
              </a:prstGeom>
              <a:blipFill rotWithShape="1">
                <a:blip r:embed="rId2"/>
                <a:stretch>
                  <a:fillRect l="-14" t="-175" r="1" b="9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流程图: 接点 28"/>
              <p:cNvSpPr/>
              <p:nvPr/>
            </p:nvSpPr>
            <p:spPr>
              <a:xfrm>
                <a:off x="4546814" y="1577224"/>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dirty="0">
                              <a:solidFill>
                                <a:prstClr val="black"/>
                              </a:solidFill>
                              <a:latin typeface="Cambria Math" panose="02040503050406030204" pitchFamily="18" charset="0"/>
                            </a:rPr>
                          </m:ctrlPr>
                        </m:sSubPr>
                        <m:e>
                          <m:r>
                            <a:rPr lang="en-US" altLang="zh-CN" sz="2800" i="1" dirty="0">
                              <a:solidFill>
                                <a:prstClr val="black"/>
                              </a:solidFill>
                              <a:latin typeface="Cambria Math" panose="02040503050406030204" pitchFamily="18" charset="0"/>
                            </a:rPr>
                            <m:t>𝑥</m:t>
                          </m:r>
                        </m:e>
                        <m:sub>
                          <m:r>
                            <a:rPr lang="en-US" altLang="zh-CN" sz="2800" i="1" dirty="0">
                              <a:solidFill>
                                <a:prstClr val="black"/>
                              </a:solidFill>
                              <a:latin typeface="Cambria Math" panose="02040503050406030204" pitchFamily="18" charset="0"/>
                            </a:rPr>
                            <m:t>1</m:t>
                          </m:r>
                        </m:sub>
                      </m:sSub>
                    </m:oMath>
                  </m:oMathPara>
                </a14:m>
                <a:endParaRPr lang="zh-CN" altLang="en-US" sz="2800" baseline="-25000" dirty="0">
                  <a:solidFill>
                    <a:prstClr val="black"/>
                  </a:solidFill>
                </a:endParaRPr>
              </a:p>
            </p:txBody>
          </p:sp>
        </mc:Choice>
        <mc:Fallback>
          <p:sp>
            <p:nvSpPr>
              <p:cNvPr id="29" name="流程图: 接点 28"/>
              <p:cNvSpPr>
                <a:spLocks noRot="1" noChangeAspect="1" noMove="1" noResize="1" noEditPoints="1" noAdjustHandles="1" noChangeArrowheads="1" noChangeShapeType="1" noTextEdit="1"/>
              </p:cNvSpPr>
              <p:nvPr/>
            </p:nvSpPr>
            <p:spPr>
              <a:xfrm>
                <a:off x="4546814" y="1577224"/>
                <a:ext cx="708857" cy="677760"/>
              </a:xfrm>
              <a:prstGeom prst="flowChartConnector">
                <a:avLst/>
              </a:prstGeom>
              <a:blipFill rotWithShape="1">
                <a:blip r:embed="rId3"/>
                <a:stretch>
                  <a:fillRect l="-30" t="-77" r="58" b="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流程图: 接点 29"/>
              <p:cNvSpPr/>
              <p:nvPr/>
            </p:nvSpPr>
            <p:spPr>
              <a:xfrm>
                <a:off x="4546813" y="2940939"/>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dirty="0">
                              <a:solidFill>
                                <a:prstClr val="black"/>
                              </a:solidFill>
                              <a:latin typeface="Cambria Math" panose="02040503050406030204" pitchFamily="18" charset="0"/>
                            </a:rPr>
                          </m:ctrlPr>
                        </m:sSubPr>
                        <m:e>
                          <m:r>
                            <a:rPr lang="en-US" altLang="zh-CN" sz="2800" i="1" dirty="0">
                              <a:solidFill>
                                <a:prstClr val="black"/>
                              </a:solidFill>
                              <a:latin typeface="Cambria Math" panose="02040503050406030204" pitchFamily="18" charset="0"/>
                            </a:rPr>
                            <m:t>𝑥</m:t>
                          </m:r>
                        </m:e>
                        <m:sub>
                          <m:r>
                            <a:rPr lang="en-US" altLang="zh-CN" sz="2800" i="1" dirty="0">
                              <a:solidFill>
                                <a:prstClr val="black"/>
                              </a:solidFill>
                              <a:latin typeface="Cambria Math" panose="02040503050406030204" pitchFamily="18" charset="0"/>
                            </a:rPr>
                            <m:t>2</m:t>
                          </m:r>
                        </m:sub>
                      </m:sSub>
                    </m:oMath>
                  </m:oMathPara>
                </a14:m>
                <a:endParaRPr lang="zh-CN" altLang="en-US" sz="2800" i="1" dirty="0">
                  <a:solidFill>
                    <a:prstClr val="black"/>
                  </a:solidFill>
                  <a:latin typeface="Cambria Math" panose="02040503050406030204" pitchFamily="18" charset="0"/>
                </a:endParaRPr>
              </a:p>
            </p:txBody>
          </p:sp>
        </mc:Choice>
        <mc:Fallback>
          <p:sp>
            <p:nvSpPr>
              <p:cNvPr id="30" name="流程图: 接点 29"/>
              <p:cNvSpPr>
                <a:spLocks noRot="1" noChangeAspect="1" noMove="1" noResize="1" noEditPoints="1" noAdjustHandles="1" noChangeArrowheads="1" noChangeShapeType="1" noTextEdit="1"/>
              </p:cNvSpPr>
              <p:nvPr/>
            </p:nvSpPr>
            <p:spPr>
              <a:xfrm>
                <a:off x="4546813" y="2940939"/>
                <a:ext cx="708857" cy="677760"/>
              </a:xfrm>
              <a:prstGeom prst="flowChartConnector">
                <a:avLst/>
              </a:prstGeom>
              <a:blipFill rotWithShape="1">
                <a:blip r:embed="rId4"/>
                <a:stretch>
                  <a:fillRect l="-30" t="-37" r="58" b="6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流程图: 接点 30"/>
              <p:cNvSpPr/>
              <p:nvPr/>
            </p:nvSpPr>
            <p:spPr>
              <a:xfrm>
                <a:off x="6688661" y="1577224"/>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ℎ</m:t>
                          </m:r>
                        </m:e>
                        <m:sub>
                          <m:r>
                            <a:rPr lang="en-US" altLang="zh-CN" sz="3200" dirty="0">
                              <a:latin typeface="Cambria Math" panose="02040503050406030204" pitchFamily="18" charset="0"/>
                            </a:rPr>
                            <m:t>1</m:t>
                          </m:r>
                        </m:sub>
                      </m:sSub>
                    </m:oMath>
                  </m:oMathPara>
                </a14:m>
                <a:endParaRPr lang="zh-CN" altLang="en-US" sz="3200" dirty="0"/>
              </a:p>
            </p:txBody>
          </p:sp>
        </mc:Choice>
        <mc:Fallback>
          <p:sp>
            <p:nvSpPr>
              <p:cNvPr id="31" name="流程图: 接点 30"/>
              <p:cNvSpPr>
                <a:spLocks noRot="1" noChangeAspect="1" noMove="1" noResize="1" noEditPoints="1" noAdjustHandles="1" noChangeArrowheads="1" noChangeShapeType="1" noTextEdit="1"/>
              </p:cNvSpPr>
              <p:nvPr/>
            </p:nvSpPr>
            <p:spPr>
              <a:xfrm>
                <a:off x="6688661" y="1577224"/>
                <a:ext cx="708857" cy="677760"/>
              </a:xfrm>
              <a:prstGeom prst="flowChartConnector">
                <a:avLst/>
              </a:prstGeom>
              <a:blipFill rotWithShape="1">
                <a:blip r:embed="rId5"/>
                <a:stretch>
                  <a:fillRect l="-29" t="-77" r="57" b="15"/>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流程图: 接点 31"/>
              <p:cNvSpPr/>
              <p:nvPr/>
            </p:nvSpPr>
            <p:spPr>
              <a:xfrm>
                <a:off x="6688660" y="2955380"/>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ℎ</m:t>
                          </m:r>
                        </m:e>
                        <m:sub>
                          <m:r>
                            <a:rPr lang="en-US" altLang="zh-CN" sz="3200" dirty="0">
                              <a:latin typeface="Cambria Math" panose="02040503050406030204" pitchFamily="18" charset="0"/>
                            </a:rPr>
                            <m:t>2</m:t>
                          </m:r>
                        </m:sub>
                      </m:sSub>
                    </m:oMath>
                  </m:oMathPara>
                </a14:m>
                <a:endParaRPr lang="zh-CN" altLang="en-US" sz="3200" dirty="0"/>
              </a:p>
            </p:txBody>
          </p:sp>
        </mc:Choice>
        <mc:Fallback>
          <p:sp>
            <p:nvSpPr>
              <p:cNvPr id="32" name="流程图: 接点 31"/>
              <p:cNvSpPr>
                <a:spLocks noRot="1" noChangeAspect="1" noMove="1" noResize="1" noEditPoints="1" noAdjustHandles="1" noChangeArrowheads="1" noChangeShapeType="1" noTextEdit="1"/>
              </p:cNvSpPr>
              <p:nvPr/>
            </p:nvSpPr>
            <p:spPr>
              <a:xfrm>
                <a:off x="6688660" y="2955380"/>
                <a:ext cx="708857" cy="677760"/>
              </a:xfrm>
              <a:prstGeom prst="flowChartConnector">
                <a:avLst/>
              </a:prstGeom>
              <a:blipFill rotWithShape="1">
                <a:blip r:embed="rId6"/>
                <a:stretch>
                  <a:fillRect l="-29" t="-13" r="57" b="45"/>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流程图: 接点 32"/>
              <p:cNvSpPr/>
              <p:nvPr/>
            </p:nvSpPr>
            <p:spPr>
              <a:xfrm>
                <a:off x="8830506" y="1577219"/>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𝑜</m:t>
                          </m:r>
                        </m:e>
                        <m:sub>
                          <m:r>
                            <a:rPr lang="en-US" altLang="zh-CN" sz="3200" dirty="0">
                              <a:latin typeface="Cambria Math" panose="02040503050406030204" pitchFamily="18" charset="0"/>
                            </a:rPr>
                            <m:t>1</m:t>
                          </m:r>
                        </m:sub>
                      </m:sSub>
                    </m:oMath>
                  </m:oMathPara>
                </a14:m>
                <a:endParaRPr lang="zh-CN" altLang="en-US" sz="3200" dirty="0">
                  <a:ea typeface="黑体" panose="02010609060101010101" pitchFamily="49" charset="-122"/>
                </a:endParaRPr>
              </a:p>
            </p:txBody>
          </p:sp>
        </mc:Choice>
        <mc:Fallback>
          <p:sp>
            <p:nvSpPr>
              <p:cNvPr id="33" name="流程图: 接点 32"/>
              <p:cNvSpPr>
                <a:spLocks noRot="1" noChangeAspect="1" noMove="1" noResize="1" noEditPoints="1" noAdjustHandles="1" noChangeArrowheads="1" noChangeShapeType="1" noTextEdit="1"/>
              </p:cNvSpPr>
              <p:nvPr/>
            </p:nvSpPr>
            <p:spPr>
              <a:xfrm>
                <a:off x="8830506" y="1577219"/>
                <a:ext cx="708857" cy="677760"/>
              </a:xfrm>
              <a:prstGeom prst="flowChartConnector">
                <a:avLst/>
              </a:prstGeom>
              <a:blipFill rotWithShape="1">
                <a:blip r:embed="rId7"/>
                <a:stretch>
                  <a:fillRect l="-28" t="-76" r="55" b="14"/>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流程图: 接点 33"/>
              <p:cNvSpPr/>
              <p:nvPr/>
            </p:nvSpPr>
            <p:spPr>
              <a:xfrm>
                <a:off x="8830506" y="2955380"/>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𝑜</m:t>
                          </m:r>
                        </m:e>
                        <m:sub>
                          <m:r>
                            <a:rPr lang="en-US" altLang="zh-CN" sz="3200" dirty="0">
                              <a:latin typeface="Cambria Math" panose="02040503050406030204" pitchFamily="18" charset="0"/>
                            </a:rPr>
                            <m:t>2</m:t>
                          </m:r>
                        </m:sub>
                      </m:sSub>
                    </m:oMath>
                  </m:oMathPara>
                </a14:m>
                <a:endParaRPr lang="zh-CN" altLang="en-US" sz="3200" dirty="0"/>
              </a:p>
            </p:txBody>
          </p:sp>
        </mc:Choice>
        <mc:Fallback>
          <p:sp>
            <p:nvSpPr>
              <p:cNvPr id="34" name="流程图: 接点 33"/>
              <p:cNvSpPr>
                <a:spLocks noRot="1" noChangeAspect="1" noMove="1" noResize="1" noEditPoints="1" noAdjustHandles="1" noChangeArrowheads="1" noChangeShapeType="1" noTextEdit="1"/>
              </p:cNvSpPr>
              <p:nvPr/>
            </p:nvSpPr>
            <p:spPr>
              <a:xfrm>
                <a:off x="8830506" y="2955380"/>
                <a:ext cx="708857" cy="677760"/>
              </a:xfrm>
              <a:prstGeom prst="flowChartConnector">
                <a:avLst/>
              </a:prstGeom>
              <a:blipFill rotWithShape="1">
                <a:blip r:embed="rId8"/>
                <a:stretch>
                  <a:fillRect l="-28" t="-13" r="55" b="45"/>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35" name="直接箭头连接符 34"/>
          <p:cNvCxnSpPr>
            <a:stCxn id="29" idx="6"/>
            <a:endCxn id="31" idx="2"/>
          </p:cNvCxnSpPr>
          <p:nvPr/>
        </p:nvCxnSpPr>
        <p:spPr>
          <a:xfrm>
            <a:off x="5255673" y="1916100"/>
            <a:ext cx="1432988" cy="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9" idx="6"/>
            <a:endCxn id="32" idx="2"/>
          </p:cNvCxnSpPr>
          <p:nvPr/>
        </p:nvCxnSpPr>
        <p:spPr>
          <a:xfrm>
            <a:off x="5255672" y="1916100"/>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30" idx="6"/>
            <a:endCxn id="32" idx="2"/>
          </p:cNvCxnSpPr>
          <p:nvPr/>
        </p:nvCxnSpPr>
        <p:spPr>
          <a:xfrm>
            <a:off x="5255670" y="3279821"/>
            <a:ext cx="1432988" cy="14441"/>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30" idx="6"/>
            <a:endCxn id="31" idx="2"/>
          </p:cNvCxnSpPr>
          <p:nvPr/>
        </p:nvCxnSpPr>
        <p:spPr>
          <a:xfrm flipV="1">
            <a:off x="5255670" y="1916104"/>
            <a:ext cx="1432991" cy="1363715"/>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文本框 45"/>
              <p:cNvSpPr txBox="1"/>
              <p:nvPr/>
            </p:nvSpPr>
            <p:spPr>
              <a:xfrm>
                <a:off x="5834459" y="1545987"/>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1</m:t>
                          </m:r>
                        </m:sub>
                      </m:sSub>
                    </m:oMath>
                  </m:oMathPara>
                </a14:m>
                <a:endParaRPr lang="zh-CN" altLang="en-US" sz="2000" baseline="-25000" dirty="0">
                  <a:solidFill>
                    <a:prstClr val="black"/>
                  </a:solidFill>
                  <a:latin typeface="等线" panose="02010600030101010101" pitchFamily="2" charset="-122"/>
                </a:endParaRPr>
              </a:p>
            </p:txBody>
          </p:sp>
        </mc:Choice>
        <mc:Fallback>
          <p:sp>
            <p:nvSpPr>
              <p:cNvPr id="46" name="文本框 45"/>
              <p:cNvSpPr txBox="1">
                <a:spLocks noRot="1" noChangeAspect="1" noMove="1" noResize="1" noEditPoints="1" noAdjustHandles="1" noChangeArrowheads="1" noChangeShapeType="1" noTextEdit="1"/>
              </p:cNvSpPr>
              <p:nvPr/>
            </p:nvSpPr>
            <p:spPr>
              <a:xfrm>
                <a:off x="5834459" y="1545987"/>
                <a:ext cx="492136" cy="392993"/>
              </a:xfrm>
              <a:prstGeom prst="rect">
                <a:avLst/>
              </a:prstGeom>
              <a:blipFill rotWithShape="1">
                <a:blip r:embed="rId9"/>
                <a:stretch>
                  <a:fillRect l="-16" t="-101" r="18" b="-20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7" name="文本框 46"/>
              <p:cNvSpPr txBox="1"/>
              <p:nvPr/>
            </p:nvSpPr>
            <p:spPr>
              <a:xfrm>
                <a:off x="5371669" y="2248120"/>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2</m:t>
                          </m:r>
                        </m:sub>
                      </m:sSub>
                    </m:oMath>
                  </m:oMathPara>
                </a14:m>
                <a:endParaRPr lang="zh-CN" altLang="en-US" sz="2000" baseline="-25000" dirty="0">
                  <a:solidFill>
                    <a:prstClr val="black"/>
                  </a:solidFill>
                  <a:latin typeface="等线" panose="02010600030101010101" pitchFamily="2" charset="-122"/>
                </a:endParaRPr>
              </a:p>
            </p:txBody>
          </p:sp>
        </mc:Choice>
        <mc:Fallback>
          <p:sp>
            <p:nvSpPr>
              <p:cNvPr id="47" name="文本框 46"/>
              <p:cNvSpPr txBox="1">
                <a:spLocks noRot="1" noChangeAspect="1" noMove="1" noResize="1" noEditPoints="1" noAdjustHandles="1" noChangeArrowheads="1" noChangeShapeType="1" noTextEdit="1"/>
              </p:cNvSpPr>
              <p:nvPr/>
            </p:nvSpPr>
            <p:spPr>
              <a:xfrm>
                <a:off x="5371669" y="2248120"/>
                <a:ext cx="492136" cy="392993"/>
              </a:xfrm>
              <a:prstGeom prst="rect">
                <a:avLst/>
              </a:prstGeom>
              <a:blipFill rotWithShape="1">
                <a:blip r:embed="rId10"/>
                <a:stretch>
                  <a:fillRect l="-41" t="-56" r="44" b="-20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 name="文本框 47"/>
              <p:cNvSpPr txBox="1"/>
              <p:nvPr/>
            </p:nvSpPr>
            <p:spPr>
              <a:xfrm>
                <a:off x="5480029" y="2912153"/>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3</m:t>
                          </m:r>
                        </m:sub>
                      </m:sSub>
                    </m:oMath>
                  </m:oMathPara>
                </a14:m>
                <a:endParaRPr lang="zh-CN" altLang="en-US" sz="2000" baseline="-25000" dirty="0">
                  <a:solidFill>
                    <a:prstClr val="black"/>
                  </a:solidFill>
                  <a:latin typeface="等线" panose="02010600030101010101" pitchFamily="2" charset="-122"/>
                </a:endParaRPr>
              </a:p>
            </p:txBody>
          </p:sp>
        </mc:Choice>
        <mc:Fallback>
          <p:sp>
            <p:nvSpPr>
              <p:cNvPr id="48" name="文本框 47"/>
              <p:cNvSpPr txBox="1">
                <a:spLocks noRot="1" noChangeAspect="1" noMove="1" noResize="1" noEditPoints="1" noAdjustHandles="1" noChangeArrowheads="1" noChangeShapeType="1" noTextEdit="1"/>
              </p:cNvSpPr>
              <p:nvPr/>
            </p:nvSpPr>
            <p:spPr>
              <a:xfrm>
                <a:off x="5480029" y="2912153"/>
                <a:ext cx="492136" cy="392993"/>
              </a:xfrm>
              <a:prstGeom prst="rect">
                <a:avLst/>
              </a:prstGeom>
              <a:blipFill rotWithShape="1">
                <a:blip r:embed="rId11"/>
                <a:stretch>
                  <a:fillRect l="-125" t="-11" r="127" b="-2108"/>
                </a:stretch>
              </a:blipFill>
            </p:spPr>
            <p:txBody>
              <a:bodyPr/>
              <a:lstStyle/>
              <a:p>
                <a:r>
                  <a:rPr lang="zh-CN" altLang="en-US">
                    <a:noFill/>
                  </a:rPr>
                  <a:t> </a:t>
                </a:r>
              </a:p>
            </p:txBody>
          </p:sp>
        </mc:Fallback>
      </mc:AlternateContent>
      <p:cxnSp>
        <p:nvCxnSpPr>
          <p:cNvPr id="49" name="直接箭头连接符 48"/>
          <p:cNvCxnSpPr/>
          <p:nvPr/>
        </p:nvCxnSpPr>
        <p:spPr>
          <a:xfrm>
            <a:off x="7397517" y="1924313"/>
            <a:ext cx="1432988" cy="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7397517" y="1924314"/>
            <a:ext cx="1432987" cy="1378157"/>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7397514" y="3302471"/>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7397517" y="1924314"/>
            <a:ext cx="1432988"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2" name="文本框 71"/>
              <p:cNvSpPr txBox="1"/>
              <p:nvPr/>
            </p:nvSpPr>
            <p:spPr>
              <a:xfrm>
                <a:off x="7976304" y="1554200"/>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5</m:t>
                          </m:r>
                        </m:sub>
                      </m:sSub>
                    </m:oMath>
                  </m:oMathPara>
                </a14:m>
                <a:endParaRPr lang="zh-CN" altLang="en-US" sz="2000" baseline="-25000" dirty="0">
                  <a:solidFill>
                    <a:prstClr val="black"/>
                  </a:solidFill>
                  <a:latin typeface="等线" panose="02010600030101010101" pitchFamily="2" charset="-122"/>
                </a:endParaRPr>
              </a:p>
            </p:txBody>
          </p:sp>
        </mc:Choice>
        <mc:Fallback>
          <p:sp>
            <p:nvSpPr>
              <p:cNvPr id="72" name="文本框 71"/>
              <p:cNvSpPr txBox="1">
                <a:spLocks noRot="1" noChangeAspect="1" noMove="1" noResize="1" noEditPoints="1" noAdjustHandles="1" noChangeArrowheads="1" noChangeShapeType="1" noTextEdit="1"/>
              </p:cNvSpPr>
              <p:nvPr/>
            </p:nvSpPr>
            <p:spPr>
              <a:xfrm>
                <a:off x="7976304" y="1554200"/>
                <a:ext cx="492136" cy="392993"/>
              </a:xfrm>
              <a:prstGeom prst="rect">
                <a:avLst/>
              </a:prstGeom>
              <a:blipFill rotWithShape="1">
                <a:blip r:embed="rId12"/>
                <a:stretch>
                  <a:fillRect l="-14" t="-90" r="16" b="-20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3" name="文本框 72"/>
              <p:cNvSpPr txBox="1"/>
              <p:nvPr/>
            </p:nvSpPr>
            <p:spPr>
              <a:xfrm>
                <a:off x="7513515" y="2256333"/>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6</m:t>
                          </m:r>
                        </m:sub>
                      </m:sSub>
                    </m:oMath>
                  </m:oMathPara>
                </a14:m>
                <a:endParaRPr lang="zh-CN" altLang="en-US" sz="2000" baseline="-25000" dirty="0">
                  <a:solidFill>
                    <a:prstClr val="black"/>
                  </a:solidFill>
                  <a:latin typeface="等线" panose="02010600030101010101" pitchFamily="2" charset="-122"/>
                </a:endParaRPr>
              </a:p>
            </p:txBody>
          </p:sp>
        </mc:Choice>
        <mc:Fallback>
          <p:sp>
            <p:nvSpPr>
              <p:cNvPr id="73" name="文本框 72"/>
              <p:cNvSpPr txBox="1">
                <a:spLocks noRot="1" noChangeAspect="1" noMove="1" noResize="1" noEditPoints="1" noAdjustHandles="1" noChangeArrowheads="1" noChangeShapeType="1" noTextEdit="1"/>
              </p:cNvSpPr>
              <p:nvPr/>
            </p:nvSpPr>
            <p:spPr>
              <a:xfrm>
                <a:off x="7513515" y="2256333"/>
                <a:ext cx="492136" cy="392993"/>
              </a:xfrm>
              <a:prstGeom prst="rect">
                <a:avLst/>
              </a:prstGeom>
              <a:blipFill rotWithShape="1">
                <a:blip r:embed="rId13"/>
                <a:stretch>
                  <a:fillRect l="-40" t="-45" r="42" b="-207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4" name="文本框 73"/>
              <p:cNvSpPr txBox="1"/>
              <p:nvPr/>
            </p:nvSpPr>
            <p:spPr>
              <a:xfrm>
                <a:off x="7621875" y="2920365"/>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7</m:t>
                          </m:r>
                        </m:sub>
                      </m:sSub>
                    </m:oMath>
                  </m:oMathPara>
                </a14:m>
                <a:endParaRPr lang="zh-CN" altLang="en-US" sz="2000" baseline="-25000" dirty="0">
                  <a:solidFill>
                    <a:prstClr val="black"/>
                  </a:solidFill>
                  <a:latin typeface="等线" panose="02010600030101010101" pitchFamily="2" charset="-122"/>
                </a:endParaRPr>
              </a:p>
            </p:txBody>
          </p:sp>
        </mc:Choice>
        <mc:Fallback>
          <p:sp>
            <p:nvSpPr>
              <p:cNvPr id="74" name="文本框 73"/>
              <p:cNvSpPr txBox="1">
                <a:spLocks noRot="1" noChangeAspect="1" noMove="1" noResize="1" noEditPoints="1" noAdjustHandles="1" noChangeArrowheads="1" noChangeShapeType="1" noTextEdit="1"/>
              </p:cNvSpPr>
              <p:nvPr/>
            </p:nvSpPr>
            <p:spPr>
              <a:xfrm>
                <a:off x="7621875" y="2920365"/>
                <a:ext cx="492136" cy="392993"/>
              </a:xfrm>
              <a:prstGeom prst="rect">
                <a:avLst/>
              </a:prstGeom>
              <a:blipFill rotWithShape="1">
                <a:blip r:embed="rId14"/>
                <a:stretch>
                  <a:fillRect l="-123" r="125" b="-21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5" name="文本框 74"/>
              <p:cNvSpPr txBox="1"/>
              <p:nvPr/>
            </p:nvSpPr>
            <p:spPr>
              <a:xfrm>
                <a:off x="7976301" y="3294260"/>
                <a:ext cx="492136"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𝑤</m:t>
                          </m:r>
                        </m:e>
                        <m:sub>
                          <m:r>
                            <a:rPr lang="en-US" altLang="zh-CN" sz="2000" i="1" dirty="0">
                              <a:solidFill>
                                <a:prstClr val="black"/>
                              </a:solidFill>
                              <a:latin typeface="Cambria Math" panose="02040503050406030204" pitchFamily="18" charset="0"/>
                            </a:rPr>
                            <m:t>8</m:t>
                          </m:r>
                        </m:sub>
                      </m:sSub>
                    </m:oMath>
                  </m:oMathPara>
                </a14:m>
                <a:endParaRPr lang="zh-CN" altLang="en-US" sz="2000" baseline="-25000" dirty="0">
                  <a:solidFill>
                    <a:prstClr val="black"/>
                  </a:solidFill>
                  <a:latin typeface="等线" panose="02010600030101010101" pitchFamily="2" charset="-122"/>
                </a:endParaRPr>
              </a:p>
            </p:txBody>
          </p:sp>
        </mc:Choice>
        <mc:Fallback>
          <p:sp>
            <p:nvSpPr>
              <p:cNvPr id="75" name="文本框 74"/>
              <p:cNvSpPr txBox="1">
                <a:spLocks noRot="1" noChangeAspect="1" noMove="1" noResize="1" noEditPoints="1" noAdjustHandles="1" noChangeArrowheads="1" noChangeShapeType="1" noTextEdit="1"/>
              </p:cNvSpPr>
              <p:nvPr/>
            </p:nvSpPr>
            <p:spPr>
              <a:xfrm>
                <a:off x="7976301" y="3294260"/>
                <a:ext cx="492136" cy="392993"/>
              </a:xfrm>
              <a:prstGeom prst="rect">
                <a:avLst/>
              </a:prstGeom>
              <a:blipFill rotWithShape="1">
                <a:blip r:embed="rId15"/>
                <a:stretch>
                  <a:fillRect l="-13" t="-131" r="16" b="-1988"/>
                </a:stretch>
              </a:blipFill>
            </p:spPr>
            <p:txBody>
              <a:bodyPr/>
              <a:lstStyle/>
              <a:p>
                <a:r>
                  <a:rPr lang="zh-CN" altLang="en-US">
                    <a:noFill/>
                  </a:rPr>
                  <a:t> </a:t>
                </a:r>
              </a:p>
            </p:txBody>
          </p:sp>
        </mc:Fallback>
      </mc:AlternateContent>
      <p:cxnSp>
        <p:nvCxnSpPr>
          <p:cNvPr id="76" name="直接箭头连接符 75"/>
          <p:cNvCxnSpPr/>
          <p:nvPr/>
        </p:nvCxnSpPr>
        <p:spPr>
          <a:xfrm>
            <a:off x="9539363" y="1932528"/>
            <a:ext cx="597975" cy="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a:off x="9539363" y="3302471"/>
            <a:ext cx="597975" cy="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8" name="矩形 77"/>
              <p:cNvSpPr/>
              <p:nvPr/>
            </p:nvSpPr>
            <p:spPr>
              <a:xfrm>
                <a:off x="10137338" y="1740284"/>
                <a:ext cx="597975" cy="1767353"/>
              </a:xfrm>
              <a:prstGeom prst="rect">
                <a:avLst/>
              </a:prstGeom>
              <a:solidFill>
                <a:schemeClr val="bg1">
                  <a:lumMod val="65000"/>
                </a:schemeClr>
              </a:solidFill>
              <a:ln>
                <a:solidFill>
                  <a:srgbClr val="C00000"/>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CN" sz="3200" i="1">
                          <a:solidFill>
                            <a:prstClr val="black"/>
                          </a:solidFill>
                          <a:latin typeface="Cambria Math" panose="02040503050406030204" pitchFamily="18" charset="0"/>
                        </a:rPr>
                        <m:t>𝐸𝑟𝑟𝑜𝑟</m:t>
                      </m:r>
                    </m:oMath>
                  </m:oMathPara>
                </a14:m>
                <a:endParaRPr lang="zh-CN" altLang="en-US" sz="3200" dirty="0">
                  <a:ea typeface="黑体" panose="02010609060101010101" pitchFamily="49" charset="-122"/>
                </a:endParaRPr>
              </a:p>
            </p:txBody>
          </p:sp>
        </mc:Choice>
        <mc:Fallback>
          <p:sp>
            <p:nvSpPr>
              <p:cNvPr id="78" name="矩形 77"/>
              <p:cNvSpPr>
                <a:spLocks noRot="1" noChangeAspect="1" noMove="1" noResize="1" noEditPoints="1" noAdjustHandles="1" noChangeArrowheads="1" noChangeShapeType="1" noTextEdit="1"/>
              </p:cNvSpPr>
              <p:nvPr/>
            </p:nvSpPr>
            <p:spPr>
              <a:xfrm>
                <a:off x="10137338" y="1740284"/>
                <a:ext cx="597975" cy="1767353"/>
              </a:xfrm>
              <a:prstGeom prst="rect">
                <a:avLst/>
              </a:prstGeom>
              <a:blipFill rotWithShape="1">
                <a:blip r:embed="rId16"/>
                <a:stretch>
                  <a:fillRect l="-1095" t="-381" r="-1061" b="-329"/>
                </a:stretch>
              </a:blipFill>
              <a:ln>
                <a:solidFill>
                  <a:srgbClr val="C00000"/>
                </a:solid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39" name="直接连接符 38"/>
          <p:cNvCxnSpPr/>
          <p:nvPr/>
        </p:nvCxnSpPr>
        <p:spPr>
          <a:xfrm>
            <a:off x="5202264" y="5247657"/>
            <a:ext cx="44026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flipV="1">
            <a:off x="5428041" y="5247657"/>
            <a:ext cx="11288" cy="294928"/>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5890905" y="5247649"/>
            <a:ext cx="44026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H="1" flipV="1">
            <a:off x="6116683" y="5247649"/>
            <a:ext cx="11288" cy="294928"/>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bwMode="auto">
          <a:xfrm>
            <a:off x="5138718" y="5627058"/>
            <a:ext cx="669790" cy="328680"/>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lvl="0" algn="ctr" fontAlgn="base">
              <a:spcBef>
                <a:spcPct val="0"/>
              </a:spcBef>
              <a:spcAft>
                <a:spcPct val="0"/>
              </a:spcAft>
              <a:defRPr/>
            </a:pPr>
            <a:r>
              <a:rPr lang="zh-CN" altLang="en-US"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步长</a:t>
            </a:r>
            <a:endParaRPr lang="en-US" altLang="zh-CN"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44" name="圆角矩形 43"/>
          <p:cNvSpPr/>
          <p:nvPr/>
        </p:nvSpPr>
        <p:spPr bwMode="auto">
          <a:xfrm>
            <a:off x="5868328" y="5572938"/>
            <a:ext cx="809042" cy="599251"/>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lvl="0" algn="ctr" fontAlgn="base">
              <a:spcBef>
                <a:spcPct val="0"/>
              </a:spcBef>
              <a:spcAft>
                <a:spcPct val="0"/>
              </a:spcAft>
              <a:defRPr/>
            </a:pPr>
            <a:r>
              <a:rPr lang="zh-CN" altLang="en-US"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传递</a:t>
            </a:r>
            <a:endParaRPr lang="en-US" altLang="zh-CN"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a:p>
            <a:pPr lvl="0" algn="ctr" fontAlgn="base">
              <a:spcBef>
                <a:spcPct val="0"/>
              </a:spcBef>
              <a:spcAft>
                <a:spcPct val="0"/>
              </a:spcAft>
              <a:defRPr/>
            </a:pPr>
            <a:r>
              <a:rPr lang="zh-CN" altLang="en-US"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误差</a:t>
            </a:r>
            <a:endParaRPr lang="en-US" altLang="zh-CN"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45" name="圆角矩形 44"/>
          <p:cNvSpPr/>
          <p:nvPr/>
        </p:nvSpPr>
        <p:spPr bwMode="auto">
          <a:xfrm>
            <a:off x="4287845" y="5557524"/>
            <a:ext cx="809042" cy="599250"/>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lvl="0" algn="ctr" fontAlgn="base">
              <a:spcBef>
                <a:spcPct val="0"/>
              </a:spcBef>
              <a:spcAft>
                <a:spcPct val="0"/>
              </a:spcAft>
              <a:defRPr/>
            </a:pPr>
            <a:r>
              <a:rPr lang="zh-CN" altLang="en-US"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原有</a:t>
            </a:r>
            <a:endParaRPr lang="en-US" altLang="zh-CN"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a:p>
            <a:pPr lvl="0" algn="ctr" fontAlgn="base">
              <a:spcBef>
                <a:spcPct val="0"/>
              </a:spcBef>
              <a:spcAft>
                <a:spcPct val="0"/>
              </a:spcAft>
              <a:defRPr/>
            </a:pPr>
            <a:r>
              <a:rPr lang="zh-CN" altLang="en-US"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参数</a:t>
            </a:r>
            <a:endParaRPr lang="en-US" altLang="zh-CN"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p:cxnSp>
        <p:nvCxnSpPr>
          <p:cNvPr id="50" name="直接连接符 49"/>
          <p:cNvCxnSpPr/>
          <p:nvPr/>
        </p:nvCxnSpPr>
        <p:spPr>
          <a:xfrm>
            <a:off x="4547501" y="5246681"/>
            <a:ext cx="44026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H="1" flipV="1">
            <a:off x="4773279" y="5246681"/>
            <a:ext cx="11288" cy="294928"/>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3" name="文本框 97"/>
          <p:cNvSpPr txBox="1"/>
          <p:nvPr/>
        </p:nvSpPr>
        <p:spPr>
          <a:xfrm>
            <a:off x="5815603" y="3355922"/>
            <a:ext cx="492136" cy="400110"/>
          </a:xfrm>
          <a:prstGeom prst="rect">
            <a:avLst/>
          </a:prstGeom>
          <a:noFill/>
        </p:spPr>
        <p:txBody>
          <a:bodyPr wrap="square" rtlCol="0">
            <a:spAutoFit/>
          </a:bodyPr>
          <a:lstStyle/>
          <a:p>
            <a:r>
              <a:rPr lang="en-US" altLang="zh-CN" sz="2000" dirty="0">
                <a:solidFill>
                  <a:prstClr val="black"/>
                </a:solidFill>
                <a:latin typeface="Times New Roman" panose="02020603050405020304" pitchFamily="16" charset="0"/>
                <a:cs typeface="Times New Roman" panose="02020603050405020304" pitchFamily="16" charset="0"/>
              </a:rPr>
              <a:t>w</a:t>
            </a:r>
            <a:r>
              <a:rPr lang="en-US" altLang="zh-CN" sz="2000" baseline="-25000" dirty="0">
                <a:solidFill>
                  <a:prstClr val="black"/>
                </a:solidFill>
                <a:latin typeface="Times New Roman" panose="02020603050405020304" pitchFamily="16" charset="0"/>
                <a:cs typeface="Times New Roman" panose="02020603050405020304" pitchFamily="16" charset="0"/>
              </a:rPr>
              <a:t>4</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3" name="标题 2"/>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误差反向传播：前馈神经网络</a:t>
            </a:r>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1065700" y="1481617"/>
            <a:ext cx="9299944" cy="523220"/>
          </a:xfrm>
          <a:prstGeom prst="rect">
            <a:avLst/>
          </a:prstGeom>
        </p:spPr>
        <p:txBody>
          <a:bodyPr wrap="square">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参数初始化</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grpSp>
        <p:nvGrpSpPr>
          <p:cNvPr id="3" name="组合 2"/>
          <p:cNvGrpSpPr/>
          <p:nvPr/>
        </p:nvGrpSpPr>
        <p:grpSpPr>
          <a:xfrm>
            <a:off x="3045470" y="2626435"/>
            <a:ext cx="6188500" cy="2055922"/>
            <a:chOff x="2284102" y="1969826"/>
            <a:chExt cx="4641375" cy="1541941"/>
          </a:xfrm>
        </p:grpSpPr>
        <p:sp>
          <p:nvSpPr>
            <p:cNvPr id="30" name="流程图: 接点 29"/>
            <p:cNvSpPr/>
            <p:nvPr/>
          </p:nvSpPr>
          <p:spPr>
            <a:xfrm>
              <a:off x="2284103" y="1969830"/>
              <a:ext cx="531643" cy="50832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aseline="-25000" dirty="0">
                  <a:solidFill>
                    <a:prstClr val="black"/>
                  </a:solidFill>
                  <a:latin typeface="Times New Roman" panose="02020603050405020304" pitchFamily="16" charset="0"/>
                  <a:cs typeface="Times New Roman" panose="02020603050405020304" pitchFamily="16" charset="0"/>
                </a:rPr>
                <a:t>0.5</a:t>
              </a:r>
              <a:endParaRPr lang="zh-CN" altLang="en-US" sz="2800" baseline="-25000" dirty="0">
                <a:solidFill>
                  <a:prstClr val="black"/>
                </a:solidFill>
                <a:latin typeface="Times New Roman" panose="02020603050405020304" pitchFamily="16" charset="0"/>
                <a:cs typeface="Times New Roman" panose="02020603050405020304" pitchFamily="16" charset="0"/>
              </a:endParaRPr>
            </a:p>
          </p:txBody>
        </p:sp>
        <p:sp>
          <p:nvSpPr>
            <p:cNvPr id="31" name="流程图: 接点 30"/>
            <p:cNvSpPr/>
            <p:nvPr/>
          </p:nvSpPr>
          <p:spPr>
            <a:xfrm>
              <a:off x="2284102" y="2992616"/>
              <a:ext cx="531643" cy="50832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black"/>
                  </a:solidFill>
                  <a:latin typeface="Times New Roman" panose="02020603050405020304" pitchFamily="16" charset="0"/>
                  <a:cs typeface="Times New Roman" panose="02020603050405020304" pitchFamily="16" charset="0"/>
                </a:rPr>
                <a:t>0.3</a:t>
              </a:r>
              <a:endParaRPr lang="zh-CN" altLang="en-US" dirty="0">
                <a:solidFill>
                  <a:prstClr val="black"/>
                </a:solidFill>
                <a:latin typeface="Times New Roman" panose="02020603050405020304" pitchFamily="16" charset="0"/>
                <a:cs typeface="Times New Roman" panose="02020603050405020304" pitchFamily="16" charset="0"/>
              </a:endParaRPr>
            </a:p>
          </p:txBody>
        </p:sp>
        <mc:AlternateContent xmlns:mc="http://schemas.openxmlformats.org/markup-compatibility/2006">
          <mc:Choice xmlns:a14="http://schemas.microsoft.com/office/drawing/2010/main" Requires="a14">
            <p:sp>
              <p:nvSpPr>
                <p:cNvPr id="32" name="流程图: 接点 31"/>
                <p:cNvSpPr/>
                <p:nvPr/>
              </p:nvSpPr>
              <p:spPr>
                <a:xfrm>
                  <a:off x="3890488" y="1969830"/>
                  <a:ext cx="531643" cy="50832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ℎ</m:t>
                            </m:r>
                          </m:e>
                          <m:sub>
                            <m:r>
                              <a:rPr lang="en-US" altLang="zh-CN" sz="3200" dirty="0">
                                <a:latin typeface="Cambria Math" panose="02040503050406030204" pitchFamily="18" charset="0"/>
                              </a:rPr>
                              <m:t>1</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32" name="流程图: 接点 31"/>
                <p:cNvSpPr>
                  <a:spLocks noRot="1" noChangeAspect="1" noMove="1" noResize="1" noEditPoints="1" noAdjustHandles="1" noChangeArrowheads="1" noChangeShapeType="1" noTextEdit="1"/>
                </p:cNvSpPr>
                <p:nvPr/>
              </p:nvSpPr>
              <p:spPr>
                <a:xfrm>
                  <a:off x="3890488" y="1969830"/>
                  <a:ext cx="531643" cy="508320"/>
                </a:xfrm>
                <a:prstGeom prst="flowChartConnector">
                  <a:avLst/>
                </a:prstGeom>
                <a:blipFill rotWithShape="1">
                  <a:blip r:embed="rId1"/>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流程图: 接点 32"/>
                <p:cNvSpPr/>
                <p:nvPr/>
              </p:nvSpPr>
              <p:spPr>
                <a:xfrm>
                  <a:off x="3890487" y="3003447"/>
                  <a:ext cx="531643" cy="50832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ℎ</m:t>
                            </m:r>
                          </m:e>
                          <m:sub>
                            <m:r>
                              <a:rPr lang="en-US" altLang="zh-CN" sz="3200" dirty="0">
                                <a:latin typeface="Cambria Math" panose="02040503050406030204" pitchFamily="18" charset="0"/>
                              </a:rPr>
                              <m:t>2</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33" name="流程图: 接点 32"/>
                <p:cNvSpPr>
                  <a:spLocks noRot="1" noChangeAspect="1" noMove="1" noResize="1" noEditPoints="1" noAdjustHandles="1" noChangeArrowheads="1" noChangeShapeType="1" noTextEdit="1"/>
                </p:cNvSpPr>
                <p:nvPr/>
              </p:nvSpPr>
              <p:spPr>
                <a:xfrm>
                  <a:off x="3890487" y="3003447"/>
                  <a:ext cx="531643" cy="508320"/>
                </a:xfrm>
                <a:prstGeom prst="flowChartConnector">
                  <a:avLst/>
                </a:prstGeom>
                <a:blipFill rotWithShape="1">
                  <a:blip r:embed="rId2"/>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流程图: 接点 33"/>
                <p:cNvSpPr/>
                <p:nvPr/>
              </p:nvSpPr>
              <p:spPr>
                <a:xfrm>
                  <a:off x="5496872" y="1969826"/>
                  <a:ext cx="531643" cy="50832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𝑜</m:t>
                            </m:r>
                          </m:e>
                          <m:sub>
                            <m:r>
                              <a:rPr lang="en-US" altLang="zh-CN" sz="3200" dirty="0">
                                <a:latin typeface="Cambria Math" panose="02040503050406030204" pitchFamily="18" charset="0"/>
                              </a:rPr>
                              <m:t>1</m:t>
                            </m:r>
                          </m:sub>
                        </m:sSub>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34" name="流程图: 接点 33"/>
                <p:cNvSpPr>
                  <a:spLocks noRot="1" noChangeAspect="1" noMove="1" noResize="1" noEditPoints="1" noAdjustHandles="1" noChangeArrowheads="1" noChangeShapeType="1" noTextEdit="1"/>
                </p:cNvSpPr>
                <p:nvPr/>
              </p:nvSpPr>
              <p:spPr>
                <a:xfrm>
                  <a:off x="5496872" y="1969826"/>
                  <a:ext cx="531643" cy="508320"/>
                </a:xfrm>
                <a:prstGeom prst="flowChartConnector">
                  <a:avLst/>
                </a:prstGeom>
                <a:blipFill rotWithShape="1">
                  <a:blip r:embed="rId3"/>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流程图: 接点 34"/>
                <p:cNvSpPr/>
                <p:nvPr/>
              </p:nvSpPr>
              <p:spPr>
                <a:xfrm>
                  <a:off x="5496872" y="3003447"/>
                  <a:ext cx="531643" cy="50832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𝑜</m:t>
                            </m:r>
                          </m:e>
                          <m:sub>
                            <m:r>
                              <a:rPr lang="en-US" altLang="zh-CN" sz="3200" dirty="0">
                                <a:latin typeface="Cambria Math" panose="02040503050406030204" pitchFamily="18" charset="0"/>
                              </a:rPr>
                              <m:t>2</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35" name="流程图: 接点 34"/>
                <p:cNvSpPr>
                  <a:spLocks noRot="1" noChangeAspect="1" noMove="1" noResize="1" noEditPoints="1" noAdjustHandles="1" noChangeArrowheads="1" noChangeShapeType="1" noTextEdit="1"/>
                </p:cNvSpPr>
                <p:nvPr/>
              </p:nvSpPr>
              <p:spPr>
                <a:xfrm>
                  <a:off x="5496872" y="3003447"/>
                  <a:ext cx="531643" cy="508320"/>
                </a:xfrm>
                <a:prstGeom prst="flowChartConnector">
                  <a:avLst/>
                </a:prstGeom>
                <a:blipFill rotWithShape="1">
                  <a:blip r:embed="rId4"/>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36" name="直接箭头连接符 35"/>
            <p:cNvCxnSpPr>
              <a:stCxn id="30" idx="6"/>
              <a:endCxn id="32" idx="2"/>
            </p:cNvCxnSpPr>
            <p:nvPr/>
          </p:nvCxnSpPr>
          <p:spPr>
            <a:xfrm>
              <a:off x="2815747" y="2223987"/>
              <a:ext cx="1074741"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30" idx="6"/>
              <a:endCxn id="33" idx="2"/>
            </p:cNvCxnSpPr>
            <p:nvPr/>
          </p:nvCxnSpPr>
          <p:spPr>
            <a:xfrm>
              <a:off x="2815747" y="2223987"/>
              <a:ext cx="1074740" cy="1033618"/>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31" idx="6"/>
              <a:endCxn id="33" idx="2"/>
            </p:cNvCxnSpPr>
            <p:nvPr/>
          </p:nvCxnSpPr>
          <p:spPr>
            <a:xfrm>
              <a:off x="2815745" y="3246777"/>
              <a:ext cx="1074741" cy="10831"/>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1" idx="6"/>
              <a:endCxn id="32" idx="2"/>
            </p:cNvCxnSpPr>
            <p:nvPr/>
          </p:nvCxnSpPr>
          <p:spPr>
            <a:xfrm flipV="1">
              <a:off x="2815745" y="2223990"/>
              <a:ext cx="1074743" cy="1022786"/>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3249837" y="1974977"/>
              <a:ext cx="369102" cy="223138"/>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0.20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41" name="文本框 40"/>
            <p:cNvSpPr txBox="1"/>
            <p:nvPr/>
          </p:nvSpPr>
          <p:spPr>
            <a:xfrm>
              <a:off x="2815744" y="2473002"/>
              <a:ext cx="456103" cy="223138"/>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-0.40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42" name="文本框 41"/>
            <p:cNvSpPr txBox="1"/>
            <p:nvPr/>
          </p:nvSpPr>
          <p:spPr>
            <a:xfrm>
              <a:off x="2991273" y="2884893"/>
              <a:ext cx="369102" cy="223138"/>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0.50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43" name="文本框 42"/>
            <p:cNvSpPr txBox="1"/>
            <p:nvPr/>
          </p:nvSpPr>
          <p:spPr>
            <a:xfrm>
              <a:off x="3249836" y="3251448"/>
              <a:ext cx="369102" cy="223138"/>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0.60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44" name="直接箭头连接符 43"/>
            <p:cNvCxnSpPr/>
            <p:nvPr/>
          </p:nvCxnSpPr>
          <p:spPr>
            <a:xfrm>
              <a:off x="4422130" y="2230147"/>
              <a:ext cx="1074741"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4422131" y="2230147"/>
              <a:ext cx="1074740" cy="1033618"/>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4422128" y="3263765"/>
              <a:ext cx="1074741"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4422130" y="2230147"/>
              <a:ext cx="1074741" cy="1033618"/>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4856221" y="1981137"/>
              <a:ext cx="369102" cy="223138"/>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0.10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49" name="文本框 48"/>
            <p:cNvSpPr txBox="1"/>
            <p:nvPr/>
          </p:nvSpPr>
          <p:spPr>
            <a:xfrm>
              <a:off x="4422128" y="2479162"/>
              <a:ext cx="456103" cy="223138"/>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-0.50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50" name="文本框 49"/>
            <p:cNvSpPr txBox="1"/>
            <p:nvPr/>
          </p:nvSpPr>
          <p:spPr>
            <a:xfrm>
              <a:off x="4641596" y="2992615"/>
              <a:ext cx="635804" cy="223138"/>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-0.30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51" name="文本框 50"/>
            <p:cNvSpPr txBox="1"/>
            <p:nvPr/>
          </p:nvSpPr>
          <p:spPr>
            <a:xfrm>
              <a:off x="4856219" y="3257607"/>
              <a:ext cx="369102" cy="223138"/>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0.80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52" name="直接箭头连接符 51"/>
            <p:cNvCxnSpPr/>
            <p:nvPr/>
          </p:nvCxnSpPr>
          <p:spPr>
            <a:xfrm>
              <a:off x="6028515" y="2236308"/>
              <a:ext cx="448481"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6028515" y="3263765"/>
              <a:ext cx="448481"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矩形 27"/>
                <p:cNvSpPr/>
                <p:nvPr/>
              </p:nvSpPr>
              <p:spPr>
                <a:xfrm>
                  <a:off x="6476996" y="2084198"/>
                  <a:ext cx="448481" cy="1325515"/>
                </a:xfrm>
                <a:prstGeom prst="rect">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CN" sz="3200" i="1">
                            <a:solidFill>
                              <a:prstClr val="black"/>
                            </a:solidFill>
                            <a:latin typeface="Cambria Math" panose="02040503050406030204" pitchFamily="18" charset="0"/>
                          </a:rPr>
                          <m:t>𝐸𝑟𝑟𝑜𝑟</m:t>
                        </m:r>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8" name="矩形 27"/>
                <p:cNvSpPr>
                  <a:spLocks noRot="1" noChangeAspect="1" noMove="1" noResize="1" noEditPoints="1" noAdjustHandles="1" noChangeArrowheads="1" noChangeShapeType="1" noTextEdit="1"/>
                </p:cNvSpPr>
                <p:nvPr/>
              </p:nvSpPr>
              <p:spPr>
                <a:xfrm>
                  <a:off x="6476996" y="2084198"/>
                  <a:ext cx="448481" cy="1325515"/>
                </a:xfrm>
                <a:prstGeom prst="rect">
                  <a:avLst/>
                </a:prstGeom>
                <a:blipFill rotWithShape="1">
                  <a:blip r:embed="rId5"/>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9" name="矩形 28"/>
              <p:cNvSpPr/>
              <p:nvPr/>
            </p:nvSpPr>
            <p:spPr>
              <a:xfrm>
                <a:off x="1065700" y="4871370"/>
                <a:ext cx="10482833" cy="983218"/>
              </a:xfrm>
              <a:prstGeom prst="rect">
                <a:avLst/>
              </a:prstGeom>
            </p:spPr>
            <p:txBody>
              <a:bodyPr wrap="square">
                <a:spAutoFit/>
              </a:bodyP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其中，</a:t>
                </a:r>
                <a14:m>
                  <m:oMath xmlns:m="http://schemas.openxmlformats.org/officeDocument/2006/math">
                    <m:r>
                      <a:rPr lang="en-US" altLang="zh-CN" sz="2400" i="1">
                        <a:solidFill>
                          <a:prstClr val="black"/>
                        </a:solidFill>
                        <a:latin typeface="Cambria Math" panose="02040503050406030204" pitchFamily="18" charset="0"/>
                      </a:rPr>
                      <m:t>𝐸𝑟𝑟𝑜𝑟</m:t>
                    </m:r>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1</m:t>
                        </m:r>
                      </m:num>
                      <m:den>
                        <m:r>
                          <a:rPr lang="en-US" altLang="zh-CN" sz="2400" i="1">
                            <a:solidFill>
                              <a:prstClr val="black"/>
                            </a:solidFill>
                            <a:latin typeface="Cambria Math" panose="02040503050406030204" pitchFamily="18" charset="0"/>
                          </a:rPr>
                          <m:t>2</m:t>
                        </m:r>
                      </m:den>
                    </m:f>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𝑜</m:t>
                            </m:r>
                          </m:e>
                          <m:sub>
                            <m:r>
                              <a:rPr lang="en-US" altLang="zh-CN" sz="2400" i="1">
                                <a:solidFill>
                                  <a:prstClr val="black"/>
                                </a:solidFill>
                                <a:latin typeface="Cambria Math" panose="02040503050406030204" pitchFamily="18" charset="0"/>
                              </a:rPr>
                              <m:t>1</m:t>
                            </m:r>
                          </m:sub>
                        </m:sSub>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0</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23</m:t>
                        </m:r>
                        <m:r>
                          <a:rPr lang="en-US" altLang="zh-CN" sz="2400" i="1">
                            <a:solidFill>
                              <a:prstClr val="black"/>
                            </a:solidFill>
                            <a:latin typeface="Cambria Math" panose="02040503050406030204" pitchFamily="18" charset="0"/>
                          </a:rPr>
                          <m:t>)</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1</m:t>
                        </m:r>
                      </m:num>
                      <m:den>
                        <m:r>
                          <a:rPr lang="en-US" altLang="zh-CN" sz="2400" i="1">
                            <a:solidFill>
                              <a:prstClr val="black"/>
                            </a:solidFill>
                            <a:latin typeface="Cambria Math" panose="02040503050406030204" pitchFamily="18" charset="0"/>
                          </a:rPr>
                          <m:t>2</m:t>
                        </m:r>
                      </m:den>
                    </m:f>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𝑜</m:t>
                            </m:r>
                          </m:e>
                          <m:sub>
                            <m:r>
                              <a:rPr lang="en-US" altLang="zh-CN" sz="2400" i="1">
                                <a:solidFill>
                                  <a:prstClr val="black"/>
                                </a:solidFill>
                                <a:latin typeface="Cambria Math" panose="02040503050406030204" pitchFamily="18" charset="0"/>
                              </a:rPr>
                              <m:t>2</m:t>
                            </m:r>
                          </m:sub>
                        </m:sSub>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0</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07</m:t>
                        </m:r>
                        <m:r>
                          <a:rPr lang="en-US" altLang="zh-CN" sz="2400" i="1">
                            <a:solidFill>
                              <a:prstClr val="black"/>
                            </a:solidFill>
                            <a:latin typeface="Cambria Math" panose="02040503050406030204" pitchFamily="18" charset="0"/>
                          </a:rPr>
                          <m:t>))</m:t>
                        </m:r>
                      </m:e>
                      <m:sup>
                        <m:r>
                          <a:rPr lang="en-US" altLang="zh-CN" sz="2400" i="1">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m:t>
                    </m:r>
                  </m:oMath>
                </a14:m>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这里</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0.23</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和</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-0.07</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是对输入样本数据</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(0.5, 0.3)</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的标注信息</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9" name="矩形 28"/>
              <p:cNvSpPr>
                <a:spLocks noRot="1" noChangeAspect="1" noMove="1" noResize="1" noEditPoints="1" noAdjustHandles="1" noChangeArrowheads="1" noChangeShapeType="1" noTextEdit="1"/>
              </p:cNvSpPr>
              <p:nvPr/>
            </p:nvSpPr>
            <p:spPr>
              <a:xfrm>
                <a:off x="1065700" y="4871370"/>
                <a:ext cx="10482833" cy="983218"/>
              </a:xfrm>
              <a:prstGeom prst="rect">
                <a:avLst/>
              </a:prstGeom>
              <a:blipFill rotWithShape="1">
                <a:blip r:embed="rId6"/>
                <a:stretch>
                  <a:fillRect l="-2" t="-29" r="4" b="53"/>
                </a:stretch>
              </a:blipFill>
            </p:spPr>
            <p:txBody>
              <a:bodyPr/>
              <a:lstStyle/>
              <a:p>
                <a:r>
                  <a:rPr lang="zh-CN" altLang="en-US">
                    <a:noFill/>
                  </a:rPr>
                  <a:t> </a:t>
                </a:r>
              </a:p>
            </p:txBody>
          </p:sp>
        </mc:Fallback>
      </mc:AlternateContent>
      <p:sp>
        <p:nvSpPr>
          <p:cNvPr id="4" name="标题 3"/>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误差反向传播：前馈神经网络</a:t>
            </a:r>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1065700" y="1481617"/>
            <a:ext cx="9299944" cy="523220"/>
          </a:xfrm>
          <a:prstGeom prst="rect">
            <a:avLst/>
          </a:prstGeom>
        </p:spPr>
        <p:txBody>
          <a:bodyPr wrap="square">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前向传播</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2" name="矩形 1"/>
              <p:cNvSpPr/>
              <p:nvPr/>
            </p:nvSpPr>
            <p:spPr>
              <a:xfrm>
                <a:off x="2548594" y="5296140"/>
                <a:ext cx="6558719"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dirty="0">
                              <a:latin typeface="Cambria Math" panose="02040503050406030204" pitchFamily="18" charset="0"/>
                            </a:rPr>
                          </m:ctrlPr>
                        </m:sSubPr>
                        <m:e>
                          <m:r>
                            <a:rPr lang="en-US" altLang="zh-CN" sz="2400" dirty="0">
                              <a:latin typeface="Cambria Math" panose="02040503050406030204" pitchFamily="18" charset="0"/>
                            </a:rPr>
                            <m:t>ℎ</m:t>
                          </m:r>
                        </m:e>
                        <m:sub>
                          <m:r>
                            <a:rPr lang="en-US" altLang="zh-CN" sz="2400" dirty="0">
                              <a:latin typeface="Cambria Math" panose="02040503050406030204" pitchFamily="18" charset="0"/>
                            </a:rPr>
                            <m:t>1</m:t>
                          </m:r>
                        </m:sub>
                      </m:sSub>
                      <m:r>
                        <a:rPr lang="en-US" altLang="zh-CN" sz="2400" i="1" dirty="0">
                          <a:latin typeface="Cambria Math" panose="02040503050406030204" pitchFamily="18" charset="0"/>
                        </a:rPr>
                        <m:t>=</m:t>
                      </m:r>
                      <m:r>
                        <a:rPr lang="en-US" altLang="zh-CN" sz="2400" i="1" dirty="0">
                          <a:latin typeface="Cambria Math" panose="02040503050406030204" pitchFamily="18" charset="0"/>
                        </a:rPr>
                        <m:t>𝑠𝑖𝑔𝑚𝑜𝑖𝑑</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0</m:t>
                          </m:r>
                          <m:r>
                            <a:rPr lang="en-US" altLang="zh-CN" sz="2400" i="1" dirty="0">
                              <a:latin typeface="Cambria Math" panose="02040503050406030204" pitchFamily="18" charset="0"/>
                            </a:rPr>
                            <m:t>.</m:t>
                          </m:r>
                          <m:r>
                            <a:rPr lang="en-US" altLang="zh-CN" sz="2400" i="1" dirty="0">
                              <a:latin typeface="Cambria Math" panose="02040503050406030204"/>
                            </a:rPr>
                            <m:t>2</m:t>
                          </m:r>
                          <m:r>
                            <a:rPr lang="en-US" altLang="zh-CN" sz="2400" i="1" dirty="0">
                              <a:latin typeface="Cambria Math" panose="02040503050406030204" pitchFamily="18" charset="0"/>
                            </a:rPr>
                            <m:t>0</m:t>
                          </m:r>
                          <m:r>
                            <a:rPr lang="en-US" altLang="zh-CN" sz="2400" i="1" dirty="0">
                              <a:latin typeface="Cambria Math" panose="02040503050406030204" pitchFamily="18" charset="0"/>
                            </a:rPr>
                            <m:t>∗</m:t>
                          </m:r>
                          <m:r>
                            <a:rPr lang="en-US" altLang="zh-CN" sz="2400" i="1" dirty="0">
                              <a:latin typeface="Cambria Math" panose="02040503050406030204" pitchFamily="18" charset="0"/>
                            </a:rPr>
                            <m:t>0</m:t>
                          </m:r>
                          <m:r>
                            <a:rPr lang="en-US" altLang="zh-CN" sz="2400" i="1" dirty="0">
                              <a:latin typeface="Cambria Math" panose="02040503050406030204" pitchFamily="18" charset="0"/>
                            </a:rPr>
                            <m:t>.</m:t>
                          </m:r>
                          <m:r>
                            <a:rPr lang="en-US" altLang="zh-CN" sz="2400" i="1" dirty="0">
                              <a:latin typeface="Cambria Math" panose="02040503050406030204"/>
                            </a:rPr>
                            <m:t>5</m:t>
                          </m:r>
                          <m:r>
                            <a:rPr lang="en-US" altLang="zh-CN" sz="2400" i="1" dirty="0">
                              <a:latin typeface="Cambria Math" panose="02040503050406030204" pitchFamily="18" charset="0"/>
                            </a:rPr>
                            <m:t>0</m:t>
                          </m:r>
                          <m:r>
                            <a:rPr lang="en-US" altLang="zh-CN" sz="2400" i="1" dirty="0">
                              <a:latin typeface="Cambria Math" panose="02040503050406030204" pitchFamily="18" charset="0"/>
                            </a:rPr>
                            <m:t>+</m:t>
                          </m:r>
                          <m:r>
                            <a:rPr lang="en-US" altLang="zh-CN" sz="2400" i="1" dirty="0">
                              <a:latin typeface="Cambria Math" panose="02040503050406030204" pitchFamily="18" charset="0"/>
                            </a:rPr>
                            <m:t>0</m:t>
                          </m:r>
                          <m:r>
                            <a:rPr lang="en-US" altLang="zh-CN" sz="2400" i="1" dirty="0">
                              <a:latin typeface="Cambria Math" panose="02040503050406030204" pitchFamily="18" charset="0"/>
                            </a:rPr>
                            <m:t>.</m:t>
                          </m:r>
                          <m:r>
                            <a:rPr lang="en-US" altLang="zh-CN" sz="2400" i="1" dirty="0">
                              <a:latin typeface="Cambria Math" panose="02040503050406030204" pitchFamily="18" charset="0"/>
                            </a:rPr>
                            <m:t>50</m:t>
                          </m:r>
                          <m:r>
                            <a:rPr lang="en-US" altLang="zh-CN" sz="2400" i="1" dirty="0">
                              <a:latin typeface="Cambria Math" panose="02040503050406030204" pitchFamily="18" charset="0"/>
                            </a:rPr>
                            <m:t>∗</m:t>
                          </m:r>
                          <m:r>
                            <a:rPr lang="en-US" altLang="zh-CN" sz="2400" i="1" dirty="0">
                              <a:latin typeface="Cambria Math" panose="02040503050406030204" pitchFamily="18" charset="0"/>
                            </a:rPr>
                            <m:t>0</m:t>
                          </m:r>
                          <m:r>
                            <a:rPr lang="en-US" altLang="zh-CN" sz="2400" i="1" dirty="0">
                              <a:latin typeface="Cambria Math" panose="02040503050406030204" pitchFamily="18" charset="0"/>
                            </a:rPr>
                            <m:t>.</m:t>
                          </m:r>
                          <m:r>
                            <a:rPr lang="en-US" altLang="zh-CN" sz="2400" i="1" dirty="0">
                              <a:latin typeface="Cambria Math" panose="02040503050406030204" pitchFamily="18" charset="0"/>
                            </a:rPr>
                            <m:t>30</m:t>
                          </m:r>
                        </m:e>
                      </m:d>
                      <m:r>
                        <a:rPr lang="en-US" altLang="zh-CN" sz="2400" i="1" dirty="0">
                          <a:latin typeface="Cambria Math" panose="02040503050406030204" pitchFamily="18" charset="0"/>
                        </a:rPr>
                        <m:t>=</m:t>
                      </m:r>
                      <m:r>
                        <a:rPr lang="en-US" altLang="zh-CN" sz="2400" i="1" dirty="0">
                          <a:latin typeface="Cambria Math" panose="02040503050406030204" pitchFamily="18" charset="0"/>
                        </a:rPr>
                        <m:t>0</m:t>
                      </m:r>
                      <m:r>
                        <a:rPr lang="en-US" altLang="zh-CN" sz="2400" i="1" dirty="0">
                          <a:latin typeface="Cambria Math" panose="02040503050406030204" pitchFamily="18" charset="0"/>
                        </a:rPr>
                        <m:t>.</m:t>
                      </m:r>
                      <m:r>
                        <a:rPr lang="en-US" altLang="zh-CN" sz="2400" i="1" dirty="0">
                          <a:latin typeface="Cambria Math" panose="02040503050406030204" pitchFamily="18" charset="0"/>
                        </a:rPr>
                        <m:t>56</m:t>
                      </m:r>
                    </m:oMath>
                  </m:oMathPara>
                </a14:m>
                <a:endParaRPr lang="zh-CN" altLang="en-US" sz="2400" dirty="0">
                  <a:latin typeface="Times New Roman" panose="02020603050405020304" pitchFamily="16" charset="0"/>
                  <a:cs typeface="Times New Roman" panose="02020603050405020304" pitchFamily="16" charset="0"/>
                </a:endParaRPr>
              </a:p>
            </p:txBody>
          </p:sp>
        </mc:Choice>
        <mc:Fallback>
          <p:sp>
            <p:nvSpPr>
              <p:cNvPr id="2" name="矩形 1"/>
              <p:cNvSpPr>
                <a:spLocks noRot="1" noChangeAspect="1" noMove="1" noResize="1" noEditPoints="1" noAdjustHandles="1" noChangeArrowheads="1" noChangeShapeType="1" noTextEdit="1"/>
              </p:cNvSpPr>
              <p:nvPr/>
            </p:nvSpPr>
            <p:spPr>
              <a:xfrm>
                <a:off x="2548594" y="5296140"/>
                <a:ext cx="6558719" cy="461665"/>
              </a:xfrm>
              <a:prstGeom prst="rect">
                <a:avLst/>
              </a:prstGeom>
              <a:blipFill rotWithShape="1">
                <a:blip r:embed="rId1"/>
                <a:stretch>
                  <a:fillRect l="-5" t="-52" r="2" b="56"/>
                </a:stretch>
              </a:blipFill>
            </p:spPr>
            <p:txBody>
              <a:bodyPr/>
              <a:lstStyle/>
              <a:p>
                <a:r>
                  <a:rPr lang="zh-CN" altLang="en-US">
                    <a:noFill/>
                  </a:rPr>
                  <a:t> </a:t>
                </a:r>
              </a:p>
            </p:txBody>
          </p:sp>
        </mc:Fallback>
      </mc:AlternateContent>
      <p:sp>
        <p:nvSpPr>
          <p:cNvPr id="56" name="流程图: 接点 55"/>
          <p:cNvSpPr/>
          <p:nvPr/>
        </p:nvSpPr>
        <p:spPr>
          <a:xfrm>
            <a:off x="3045472" y="2626440"/>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aseline="-25000" dirty="0">
                <a:solidFill>
                  <a:prstClr val="black"/>
                </a:solidFill>
                <a:latin typeface="Times New Roman" panose="02020603050405020304" pitchFamily="16" charset="0"/>
                <a:cs typeface="Times New Roman" panose="02020603050405020304" pitchFamily="16" charset="0"/>
              </a:rPr>
              <a:t>0.5</a:t>
            </a:r>
            <a:endParaRPr lang="zh-CN" altLang="en-US" sz="2800" baseline="-25000" dirty="0">
              <a:solidFill>
                <a:prstClr val="black"/>
              </a:solidFill>
              <a:latin typeface="Times New Roman" panose="02020603050405020304" pitchFamily="16" charset="0"/>
              <a:cs typeface="Times New Roman" panose="02020603050405020304" pitchFamily="16" charset="0"/>
            </a:endParaRPr>
          </a:p>
        </p:txBody>
      </p:sp>
      <p:sp>
        <p:nvSpPr>
          <p:cNvPr id="57" name="流程图: 接点 56"/>
          <p:cNvSpPr/>
          <p:nvPr/>
        </p:nvSpPr>
        <p:spPr>
          <a:xfrm>
            <a:off x="3045470" y="3990155"/>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black"/>
                </a:solidFill>
                <a:latin typeface="Times New Roman" panose="02020603050405020304" pitchFamily="16" charset="0"/>
                <a:cs typeface="Times New Roman" panose="02020603050405020304" pitchFamily="16" charset="0"/>
              </a:rPr>
              <a:t>0.3</a:t>
            </a:r>
            <a:endParaRPr lang="zh-CN" altLang="en-US" dirty="0">
              <a:solidFill>
                <a:prstClr val="black"/>
              </a:solidFill>
              <a:latin typeface="Times New Roman" panose="02020603050405020304" pitchFamily="16" charset="0"/>
              <a:cs typeface="Times New Roman" panose="02020603050405020304" pitchFamily="16" charset="0"/>
            </a:endParaRPr>
          </a:p>
        </p:txBody>
      </p:sp>
      <mc:AlternateContent xmlns:mc="http://schemas.openxmlformats.org/markup-compatibility/2006">
        <mc:Choice xmlns:a14="http://schemas.microsoft.com/office/drawing/2010/main" Requires="a14">
          <p:sp>
            <p:nvSpPr>
              <p:cNvPr id="58" name="流程图: 接点 57"/>
              <p:cNvSpPr/>
              <p:nvPr/>
            </p:nvSpPr>
            <p:spPr>
              <a:xfrm>
                <a:off x="5187318" y="2626440"/>
                <a:ext cx="708857" cy="677760"/>
              </a:xfrm>
              <a:prstGeom prst="flowChartConnector">
                <a:avLst/>
              </a:prstGeom>
              <a:solidFill>
                <a:schemeClr val="accent1">
                  <a:lumMod val="40000"/>
                  <a:lumOff val="60000"/>
                </a:schemeClr>
              </a:solid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ℎ</m:t>
                          </m:r>
                        </m:e>
                        <m:sub>
                          <m:r>
                            <a:rPr lang="en-US" altLang="zh-CN" sz="3200" dirty="0">
                              <a:latin typeface="Cambria Math" panose="02040503050406030204" pitchFamily="18" charset="0"/>
                            </a:rPr>
                            <m:t>1</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58" name="流程图: 接点 57"/>
              <p:cNvSpPr>
                <a:spLocks noRot="1" noChangeAspect="1" noMove="1" noResize="1" noEditPoints="1" noAdjustHandles="1" noChangeArrowheads="1" noChangeShapeType="1" noTextEdit="1"/>
              </p:cNvSpPr>
              <p:nvPr/>
            </p:nvSpPr>
            <p:spPr>
              <a:xfrm>
                <a:off x="5187318" y="2626440"/>
                <a:ext cx="708857" cy="677760"/>
              </a:xfrm>
              <a:prstGeom prst="flowChartConnector">
                <a:avLst/>
              </a:prstGeom>
              <a:blipFill rotWithShape="1">
                <a:blip r:embed="rId2"/>
                <a:stretch>
                  <a:fillRect l="-896" t="-949" r="-868" b="-893"/>
                </a:stretch>
              </a:blipFill>
              <a:ln>
                <a:solidFill>
                  <a:srgbClr val="C00000"/>
                </a:solid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9" name="流程图: 接点 58"/>
              <p:cNvSpPr/>
              <p:nvPr/>
            </p:nvSpPr>
            <p:spPr>
              <a:xfrm>
                <a:off x="5187317" y="4004596"/>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ℎ</m:t>
                          </m:r>
                        </m:e>
                        <m:sub>
                          <m:r>
                            <a:rPr lang="en-US" altLang="zh-CN" sz="3200" dirty="0">
                              <a:latin typeface="Cambria Math" panose="02040503050406030204" pitchFamily="18" charset="0"/>
                            </a:rPr>
                            <m:t>2</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59" name="流程图: 接点 58"/>
              <p:cNvSpPr>
                <a:spLocks noRot="1" noChangeAspect="1" noMove="1" noResize="1" noEditPoints="1" noAdjustHandles="1" noChangeArrowheads="1" noChangeShapeType="1" noTextEdit="1"/>
              </p:cNvSpPr>
              <p:nvPr/>
            </p:nvSpPr>
            <p:spPr>
              <a:xfrm>
                <a:off x="5187317" y="4004596"/>
                <a:ext cx="708857" cy="677760"/>
              </a:xfrm>
              <a:prstGeom prst="flowChartConnector">
                <a:avLst/>
              </a:prstGeom>
              <a:blipFill rotWithShape="1">
                <a:blip r:embed="rId3"/>
                <a:stretch>
                  <a:fillRect t="-42" r="28" b="74"/>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0" name="流程图: 接点 59"/>
              <p:cNvSpPr/>
              <p:nvPr/>
            </p:nvSpPr>
            <p:spPr>
              <a:xfrm>
                <a:off x="7329164" y="2626435"/>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𝑜</m:t>
                          </m:r>
                        </m:e>
                        <m:sub>
                          <m:r>
                            <a:rPr lang="en-US" altLang="zh-CN" sz="3200" dirty="0">
                              <a:latin typeface="Cambria Math" panose="02040503050406030204" pitchFamily="18" charset="0"/>
                            </a:rPr>
                            <m:t>1</m:t>
                          </m:r>
                        </m:sub>
                      </m:sSub>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60" name="流程图: 接点 59"/>
              <p:cNvSpPr>
                <a:spLocks noRot="1" noChangeAspect="1" noMove="1" noResize="1" noEditPoints="1" noAdjustHandles="1" noChangeArrowheads="1" noChangeShapeType="1" noTextEdit="1"/>
              </p:cNvSpPr>
              <p:nvPr/>
            </p:nvSpPr>
            <p:spPr>
              <a:xfrm>
                <a:off x="7329164" y="2626435"/>
                <a:ext cx="708857" cy="677760"/>
              </a:xfrm>
              <a:prstGeom prst="flowChartConnector">
                <a:avLst/>
              </a:prstGeom>
              <a:blipFill rotWithShape="1">
                <a:blip r:embed="rId4"/>
                <a:stretch>
                  <a:fillRect l="-89" t="-11" r="27" b="43"/>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1" name="流程图: 接点 60"/>
              <p:cNvSpPr/>
              <p:nvPr/>
            </p:nvSpPr>
            <p:spPr>
              <a:xfrm>
                <a:off x="7329164" y="4004596"/>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𝑜</m:t>
                          </m:r>
                        </m:e>
                        <m:sub>
                          <m:r>
                            <a:rPr lang="en-US" altLang="zh-CN" sz="3200" dirty="0">
                              <a:latin typeface="Cambria Math" panose="02040503050406030204" pitchFamily="18" charset="0"/>
                            </a:rPr>
                            <m:t>2</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61" name="流程图: 接点 60"/>
              <p:cNvSpPr>
                <a:spLocks noRot="1" noChangeAspect="1" noMove="1" noResize="1" noEditPoints="1" noAdjustHandles="1" noChangeArrowheads="1" noChangeShapeType="1" noTextEdit="1"/>
              </p:cNvSpPr>
              <p:nvPr/>
            </p:nvSpPr>
            <p:spPr>
              <a:xfrm>
                <a:off x="7329164" y="4004596"/>
                <a:ext cx="708857" cy="677760"/>
              </a:xfrm>
              <a:prstGeom prst="flowChartConnector">
                <a:avLst/>
              </a:prstGeom>
              <a:blipFill rotWithShape="1">
                <a:blip r:embed="rId5"/>
                <a:stretch>
                  <a:fillRect l="-89" t="-42" r="27" b="74"/>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62" name="直接箭头连接符 61"/>
          <p:cNvCxnSpPr>
            <a:stCxn id="56" idx="6"/>
            <a:endCxn id="58" idx="2"/>
          </p:cNvCxnSpPr>
          <p:nvPr/>
        </p:nvCxnSpPr>
        <p:spPr>
          <a:xfrm>
            <a:off x="3754330" y="2965316"/>
            <a:ext cx="1432988" cy="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stCxn id="56" idx="6"/>
            <a:endCxn id="59" idx="2"/>
          </p:cNvCxnSpPr>
          <p:nvPr/>
        </p:nvCxnSpPr>
        <p:spPr>
          <a:xfrm>
            <a:off x="3754329" y="2965316"/>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57" idx="6"/>
            <a:endCxn id="59" idx="2"/>
          </p:cNvCxnSpPr>
          <p:nvPr/>
        </p:nvCxnSpPr>
        <p:spPr>
          <a:xfrm>
            <a:off x="3754327" y="4329037"/>
            <a:ext cx="1432988" cy="14441"/>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57" idx="6"/>
            <a:endCxn id="58" idx="2"/>
          </p:cNvCxnSpPr>
          <p:nvPr/>
        </p:nvCxnSpPr>
        <p:spPr>
          <a:xfrm flipV="1">
            <a:off x="3754327" y="2965320"/>
            <a:ext cx="1432991" cy="1363715"/>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4333116" y="2633303"/>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0.20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67" name="文本框 66"/>
          <p:cNvSpPr txBox="1"/>
          <p:nvPr/>
        </p:nvSpPr>
        <p:spPr>
          <a:xfrm>
            <a:off x="3754326" y="3297336"/>
            <a:ext cx="608137"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-0.40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68" name="文本框 67"/>
          <p:cNvSpPr txBox="1"/>
          <p:nvPr/>
        </p:nvSpPr>
        <p:spPr>
          <a:xfrm>
            <a:off x="3988364" y="3846524"/>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0.50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69" name="文本框 68"/>
          <p:cNvSpPr txBox="1"/>
          <p:nvPr/>
        </p:nvSpPr>
        <p:spPr>
          <a:xfrm>
            <a:off x="4333115" y="4335264"/>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0.60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70" name="直接箭头连接符 69"/>
          <p:cNvCxnSpPr/>
          <p:nvPr/>
        </p:nvCxnSpPr>
        <p:spPr>
          <a:xfrm>
            <a:off x="5896174" y="2973529"/>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5896175" y="2973530"/>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5896171" y="4351687"/>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V="1">
            <a:off x="5896174" y="2973530"/>
            <a:ext cx="1432988"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6474961" y="2641516"/>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0.10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75" name="文本框 74"/>
          <p:cNvSpPr txBox="1"/>
          <p:nvPr/>
        </p:nvSpPr>
        <p:spPr>
          <a:xfrm>
            <a:off x="5896172" y="3305550"/>
            <a:ext cx="608137"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-0.50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76" name="文本框 75"/>
          <p:cNvSpPr txBox="1"/>
          <p:nvPr/>
        </p:nvSpPr>
        <p:spPr>
          <a:xfrm>
            <a:off x="6175803" y="3981196"/>
            <a:ext cx="847739"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-0.30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77" name="文本框 76"/>
          <p:cNvSpPr txBox="1"/>
          <p:nvPr/>
        </p:nvSpPr>
        <p:spPr>
          <a:xfrm>
            <a:off x="6474959" y="4343476"/>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0.80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78" name="直接箭头连接符 77"/>
          <p:cNvCxnSpPr/>
          <p:nvPr/>
        </p:nvCxnSpPr>
        <p:spPr>
          <a:xfrm>
            <a:off x="8038021" y="2981744"/>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8038021" y="4351687"/>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0" name="矩形 79"/>
              <p:cNvSpPr/>
              <p:nvPr/>
            </p:nvSpPr>
            <p:spPr>
              <a:xfrm>
                <a:off x="8635995" y="2778932"/>
                <a:ext cx="597975" cy="1767353"/>
              </a:xfrm>
              <a:prstGeom prst="rect">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CN" sz="3200" i="1">
                          <a:solidFill>
                            <a:prstClr val="black"/>
                          </a:solidFill>
                          <a:latin typeface="Cambria Math" panose="02040503050406030204" pitchFamily="18" charset="0"/>
                        </a:rPr>
                        <m:t>𝐸𝑟𝑟𝑜𝑟</m:t>
                      </m:r>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80" name="矩形 79"/>
              <p:cNvSpPr>
                <a:spLocks noRot="1" noChangeAspect="1" noMove="1" noResize="1" noEditPoints="1" noAdjustHandles="1" noChangeArrowheads="1" noChangeShapeType="1" noTextEdit="1"/>
              </p:cNvSpPr>
              <p:nvPr/>
            </p:nvSpPr>
            <p:spPr>
              <a:xfrm>
                <a:off x="8635995" y="2778932"/>
                <a:ext cx="597975" cy="1767353"/>
              </a:xfrm>
              <a:prstGeom prst="rect">
                <a:avLst/>
              </a:prstGeom>
              <a:blipFill rotWithShape="1">
                <a:blip r:embed="rId6"/>
                <a:stretch>
                  <a:fillRect l="-105" t="-10" r="73" b="18"/>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
        <p:nvSpPr>
          <p:cNvPr id="4" name="标题 3"/>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误差反向传播：前馈神经网络</a:t>
            </a:r>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1065700" y="1481617"/>
            <a:ext cx="9299944" cy="523220"/>
          </a:xfrm>
          <a:prstGeom prst="rect">
            <a:avLst/>
          </a:prstGeom>
        </p:spPr>
        <p:txBody>
          <a:bodyPr wrap="square">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前向传播</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2" name="矩形 1"/>
              <p:cNvSpPr/>
              <p:nvPr/>
            </p:nvSpPr>
            <p:spPr>
              <a:xfrm>
                <a:off x="2548594" y="5296140"/>
                <a:ext cx="6795065"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dirty="0">
                              <a:latin typeface="Cambria Math" panose="02040503050406030204" pitchFamily="18" charset="0"/>
                            </a:rPr>
                          </m:ctrlPr>
                        </m:sSubPr>
                        <m:e>
                          <m:r>
                            <a:rPr lang="en-US" altLang="zh-CN" sz="2400" dirty="0">
                              <a:latin typeface="Cambria Math" panose="02040503050406030204" pitchFamily="18" charset="0"/>
                            </a:rPr>
                            <m:t>ℎ</m:t>
                          </m:r>
                        </m:e>
                        <m:sub>
                          <m:r>
                            <a:rPr lang="en-US" altLang="zh-CN" sz="2400" dirty="0">
                              <a:latin typeface="Cambria Math" panose="02040503050406030204" pitchFamily="18" charset="0"/>
                            </a:rPr>
                            <m:t>2</m:t>
                          </m:r>
                        </m:sub>
                      </m:sSub>
                      <m:r>
                        <a:rPr lang="en-US" altLang="zh-CN" sz="2400" i="1" dirty="0">
                          <a:latin typeface="Cambria Math" panose="02040503050406030204" pitchFamily="18" charset="0"/>
                        </a:rPr>
                        <m:t>=</m:t>
                      </m:r>
                      <m:r>
                        <a:rPr lang="en-US" altLang="zh-CN" sz="2400" i="1" dirty="0">
                          <a:latin typeface="Cambria Math" panose="02040503050406030204" pitchFamily="18" charset="0"/>
                        </a:rPr>
                        <m:t>𝑠𝑖𝑔𝑚𝑜𝑖𝑑</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m:t>
                          </m:r>
                          <m:r>
                            <a:rPr lang="en-US" altLang="zh-CN" sz="2400" i="1" dirty="0">
                              <a:latin typeface="Cambria Math" panose="02040503050406030204" pitchFamily="18" charset="0"/>
                            </a:rPr>
                            <m:t>0</m:t>
                          </m:r>
                          <m:r>
                            <a:rPr lang="en-US" altLang="zh-CN" sz="2400" i="1" dirty="0">
                              <a:latin typeface="Cambria Math" panose="02040503050406030204" pitchFamily="18" charset="0"/>
                            </a:rPr>
                            <m:t>.</m:t>
                          </m:r>
                          <m:r>
                            <a:rPr lang="en-US" altLang="zh-CN" sz="2400" i="1" dirty="0">
                              <a:latin typeface="Cambria Math" panose="02040503050406030204" pitchFamily="18" charset="0"/>
                            </a:rPr>
                            <m:t>40</m:t>
                          </m:r>
                          <m:r>
                            <a:rPr lang="en-US" altLang="zh-CN" sz="2400" i="1" dirty="0">
                              <a:latin typeface="Cambria Math" panose="02040503050406030204" pitchFamily="18" charset="0"/>
                            </a:rPr>
                            <m:t>∗</m:t>
                          </m:r>
                          <m:r>
                            <a:rPr lang="en-US" altLang="zh-CN" sz="2400" i="1" dirty="0">
                              <a:latin typeface="Cambria Math" panose="02040503050406030204" pitchFamily="18" charset="0"/>
                            </a:rPr>
                            <m:t>0</m:t>
                          </m:r>
                          <m:r>
                            <a:rPr lang="en-US" altLang="zh-CN" sz="2400" i="1" dirty="0">
                              <a:latin typeface="Cambria Math" panose="02040503050406030204" pitchFamily="18" charset="0"/>
                            </a:rPr>
                            <m:t>.</m:t>
                          </m:r>
                          <m:r>
                            <a:rPr lang="en-US" altLang="zh-CN" sz="2400" i="1" dirty="0">
                              <a:latin typeface="Cambria Math" panose="02040503050406030204"/>
                            </a:rPr>
                            <m:t>5</m:t>
                          </m:r>
                          <m:r>
                            <a:rPr lang="en-US" altLang="zh-CN" sz="2400" i="1" dirty="0">
                              <a:latin typeface="Cambria Math" panose="02040503050406030204" pitchFamily="18" charset="0"/>
                            </a:rPr>
                            <m:t>0</m:t>
                          </m:r>
                          <m:r>
                            <a:rPr lang="en-US" altLang="zh-CN" sz="2400" i="1" dirty="0">
                              <a:latin typeface="Cambria Math" panose="02040503050406030204" pitchFamily="18" charset="0"/>
                            </a:rPr>
                            <m:t>+</m:t>
                          </m:r>
                          <m:r>
                            <a:rPr lang="en-US" altLang="zh-CN" sz="2400" i="1" dirty="0">
                              <a:latin typeface="Cambria Math" panose="02040503050406030204" pitchFamily="18" charset="0"/>
                            </a:rPr>
                            <m:t>0</m:t>
                          </m:r>
                          <m:r>
                            <a:rPr lang="en-US" altLang="zh-CN" sz="2400" i="1" dirty="0">
                              <a:latin typeface="Cambria Math" panose="02040503050406030204" pitchFamily="18" charset="0"/>
                            </a:rPr>
                            <m:t>.</m:t>
                          </m:r>
                          <m:r>
                            <a:rPr lang="en-US" altLang="zh-CN" sz="2400" i="1" dirty="0">
                              <a:latin typeface="Cambria Math" panose="02040503050406030204" pitchFamily="18" charset="0"/>
                            </a:rPr>
                            <m:t>60</m:t>
                          </m:r>
                          <m:r>
                            <a:rPr lang="en-US" altLang="zh-CN" sz="2400" i="1" dirty="0">
                              <a:latin typeface="Cambria Math" panose="02040503050406030204" pitchFamily="18" charset="0"/>
                            </a:rPr>
                            <m:t>∗</m:t>
                          </m:r>
                          <m:r>
                            <a:rPr lang="en-US" altLang="zh-CN" sz="2400" i="1" dirty="0">
                              <a:latin typeface="Cambria Math" panose="02040503050406030204" pitchFamily="18" charset="0"/>
                            </a:rPr>
                            <m:t>0</m:t>
                          </m:r>
                          <m:r>
                            <a:rPr lang="en-US" altLang="zh-CN" sz="2400" i="1" dirty="0">
                              <a:latin typeface="Cambria Math" panose="02040503050406030204" pitchFamily="18" charset="0"/>
                            </a:rPr>
                            <m:t>.</m:t>
                          </m:r>
                          <m:r>
                            <a:rPr lang="en-US" altLang="zh-CN" sz="2400" i="1" dirty="0">
                              <a:latin typeface="Cambria Math" panose="02040503050406030204" pitchFamily="18" charset="0"/>
                            </a:rPr>
                            <m:t>30</m:t>
                          </m:r>
                        </m:e>
                      </m:d>
                      <m:r>
                        <a:rPr lang="en-US" altLang="zh-CN" sz="2400" i="1" dirty="0">
                          <a:latin typeface="Cambria Math" panose="02040503050406030204" pitchFamily="18" charset="0"/>
                        </a:rPr>
                        <m:t>=</m:t>
                      </m:r>
                      <m:r>
                        <a:rPr lang="en-US" altLang="zh-CN" sz="2400" i="1" dirty="0">
                          <a:latin typeface="Cambria Math" panose="02040503050406030204" pitchFamily="18" charset="0"/>
                        </a:rPr>
                        <m:t>0</m:t>
                      </m:r>
                      <m:r>
                        <a:rPr lang="en-US" altLang="zh-CN" sz="2400" i="1" dirty="0">
                          <a:latin typeface="Cambria Math" panose="02040503050406030204" pitchFamily="18" charset="0"/>
                        </a:rPr>
                        <m:t>.</m:t>
                      </m:r>
                      <m:r>
                        <a:rPr lang="en-US" altLang="zh-CN" sz="2400" i="1" dirty="0">
                          <a:latin typeface="Cambria Math" panose="02040503050406030204" pitchFamily="18" charset="0"/>
                        </a:rPr>
                        <m:t>5</m:t>
                      </m:r>
                      <m:r>
                        <a:rPr lang="en-US" altLang="zh-CN" sz="2400" i="1" dirty="0">
                          <a:latin typeface="Cambria Math" panose="02040503050406030204"/>
                        </a:rPr>
                        <m:t>0</m:t>
                      </m:r>
                    </m:oMath>
                  </m:oMathPara>
                </a14:m>
                <a:endParaRPr lang="zh-CN" altLang="en-US" sz="2400" dirty="0">
                  <a:latin typeface="Times New Roman" panose="02020603050405020304" pitchFamily="16" charset="0"/>
                  <a:cs typeface="Times New Roman" panose="02020603050405020304" pitchFamily="16" charset="0"/>
                </a:endParaRPr>
              </a:p>
            </p:txBody>
          </p:sp>
        </mc:Choice>
        <mc:Fallback>
          <p:sp>
            <p:nvSpPr>
              <p:cNvPr id="2" name="矩形 1"/>
              <p:cNvSpPr>
                <a:spLocks noRot="1" noChangeAspect="1" noMove="1" noResize="1" noEditPoints="1" noAdjustHandles="1" noChangeArrowheads="1" noChangeShapeType="1" noTextEdit="1"/>
              </p:cNvSpPr>
              <p:nvPr/>
            </p:nvSpPr>
            <p:spPr>
              <a:xfrm>
                <a:off x="2548594" y="5296140"/>
                <a:ext cx="6795065" cy="461665"/>
              </a:xfrm>
              <a:prstGeom prst="rect">
                <a:avLst/>
              </a:prstGeom>
              <a:blipFill rotWithShape="1">
                <a:blip r:embed="rId1"/>
                <a:stretch>
                  <a:fillRect l="-5" t="-52" r="4" b="56"/>
                </a:stretch>
              </a:blipFill>
            </p:spPr>
            <p:txBody>
              <a:bodyPr/>
              <a:lstStyle/>
              <a:p>
                <a:r>
                  <a:rPr lang="zh-CN" altLang="en-US">
                    <a:noFill/>
                  </a:rPr>
                  <a:t> </a:t>
                </a:r>
              </a:p>
            </p:txBody>
          </p:sp>
        </mc:Fallback>
      </mc:AlternateContent>
      <p:sp>
        <p:nvSpPr>
          <p:cNvPr id="56" name="流程图: 接点 55"/>
          <p:cNvSpPr/>
          <p:nvPr/>
        </p:nvSpPr>
        <p:spPr>
          <a:xfrm>
            <a:off x="3088797" y="2651564"/>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prstClr val="black"/>
                </a:solidFill>
                <a:latin typeface="Times New Roman" panose="02020603050405020304" pitchFamily="16" charset="0"/>
                <a:cs typeface="Times New Roman" panose="02020603050405020304" pitchFamily="16" charset="0"/>
              </a:rPr>
              <a:t>0.5</a:t>
            </a:r>
            <a:endParaRPr lang="zh-CN" altLang="en-US" sz="2000" dirty="0">
              <a:solidFill>
                <a:prstClr val="black"/>
              </a:solidFill>
              <a:latin typeface="Times New Roman" panose="02020603050405020304" pitchFamily="16" charset="0"/>
              <a:cs typeface="Times New Roman" panose="02020603050405020304" pitchFamily="16" charset="0"/>
            </a:endParaRPr>
          </a:p>
        </p:txBody>
      </p:sp>
      <p:sp>
        <p:nvSpPr>
          <p:cNvPr id="57" name="流程图: 接点 56"/>
          <p:cNvSpPr/>
          <p:nvPr/>
        </p:nvSpPr>
        <p:spPr>
          <a:xfrm>
            <a:off x="3045470" y="3990155"/>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prstClr val="black"/>
                </a:solidFill>
                <a:latin typeface="Times New Roman" panose="02020603050405020304" pitchFamily="16" charset="0"/>
                <a:cs typeface="Times New Roman" panose="02020603050405020304" pitchFamily="16" charset="0"/>
              </a:rPr>
              <a:t>0.3</a:t>
            </a:r>
            <a:endParaRPr lang="zh-CN" altLang="en-US" sz="2000" dirty="0">
              <a:solidFill>
                <a:prstClr val="black"/>
              </a:solidFill>
              <a:latin typeface="Times New Roman" panose="02020603050405020304" pitchFamily="16" charset="0"/>
              <a:cs typeface="Times New Roman" panose="02020603050405020304" pitchFamily="16" charset="0"/>
            </a:endParaRPr>
          </a:p>
        </p:txBody>
      </p:sp>
      <mc:AlternateContent xmlns:mc="http://schemas.openxmlformats.org/markup-compatibility/2006">
        <mc:Choice xmlns:a14="http://schemas.microsoft.com/office/drawing/2010/main" Requires="a14">
          <p:sp>
            <p:nvSpPr>
              <p:cNvPr id="58" name="流程图: 接点 57"/>
              <p:cNvSpPr/>
              <p:nvPr/>
            </p:nvSpPr>
            <p:spPr>
              <a:xfrm>
                <a:off x="5187318" y="2626440"/>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ℎ</m:t>
                          </m:r>
                        </m:e>
                        <m:sub>
                          <m:r>
                            <a:rPr lang="en-US" altLang="zh-CN" sz="3200" dirty="0">
                              <a:latin typeface="Cambria Math" panose="02040503050406030204" pitchFamily="18" charset="0"/>
                            </a:rPr>
                            <m:t>1</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58" name="流程图: 接点 57"/>
              <p:cNvSpPr>
                <a:spLocks noRot="1" noChangeAspect="1" noMove="1" noResize="1" noEditPoints="1" noAdjustHandles="1" noChangeArrowheads="1" noChangeShapeType="1" noTextEdit="1"/>
              </p:cNvSpPr>
              <p:nvPr/>
            </p:nvSpPr>
            <p:spPr>
              <a:xfrm>
                <a:off x="5187318" y="2626440"/>
                <a:ext cx="708857" cy="677760"/>
              </a:xfrm>
              <a:prstGeom prst="flowChartConnector">
                <a:avLst/>
              </a:prstGeom>
              <a:blipFill rotWithShape="1">
                <a:blip r:embed="rId2"/>
                <a:stretch>
                  <a:fillRect t="-12" r="28" b="44"/>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9" name="流程图: 接点 58"/>
              <p:cNvSpPr/>
              <p:nvPr/>
            </p:nvSpPr>
            <p:spPr>
              <a:xfrm>
                <a:off x="5187317" y="4004596"/>
                <a:ext cx="708857" cy="677760"/>
              </a:xfrm>
              <a:prstGeom prst="flowChartConnector">
                <a:avLst/>
              </a:prstGeom>
              <a:solidFill>
                <a:schemeClr val="accent1">
                  <a:lumMod val="40000"/>
                  <a:lumOff val="60000"/>
                </a:schemeClr>
              </a:solid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ℎ</m:t>
                          </m:r>
                        </m:e>
                        <m:sub>
                          <m:r>
                            <a:rPr lang="en-US" altLang="zh-CN" sz="3200" dirty="0">
                              <a:latin typeface="Cambria Math" panose="02040503050406030204" pitchFamily="18" charset="0"/>
                            </a:rPr>
                            <m:t>2</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59" name="流程图: 接点 58"/>
              <p:cNvSpPr>
                <a:spLocks noRot="1" noChangeAspect="1" noMove="1" noResize="1" noEditPoints="1" noAdjustHandles="1" noChangeArrowheads="1" noChangeShapeType="1" noTextEdit="1"/>
              </p:cNvSpPr>
              <p:nvPr/>
            </p:nvSpPr>
            <p:spPr>
              <a:xfrm>
                <a:off x="5187317" y="4004596"/>
                <a:ext cx="708857" cy="677760"/>
              </a:xfrm>
              <a:prstGeom prst="flowChartConnector">
                <a:avLst/>
              </a:prstGeom>
              <a:blipFill rotWithShape="1">
                <a:blip r:embed="rId3"/>
                <a:stretch>
                  <a:fillRect l="-896" t="-979" r="-868" b="-863"/>
                </a:stretch>
              </a:blipFill>
              <a:ln>
                <a:solidFill>
                  <a:srgbClr val="C00000"/>
                </a:solid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0" name="流程图: 接点 59"/>
              <p:cNvSpPr/>
              <p:nvPr/>
            </p:nvSpPr>
            <p:spPr>
              <a:xfrm>
                <a:off x="7329164" y="2626435"/>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𝑜</m:t>
                          </m:r>
                        </m:e>
                        <m:sub>
                          <m:r>
                            <a:rPr lang="en-US" altLang="zh-CN" sz="3200" dirty="0">
                              <a:latin typeface="Cambria Math" panose="02040503050406030204" pitchFamily="18" charset="0"/>
                            </a:rPr>
                            <m:t>1</m:t>
                          </m:r>
                        </m:sub>
                      </m:sSub>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60" name="流程图: 接点 59"/>
              <p:cNvSpPr>
                <a:spLocks noRot="1" noChangeAspect="1" noMove="1" noResize="1" noEditPoints="1" noAdjustHandles="1" noChangeArrowheads="1" noChangeShapeType="1" noTextEdit="1"/>
              </p:cNvSpPr>
              <p:nvPr/>
            </p:nvSpPr>
            <p:spPr>
              <a:xfrm>
                <a:off x="7329164" y="2626435"/>
                <a:ext cx="708857" cy="677760"/>
              </a:xfrm>
              <a:prstGeom prst="flowChartConnector">
                <a:avLst/>
              </a:prstGeom>
              <a:blipFill rotWithShape="1">
                <a:blip r:embed="rId4"/>
                <a:stretch>
                  <a:fillRect l="-89" t="-11" r="27" b="43"/>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1" name="流程图: 接点 60"/>
              <p:cNvSpPr/>
              <p:nvPr/>
            </p:nvSpPr>
            <p:spPr>
              <a:xfrm>
                <a:off x="7329164" y="4004596"/>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𝑜</m:t>
                          </m:r>
                        </m:e>
                        <m:sub>
                          <m:r>
                            <a:rPr lang="en-US" altLang="zh-CN" sz="3200" dirty="0">
                              <a:latin typeface="Cambria Math" panose="02040503050406030204" pitchFamily="18" charset="0"/>
                            </a:rPr>
                            <m:t>2</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61" name="流程图: 接点 60"/>
              <p:cNvSpPr>
                <a:spLocks noRot="1" noChangeAspect="1" noMove="1" noResize="1" noEditPoints="1" noAdjustHandles="1" noChangeArrowheads="1" noChangeShapeType="1" noTextEdit="1"/>
              </p:cNvSpPr>
              <p:nvPr/>
            </p:nvSpPr>
            <p:spPr>
              <a:xfrm>
                <a:off x="7329164" y="4004596"/>
                <a:ext cx="708857" cy="677760"/>
              </a:xfrm>
              <a:prstGeom prst="flowChartConnector">
                <a:avLst/>
              </a:prstGeom>
              <a:blipFill rotWithShape="1">
                <a:blip r:embed="rId5"/>
                <a:stretch>
                  <a:fillRect l="-89" t="-42" r="27" b="74"/>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62" name="直接箭头连接符 61"/>
          <p:cNvCxnSpPr>
            <a:stCxn id="56" idx="6"/>
            <a:endCxn id="58" idx="2"/>
          </p:cNvCxnSpPr>
          <p:nvPr/>
        </p:nvCxnSpPr>
        <p:spPr>
          <a:xfrm flipV="1">
            <a:off x="3797654" y="2965320"/>
            <a:ext cx="1389664" cy="25124"/>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stCxn id="56" idx="6"/>
            <a:endCxn id="59" idx="2"/>
          </p:cNvCxnSpPr>
          <p:nvPr/>
        </p:nvCxnSpPr>
        <p:spPr>
          <a:xfrm>
            <a:off x="3797654" y="2990444"/>
            <a:ext cx="1389663" cy="1353032"/>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57" idx="6"/>
            <a:endCxn id="59" idx="2"/>
          </p:cNvCxnSpPr>
          <p:nvPr/>
        </p:nvCxnSpPr>
        <p:spPr>
          <a:xfrm>
            <a:off x="3754327" y="4329037"/>
            <a:ext cx="1432988" cy="14441"/>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57" idx="6"/>
            <a:endCxn id="58" idx="2"/>
          </p:cNvCxnSpPr>
          <p:nvPr/>
        </p:nvCxnSpPr>
        <p:spPr>
          <a:xfrm flipV="1">
            <a:off x="3754327" y="2965320"/>
            <a:ext cx="1432991" cy="1363715"/>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4333116" y="2633303"/>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0.20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67" name="文本框 66"/>
          <p:cNvSpPr txBox="1"/>
          <p:nvPr/>
        </p:nvSpPr>
        <p:spPr>
          <a:xfrm>
            <a:off x="3754326" y="3297336"/>
            <a:ext cx="608137"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-0.40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68" name="文本框 67"/>
          <p:cNvSpPr txBox="1"/>
          <p:nvPr/>
        </p:nvSpPr>
        <p:spPr>
          <a:xfrm>
            <a:off x="3988364" y="3846524"/>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0.50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69" name="文本框 68"/>
          <p:cNvSpPr txBox="1"/>
          <p:nvPr/>
        </p:nvSpPr>
        <p:spPr>
          <a:xfrm>
            <a:off x="4333115" y="4335264"/>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0.60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70" name="直接箭头连接符 69"/>
          <p:cNvCxnSpPr/>
          <p:nvPr/>
        </p:nvCxnSpPr>
        <p:spPr>
          <a:xfrm>
            <a:off x="5896174" y="2973529"/>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5896175" y="2973530"/>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5896171" y="4351687"/>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V="1">
            <a:off x="5896174" y="2973530"/>
            <a:ext cx="1432988"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6474961" y="2641516"/>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0.10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75" name="文本框 74"/>
          <p:cNvSpPr txBox="1"/>
          <p:nvPr/>
        </p:nvSpPr>
        <p:spPr>
          <a:xfrm>
            <a:off x="5896172" y="3305550"/>
            <a:ext cx="608137"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-0.50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76" name="文本框 75"/>
          <p:cNvSpPr txBox="1"/>
          <p:nvPr/>
        </p:nvSpPr>
        <p:spPr>
          <a:xfrm>
            <a:off x="6153224" y="4004596"/>
            <a:ext cx="1071667"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-0.30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77" name="文本框 76"/>
          <p:cNvSpPr txBox="1"/>
          <p:nvPr/>
        </p:nvSpPr>
        <p:spPr>
          <a:xfrm>
            <a:off x="6474959" y="4343476"/>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0.80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78" name="直接箭头连接符 77"/>
          <p:cNvCxnSpPr/>
          <p:nvPr/>
        </p:nvCxnSpPr>
        <p:spPr>
          <a:xfrm>
            <a:off x="8038021" y="2981744"/>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8038021" y="4351687"/>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0" name="矩形 79"/>
              <p:cNvSpPr/>
              <p:nvPr/>
            </p:nvSpPr>
            <p:spPr>
              <a:xfrm>
                <a:off x="8635995" y="2778932"/>
                <a:ext cx="597975" cy="1767353"/>
              </a:xfrm>
              <a:prstGeom prst="rect">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CN" sz="3200" i="1">
                          <a:solidFill>
                            <a:prstClr val="black"/>
                          </a:solidFill>
                          <a:latin typeface="Cambria Math" panose="02040503050406030204" pitchFamily="18" charset="0"/>
                        </a:rPr>
                        <m:t>𝐸𝑟𝑟𝑜𝑟</m:t>
                      </m:r>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80" name="矩形 79"/>
              <p:cNvSpPr>
                <a:spLocks noRot="1" noChangeAspect="1" noMove="1" noResize="1" noEditPoints="1" noAdjustHandles="1" noChangeArrowheads="1" noChangeShapeType="1" noTextEdit="1"/>
              </p:cNvSpPr>
              <p:nvPr/>
            </p:nvSpPr>
            <p:spPr>
              <a:xfrm>
                <a:off x="8635995" y="2778932"/>
                <a:ext cx="597975" cy="1767353"/>
              </a:xfrm>
              <a:prstGeom prst="rect">
                <a:avLst/>
              </a:prstGeom>
              <a:blipFill rotWithShape="1">
                <a:blip r:embed="rId6"/>
                <a:stretch>
                  <a:fillRect l="-105" t="-10" r="73" b="18"/>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
        <p:nvSpPr>
          <p:cNvPr id="4" name="标题 3"/>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误差反向传播：前馈神经网络</a:t>
            </a:r>
            <a:endParaRPr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1065700" y="1481617"/>
            <a:ext cx="9299944" cy="523220"/>
          </a:xfrm>
          <a:prstGeom prst="rect">
            <a:avLst/>
          </a:prstGeom>
        </p:spPr>
        <p:txBody>
          <a:bodyPr wrap="square">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前向传播</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2" name="矩形 1"/>
              <p:cNvSpPr/>
              <p:nvPr/>
            </p:nvSpPr>
            <p:spPr>
              <a:xfrm>
                <a:off x="2548594" y="5296140"/>
                <a:ext cx="6898427"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𝑜</m:t>
                          </m:r>
                        </m:e>
                        <m:sub>
                          <m:r>
                            <a:rPr lang="en-US" altLang="zh-CN" sz="2400" dirty="0">
                              <a:latin typeface="Cambria Math" panose="02040503050406030204" pitchFamily="18" charset="0"/>
                            </a:rPr>
                            <m:t>1</m:t>
                          </m:r>
                        </m:sub>
                      </m:sSub>
                      <m:r>
                        <a:rPr lang="en-US" altLang="zh-CN" sz="2400" i="1" dirty="0">
                          <a:latin typeface="Cambria Math" panose="02040503050406030204" pitchFamily="18" charset="0"/>
                        </a:rPr>
                        <m:t>=</m:t>
                      </m:r>
                      <m:r>
                        <a:rPr lang="en-US" altLang="zh-CN" sz="2400" i="1" dirty="0">
                          <a:latin typeface="Cambria Math" panose="02040503050406030204" pitchFamily="18" charset="0"/>
                        </a:rPr>
                        <m:t>𝑠𝑖𝑔𝑚𝑜𝑖𝑑</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0</m:t>
                          </m:r>
                          <m:r>
                            <a:rPr lang="en-US" altLang="zh-CN" sz="2400" i="1" dirty="0">
                              <a:latin typeface="Cambria Math" panose="02040503050406030204" pitchFamily="18" charset="0"/>
                            </a:rPr>
                            <m:t>.</m:t>
                          </m:r>
                          <m:r>
                            <a:rPr lang="en-US" altLang="zh-CN" sz="2400" i="1" dirty="0">
                              <a:latin typeface="Cambria Math" panose="02040503050406030204" pitchFamily="18" charset="0"/>
                            </a:rPr>
                            <m:t>10</m:t>
                          </m:r>
                          <m:r>
                            <a:rPr lang="en-US" altLang="zh-CN" sz="2400" i="1" dirty="0">
                              <a:latin typeface="Cambria Math" panose="02040503050406030204" pitchFamily="18" charset="0"/>
                            </a:rPr>
                            <m:t>∗</m:t>
                          </m:r>
                          <m:r>
                            <a:rPr lang="en-US" altLang="zh-CN" sz="2400" i="1" dirty="0">
                              <a:latin typeface="Cambria Math" panose="02040503050406030204" pitchFamily="18" charset="0"/>
                            </a:rPr>
                            <m:t>0</m:t>
                          </m:r>
                          <m:r>
                            <a:rPr lang="en-US" altLang="zh-CN" sz="2400" i="1" dirty="0">
                              <a:latin typeface="Cambria Math" panose="02040503050406030204" pitchFamily="18" charset="0"/>
                            </a:rPr>
                            <m:t>.</m:t>
                          </m:r>
                          <m:r>
                            <a:rPr lang="en-US" altLang="zh-CN" sz="2400" i="1" dirty="0">
                              <a:latin typeface="Cambria Math" panose="02040503050406030204" pitchFamily="18" charset="0"/>
                            </a:rPr>
                            <m:t>56</m:t>
                          </m:r>
                          <m:r>
                            <a:rPr lang="en-US" altLang="zh-CN" sz="2400" i="1" dirty="0">
                              <a:latin typeface="Cambria Math" panose="02040503050406030204" pitchFamily="18" charset="0"/>
                            </a:rPr>
                            <m:t>+(−</m:t>
                          </m:r>
                          <m:r>
                            <a:rPr lang="en-US" altLang="zh-CN" sz="2400" i="1" dirty="0">
                              <a:latin typeface="Cambria Math" panose="02040503050406030204" pitchFamily="18" charset="0"/>
                            </a:rPr>
                            <m:t>0</m:t>
                          </m:r>
                          <m:r>
                            <a:rPr lang="en-US" altLang="zh-CN" sz="2400" i="1" dirty="0">
                              <a:latin typeface="Cambria Math" panose="02040503050406030204" pitchFamily="18" charset="0"/>
                            </a:rPr>
                            <m:t>.</m:t>
                          </m:r>
                          <m:r>
                            <a:rPr lang="en-US" altLang="zh-CN" sz="2400" i="1" dirty="0">
                              <a:latin typeface="Cambria Math" panose="02040503050406030204" pitchFamily="18" charset="0"/>
                            </a:rPr>
                            <m:t>30</m:t>
                          </m:r>
                          <m:r>
                            <a:rPr lang="en-US" altLang="zh-CN" sz="2400" i="1" dirty="0">
                              <a:latin typeface="Cambria Math" panose="02040503050406030204" pitchFamily="18" charset="0"/>
                            </a:rPr>
                            <m:t>∗</m:t>
                          </m:r>
                          <m:r>
                            <a:rPr lang="en-US" altLang="zh-CN" sz="2400" i="1" dirty="0">
                              <a:latin typeface="Cambria Math" panose="02040503050406030204" pitchFamily="18" charset="0"/>
                            </a:rPr>
                            <m:t>0</m:t>
                          </m:r>
                          <m:r>
                            <a:rPr lang="en-US" altLang="zh-CN" sz="2400" i="1" dirty="0">
                              <a:latin typeface="Cambria Math" panose="02040503050406030204" pitchFamily="18" charset="0"/>
                            </a:rPr>
                            <m:t>.</m:t>
                          </m:r>
                          <m:r>
                            <a:rPr lang="en-US" altLang="zh-CN" sz="2400" i="1" dirty="0">
                              <a:latin typeface="Cambria Math" panose="02040503050406030204" pitchFamily="18" charset="0"/>
                            </a:rPr>
                            <m:t>5</m:t>
                          </m:r>
                          <m:r>
                            <a:rPr lang="en-US" altLang="zh-CN" sz="2400" i="1" dirty="0">
                              <a:latin typeface="Cambria Math" panose="02040503050406030204"/>
                            </a:rPr>
                            <m:t>0</m:t>
                          </m:r>
                        </m:e>
                      </m:d>
                      <m:r>
                        <a:rPr lang="en-US" altLang="zh-CN" sz="2400" i="1" dirty="0">
                          <a:latin typeface="Cambria Math" panose="02040503050406030204" pitchFamily="18" charset="0"/>
                        </a:rPr>
                        <m:t>=</m:t>
                      </m:r>
                      <m:r>
                        <a:rPr lang="en-US" altLang="zh-CN" sz="2400" i="1" dirty="0">
                          <a:latin typeface="Cambria Math" panose="02040503050406030204" pitchFamily="18" charset="0"/>
                        </a:rPr>
                        <m:t>0</m:t>
                      </m:r>
                      <m:r>
                        <a:rPr lang="en-US" altLang="zh-CN" sz="2400" i="1" dirty="0">
                          <a:latin typeface="Cambria Math" panose="02040503050406030204" pitchFamily="18" charset="0"/>
                        </a:rPr>
                        <m:t>.</m:t>
                      </m:r>
                      <m:r>
                        <a:rPr lang="en-US" altLang="zh-CN" sz="2400" i="1" dirty="0">
                          <a:latin typeface="Cambria Math" panose="02040503050406030204" pitchFamily="18" charset="0"/>
                        </a:rPr>
                        <m:t>48</m:t>
                      </m:r>
                    </m:oMath>
                  </m:oMathPara>
                </a14:m>
                <a:endParaRPr lang="zh-CN" altLang="en-US" sz="2400" dirty="0">
                  <a:latin typeface="Times New Roman" panose="02020603050405020304" pitchFamily="16" charset="0"/>
                  <a:cs typeface="Times New Roman" panose="02020603050405020304" pitchFamily="16" charset="0"/>
                </a:endParaRPr>
              </a:p>
            </p:txBody>
          </p:sp>
        </mc:Choice>
        <mc:Fallback>
          <p:sp>
            <p:nvSpPr>
              <p:cNvPr id="2" name="矩形 1"/>
              <p:cNvSpPr>
                <a:spLocks noRot="1" noChangeAspect="1" noMove="1" noResize="1" noEditPoints="1" noAdjustHandles="1" noChangeArrowheads="1" noChangeShapeType="1" noTextEdit="1"/>
              </p:cNvSpPr>
              <p:nvPr/>
            </p:nvSpPr>
            <p:spPr>
              <a:xfrm>
                <a:off x="2548594" y="5296140"/>
                <a:ext cx="6898427" cy="461665"/>
              </a:xfrm>
              <a:prstGeom prst="rect">
                <a:avLst/>
              </a:prstGeom>
              <a:blipFill rotWithShape="1">
                <a:blip r:embed="rId1"/>
                <a:stretch>
                  <a:fillRect l="-5" t="-52" r="2" b="56"/>
                </a:stretch>
              </a:blipFill>
            </p:spPr>
            <p:txBody>
              <a:bodyPr/>
              <a:lstStyle/>
              <a:p>
                <a:r>
                  <a:rPr lang="zh-CN" altLang="en-US">
                    <a:noFill/>
                  </a:rPr>
                  <a:t> </a:t>
                </a:r>
              </a:p>
            </p:txBody>
          </p:sp>
        </mc:Fallback>
      </mc:AlternateContent>
      <p:sp>
        <p:nvSpPr>
          <p:cNvPr id="56" name="流程图: 接点 55"/>
          <p:cNvSpPr/>
          <p:nvPr/>
        </p:nvSpPr>
        <p:spPr>
          <a:xfrm>
            <a:off x="3045472" y="2626440"/>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aseline="-25000" dirty="0">
                <a:solidFill>
                  <a:prstClr val="black"/>
                </a:solidFill>
                <a:latin typeface="Times New Roman" panose="02020603050405020304" pitchFamily="16" charset="0"/>
                <a:cs typeface="Times New Roman" panose="02020603050405020304" pitchFamily="16" charset="0"/>
              </a:rPr>
              <a:t>0.5</a:t>
            </a:r>
            <a:endParaRPr lang="zh-CN" altLang="en-US" sz="2800" baseline="-25000" dirty="0">
              <a:solidFill>
                <a:prstClr val="black"/>
              </a:solidFill>
              <a:latin typeface="Times New Roman" panose="02020603050405020304" pitchFamily="16" charset="0"/>
              <a:cs typeface="Times New Roman" panose="02020603050405020304" pitchFamily="16" charset="0"/>
            </a:endParaRPr>
          </a:p>
        </p:txBody>
      </p:sp>
      <p:sp>
        <p:nvSpPr>
          <p:cNvPr id="57" name="流程图: 接点 56"/>
          <p:cNvSpPr/>
          <p:nvPr/>
        </p:nvSpPr>
        <p:spPr>
          <a:xfrm>
            <a:off x="3045470" y="3990155"/>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black"/>
                </a:solidFill>
                <a:latin typeface="Times New Roman" panose="02020603050405020304" pitchFamily="16" charset="0"/>
                <a:cs typeface="Times New Roman" panose="02020603050405020304" pitchFamily="16" charset="0"/>
              </a:rPr>
              <a:t>0.3</a:t>
            </a:r>
            <a:endParaRPr lang="zh-CN" altLang="en-US" dirty="0">
              <a:solidFill>
                <a:prstClr val="black"/>
              </a:solidFill>
              <a:latin typeface="Times New Roman" panose="02020603050405020304" pitchFamily="16" charset="0"/>
              <a:cs typeface="Times New Roman" panose="02020603050405020304" pitchFamily="16" charset="0"/>
            </a:endParaRPr>
          </a:p>
        </p:txBody>
      </p:sp>
      <mc:AlternateContent xmlns:mc="http://schemas.openxmlformats.org/markup-compatibility/2006">
        <mc:Choice xmlns:a14="http://schemas.microsoft.com/office/drawing/2010/main" Requires="a14">
          <p:sp>
            <p:nvSpPr>
              <p:cNvPr id="58" name="流程图: 接点 57"/>
              <p:cNvSpPr/>
              <p:nvPr/>
            </p:nvSpPr>
            <p:spPr>
              <a:xfrm>
                <a:off x="5187318" y="2626440"/>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ℎ</m:t>
                          </m:r>
                        </m:e>
                        <m:sub>
                          <m:r>
                            <a:rPr lang="en-US" altLang="zh-CN" sz="3200" dirty="0">
                              <a:latin typeface="Cambria Math" panose="02040503050406030204" pitchFamily="18" charset="0"/>
                            </a:rPr>
                            <m:t>1</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58" name="流程图: 接点 57"/>
              <p:cNvSpPr>
                <a:spLocks noRot="1" noChangeAspect="1" noMove="1" noResize="1" noEditPoints="1" noAdjustHandles="1" noChangeArrowheads="1" noChangeShapeType="1" noTextEdit="1"/>
              </p:cNvSpPr>
              <p:nvPr/>
            </p:nvSpPr>
            <p:spPr>
              <a:xfrm>
                <a:off x="5187318" y="2626440"/>
                <a:ext cx="708857" cy="677760"/>
              </a:xfrm>
              <a:prstGeom prst="flowChartConnector">
                <a:avLst/>
              </a:prstGeom>
              <a:blipFill rotWithShape="1">
                <a:blip r:embed="rId2"/>
                <a:stretch>
                  <a:fillRect t="-12" r="28" b="44"/>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9" name="流程图: 接点 58"/>
              <p:cNvSpPr/>
              <p:nvPr/>
            </p:nvSpPr>
            <p:spPr>
              <a:xfrm>
                <a:off x="5187317" y="4004596"/>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ℎ</m:t>
                          </m:r>
                        </m:e>
                        <m:sub>
                          <m:r>
                            <a:rPr lang="en-US" altLang="zh-CN" sz="3200" dirty="0">
                              <a:latin typeface="Cambria Math" panose="02040503050406030204" pitchFamily="18" charset="0"/>
                            </a:rPr>
                            <m:t>2</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59" name="流程图: 接点 58"/>
              <p:cNvSpPr>
                <a:spLocks noRot="1" noChangeAspect="1" noMove="1" noResize="1" noEditPoints="1" noAdjustHandles="1" noChangeArrowheads="1" noChangeShapeType="1" noTextEdit="1"/>
              </p:cNvSpPr>
              <p:nvPr/>
            </p:nvSpPr>
            <p:spPr>
              <a:xfrm>
                <a:off x="5187317" y="4004596"/>
                <a:ext cx="708857" cy="677760"/>
              </a:xfrm>
              <a:prstGeom prst="flowChartConnector">
                <a:avLst/>
              </a:prstGeom>
              <a:blipFill rotWithShape="1">
                <a:blip r:embed="rId3"/>
                <a:stretch>
                  <a:fillRect t="-42" r="28" b="74"/>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0" name="流程图: 接点 59"/>
              <p:cNvSpPr/>
              <p:nvPr/>
            </p:nvSpPr>
            <p:spPr>
              <a:xfrm>
                <a:off x="7329164" y="2626435"/>
                <a:ext cx="708857" cy="677760"/>
              </a:xfrm>
              <a:prstGeom prst="flowChartConnector">
                <a:avLst/>
              </a:prstGeom>
              <a:solidFill>
                <a:srgbClr val="D3B3AB"/>
              </a:solid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𝑜</m:t>
                          </m:r>
                        </m:e>
                        <m:sub>
                          <m:r>
                            <a:rPr lang="en-US" altLang="zh-CN" sz="3200" dirty="0">
                              <a:latin typeface="Cambria Math" panose="02040503050406030204" pitchFamily="18" charset="0"/>
                            </a:rPr>
                            <m:t>1</m:t>
                          </m:r>
                        </m:sub>
                      </m:sSub>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60" name="流程图: 接点 59"/>
              <p:cNvSpPr>
                <a:spLocks noRot="1" noChangeAspect="1" noMove="1" noResize="1" noEditPoints="1" noAdjustHandles="1" noChangeArrowheads="1" noChangeShapeType="1" noTextEdit="1"/>
              </p:cNvSpPr>
              <p:nvPr/>
            </p:nvSpPr>
            <p:spPr>
              <a:xfrm>
                <a:off x="7329164" y="2626435"/>
                <a:ext cx="708857" cy="677760"/>
              </a:xfrm>
              <a:prstGeom prst="flowChartConnector">
                <a:avLst/>
              </a:prstGeom>
              <a:blipFill rotWithShape="1">
                <a:blip r:embed="rId4"/>
                <a:stretch>
                  <a:fillRect l="-985" t="-948" r="-869" b="-894"/>
                </a:stretch>
              </a:blipFill>
              <a:ln>
                <a:solidFill>
                  <a:srgbClr val="C00000"/>
                </a:solid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1" name="流程图: 接点 60"/>
              <p:cNvSpPr/>
              <p:nvPr/>
            </p:nvSpPr>
            <p:spPr>
              <a:xfrm>
                <a:off x="7329164" y="4004596"/>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𝑜</m:t>
                          </m:r>
                        </m:e>
                        <m:sub>
                          <m:r>
                            <a:rPr lang="en-US" altLang="zh-CN" sz="3200" dirty="0">
                              <a:latin typeface="Cambria Math" panose="02040503050406030204" pitchFamily="18" charset="0"/>
                            </a:rPr>
                            <m:t>2</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61" name="流程图: 接点 60"/>
              <p:cNvSpPr>
                <a:spLocks noRot="1" noChangeAspect="1" noMove="1" noResize="1" noEditPoints="1" noAdjustHandles="1" noChangeArrowheads="1" noChangeShapeType="1" noTextEdit="1"/>
              </p:cNvSpPr>
              <p:nvPr/>
            </p:nvSpPr>
            <p:spPr>
              <a:xfrm>
                <a:off x="7329164" y="4004596"/>
                <a:ext cx="708857" cy="677760"/>
              </a:xfrm>
              <a:prstGeom prst="flowChartConnector">
                <a:avLst/>
              </a:prstGeom>
              <a:blipFill rotWithShape="1">
                <a:blip r:embed="rId5"/>
                <a:stretch>
                  <a:fillRect l="-89" t="-42" r="27" b="74"/>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62" name="直接箭头连接符 61"/>
          <p:cNvCxnSpPr>
            <a:stCxn id="56" idx="6"/>
            <a:endCxn id="58" idx="2"/>
          </p:cNvCxnSpPr>
          <p:nvPr/>
        </p:nvCxnSpPr>
        <p:spPr>
          <a:xfrm>
            <a:off x="3754330" y="2965316"/>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stCxn id="56" idx="6"/>
            <a:endCxn id="59" idx="2"/>
          </p:cNvCxnSpPr>
          <p:nvPr/>
        </p:nvCxnSpPr>
        <p:spPr>
          <a:xfrm>
            <a:off x="3754329" y="2965316"/>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57" idx="6"/>
            <a:endCxn id="59" idx="2"/>
          </p:cNvCxnSpPr>
          <p:nvPr/>
        </p:nvCxnSpPr>
        <p:spPr>
          <a:xfrm>
            <a:off x="3754327" y="4329037"/>
            <a:ext cx="1432988" cy="14441"/>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57" idx="6"/>
            <a:endCxn id="58" idx="2"/>
          </p:cNvCxnSpPr>
          <p:nvPr/>
        </p:nvCxnSpPr>
        <p:spPr>
          <a:xfrm flipV="1">
            <a:off x="3754327" y="2965320"/>
            <a:ext cx="1432991" cy="1363715"/>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4333116" y="2633303"/>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0.20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67" name="文本框 66"/>
          <p:cNvSpPr txBox="1"/>
          <p:nvPr/>
        </p:nvSpPr>
        <p:spPr>
          <a:xfrm>
            <a:off x="3754326" y="3297336"/>
            <a:ext cx="608137"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-0.40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68" name="文本框 67"/>
          <p:cNvSpPr txBox="1"/>
          <p:nvPr/>
        </p:nvSpPr>
        <p:spPr>
          <a:xfrm>
            <a:off x="3988364" y="3846524"/>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0.50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69" name="文本框 68"/>
          <p:cNvSpPr txBox="1"/>
          <p:nvPr/>
        </p:nvSpPr>
        <p:spPr>
          <a:xfrm>
            <a:off x="4333115" y="4335264"/>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0.60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70" name="直接箭头连接符 69"/>
          <p:cNvCxnSpPr/>
          <p:nvPr/>
        </p:nvCxnSpPr>
        <p:spPr>
          <a:xfrm>
            <a:off x="5896174" y="2973529"/>
            <a:ext cx="1432988" cy="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5896175" y="2973530"/>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5896171" y="4351687"/>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V="1">
            <a:off x="5896174" y="2973530"/>
            <a:ext cx="1432988" cy="1378157"/>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6474961" y="2641516"/>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0.10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75" name="文本框 74"/>
          <p:cNvSpPr txBox="1"/>
          <p:nvPr/>
        </p:nvSpPr>
        <p:spPr>
          <a:xfrm>
            <a:off x="5896172" y="3305550"/>
            <a:ext cx="608137"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-0.50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76" name="文本框 75"/>
          <p:cNvSpPr txBox="1"/>
          <p:nvPr/>
        </p:nvSpPr>
        <p:spPr>
          <a:xfrm>
            <a:off x="6175802" y="4003776"/>
            <a:ext cx="721711"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-0.30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77" name="文本框 76"/>
          <p:cNvSpPr txBox="1"/>
          <p:nvPr/>
        </p:nvSpPr>
        <p:spPr>
          <a:xfrm>
            <a:off x="6474959" y="4343476"/>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0.80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78" name="直接箭头连接符 77"/>
          <p:cNvCxnSpPr/>
          <p:nvPr/>
        </p:nvCxnSpPr>
        <p:spPr>
          <a:xfrm>
            <a:off x="8038021" y="2981744"/>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8038021" y="4351687"/>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0" name="矩形 79"/>
              <p:cNvSpPr/>
              <p:nvPr/>
            </p:nvSpPr>
            <p:spPr>
              <a:xfrm>
                <a:off x="8635995" y="2778932"/>
                <a:ext cx="597975" cy="1767353"/>
              </a:xfrm>
              <a:prstGeom prst="rect">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CN" sz="3200" i="1">
                          <a:solidFill>
                            <a:prstClr val="black"/>
                          </a:solidFill>
                          <a:latin typeface="Cambria Math" panose="02040503050406030204" pitchFamily="18" charset="0"/>
                        </a:rPr>
                        <m:t>𝐸𝑟𝑟𝑜𝑟</m:t>
                      </m:r>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80" name="矩形 79"/>
              <p:cNvSpPr>
                <a:spLocks noRot="1" noChangeAspect="1" noMove="1" noResize="1" noEditPoints="1" noAdjustHandles="1" noChangeArrowheads="1" noChangeShapeType="1" noTextEdit="1"/>
              </p:cNvSpPr>
              <p:nvPr/>
            </p:nvSpPr>
            <p:spPr>
              <a:xfrm>
                <a:off x="8635995" y="2778932"/>
                <a:ext cx="597975" cy="1767353"/>
              </a:xfrm>
              <a:prstGeom prst="rect">
                <a:avLst/>
              </a:prstGeom>
              <a:blipFill rotWithShape="1">
                <a:blip r:embed="rId6"/>
                <a:stretch>
                  <a:fillRect l="-105" t="-10" r="73" b="18"/>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
        <p:nvSpPr>
          <p:cNvPr id="4" name="标题 3"/>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误差反向传播：前馈神经网络</a:t>
            </a:r>
            <a:endParaRPr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1065700" y="1481617"/>
            <a:ext cx="9299944" cy="523220"/>
          </a:xfrm>
          <a:prstGeom prst="rect">
            <a:avLst/>
          </a:prstGeom>
        </p:spPr>
        <p:txBody>
          <a:bodyPr wrap="square">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前向传播</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2" name="矩形 1"/>
              <p:cNvSpPr/>
              <p:nvPr/>
            </p:nvSpPr>
            <p:spPr>
              <a:xfrm>
                <a:off x="2548594" y="5296140"/>
                <a:ext cx="6777305"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𝑜</m:t>
                          </m:r>
                        </m:e>
                        <m:sub>
                          <m:r>
                            <a:rPr lang="en-US" altLang="zh-CN" sz="2400" dirty="0">
                              <a:latin typeface="Cambria Math" panose="02040503050406030204" pitchFamily="18" charset="0"/>
                            </a:rPr>
                            <m:t>2</m:t>
                          </m:r>
                        </m:sub>
                      </m:sSub>
                      <m:r>
                        <a:rPr lang="en-US" altLang="zh-CN" sz="2400" i="1" dirty="0">
                          <a:latin typeface="Cambria Math" panose="02040503050406030204" pitchFamily="18" charset="0"/>
                        </a:rPr>
                        <m:t>=</m:t>
                      </m:r>
                      <m:r>
                        <a:rPr lang="en-US" altLang="zh-CN" sz="2400" i="1" dirty="0">
                          <a:latin typeface="Cambria Math" panose="02040503050406030204" pitchFamily="18" charset="0"/>
                        </a:rPr>
                        <m:t>𝑠𝑖𝑔𝑚𝑜𝑖𝑑</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m:t>
                          </m:r>
                          <m:r>
                            <a:rPr lang="en-US" altLang="zh-CN" sz="2400" i="1" dirty="0">
                              <a:latin typeface="Cambria Math" panose="02040503050406030204" pitchFamily="18" charset="0"/>
                            </a:rPr>
                            <m:t>0</m:t>
                          </m:r>
                          <m:r>
                            <a:rPr lang="en-US" altLang="zh-CN" sz="2400" i="1" dirty="0">
                              <a:latin typeface="Cambria Math" panose="02040503050406030204" pitchFamily="18" charset="0"/>
                            </a:rPr>
                            <m:t>.</m:t>
                          </m:r>
                          <m:r>
                            <a:rPr lang="en-US" altLang="zh-CN" sz="2400" i="1" dirty="0">
                              <a:latin typeface="Cambria Math" panose="02040503050406030204" pitchFamily="18" charset="0"/>
                            </a:rPr>
                            <m:t>50</m:t>
                          </m:r>
                          <m:r>
                            <a:rPr lang="en-US" altLang="zh-CN" sz="2400" i="1" dirty="0">
                              <a:latin typeface="Cambria Math" panose="02040503050406030204" pitchFamily="18" charset="0"/>
                            </a:rPr>
                            <m:t>∗</m:t>
                          </m:r>
                          <m:r>
                            <a:rPr lang="en-US" altLang="zh-CN" sz="2400" i="1" dirty="0">
                              <a:latin typeface="Cambria Math" panose="02040503050406030204" pitchFamily="18" charset="0"/>
                            </a:rPr>
                            <m:t>0</m:t>
                          </m:r>
                          <m:r>
                            <a:rPr lang="en-US" altLang="zh-CN" sz="2400" i="1" dirty="0">
                              <a:latin typeface="Cambria Math" panose="02040503050406030204" pitchFamily="18" charset="0"/>
                            </a:rPr>
                            <m:t>.</m:t>
                          </m:r>
                          <m:r>
                            <a:rPr lang="en-US" altLang="zh-CN" sz="2400" i="1" dirty="0">
                              <a:latin typeface="Cambria Math" panose="02040503050406030204" pitchFamily="18" charset="0"/>
                            </a:rPr>
                            <m:t>56</m:t>
                          </m:r>
                          <m:r>
                            <a:rPr lang="en-US" altLang="zh-CN" sz="2400" i="1" dirty="0">
                              <a:latin typeface="Cambria Math" panose="02040503050406030204" pitchFamily="18" charset="0"/>
                            </a:rPr>
                            <m:t>+</m:t>
                          </m:r>
                          <m:r>
                            <a:rPr lang="en-US" altLang="zh-CN" sz="2400" i="1" dirty="0">
                              <a:latin typeface="Cambria Math" panose="02040503050406030204" pitchFamily="18" charset="0"/>
                            </a:rPr>
                            <m:t>0</m:t>
                          </m:r>
                          <m:r>
                            <a:rPr lang="en-US" altLang="zh-CN" sz="2400" i="1" dirty="0">
                              <a:latin typeface="Cambria Math" panose="02040503050406030204" pitchFamily="18" charset="0"/>
                            </a:rPr>
                            <m:t>.</m:t>
                          </m:r>
                          <m:r>
                            <a:rPr lang="en-US" altLang="zh-CN" sz="2400" i="1" dirty="0">
                              <a:latin typeface="Cambria Math" panose="02040503050406030204" pitchFamily="18" charset="0"/>
                            </a:rPr>
                            <m:t>80</m:t>
                          </m:r>
                          <m:r>
                            <a:rPr lang="en-US" altLang="zh-CN" sz="2400" i="1" dirty="0">
                              <a:latin typeface="Cambria Math" panose="02040503050406030204" pitchFamily="18" charset="0"/>
                            </a:rPr>
                            <m:t>∗</m:t>
                          </m:r>
                          <m:r>
                            <a:rPr lang="en-US" altLang="zh-CN" sz="2400" i="1" dirty="0">
                              <a:latin typeface="Cambria Math" panose="02040503050406030204" pitchFamily="18" charset="0"/>
                            </a:rPr>
                            <m:t>0</m:t>
                          </m:r>
                          <m:r>
                            <a:rPr lang="en-US" altLang="zh-CN" sz="2400" i="1" dirty="0">
                              <a:latin typeface="Cambria Math" panose="02040503050406030204" pitchFamily="18" charset="0"/>
                            </a:rPr>
                            <m:t>.</m:t>
                          </m:r>
                          <m:r>
                            <a:rPr lang="en-US" altLang="zh-CN" sz="2400" i="1" dirty="0">
                              <a:latin typeface="Cambria Math" panose="02040503050406030204" pitchFamily="18" charset="0"/>
                            </a:rPr>
                            <m:t>5</m:t>
                          </m:r>
                          <m:r>
                            <a:rPr lang="en-US" altLang="zh-CN" sz="2400" i="1" dirty="0">
                              <a:latin typeface="Cambria Math" panose="02040503050406030204"/>
                            </a:rPr>
                            <m:t>0</m:t>
                          </m:r>
                        </m:e>
                      </m:d>
                      <m:r>
                        <a:rPr lang="en-US" altLang="zh-CN" sz="2400" i="1" dirty="0">
                          <a:latin typeface="Cambria Math" panose="02040503050406030204" pitchFamily="18" charset="0"/>
                        </a:rPr>
                        <m:t>=</m:t>
                      </m:r>
                      <m:r>
                        <a:rPr lang="en-US" altLang="zh-CN" sz="2400" i="1" dirty="0">
                          <a:latin typeface="Cambria Math" panose="02040503050406030204" pitchFamily="18" charset="0"/>
                        </a:rPr>
                        <m:t>0</m:t>
                      </m:r>
                      <m:r>
                        <a:rPr lang="en-US" altLang="zh-CN" sz="2400" i="1" dirty="0">
                          <a:latin typeface="Cambria Math" panose="02040503050406030204" pitchFamily="18" charset="0"/>
                        </a:rPr>
                        <m:t>.</m:t>
                      </m:r>
                      <m:r>
                        <a:rPr lang="en-US" altLang="zh-CN" sz="2400" i="1" dirty="0">
                          <a:latin typeface="Cambria Math" panose="02040503050406030204" pitchFamily="18" charset="0"/>
                        </a:rPr>
                        <m:t>53</m:t>
                      </m:r>
                    </m:oMath>
                  </m:oMathPara>
                </a14:m>
                <a:endParaRPr lang="zh-CN" altLang="en-US" sz="2400" dirty="0">
                  <a:latin typeface="Times New Roman" panose="02020603050405020304" pitchFamily="16" charset="0"/>
                  <a:cs typeface="Times New Roman" panose="02020603050405020304" pitchFamily="16" charset="0"/>
                </a:endParaRPr>
              </a:p>
            </p:txBody>
          </p:sp>
        </mc:Choice>
        <mc:Fallback>
          <p:sp>
            <p:nvSpPr>
              <p:cNvPr id="2" name="矩形 1"/>
              <p:cNvSpPr>
                <a:spLocks noRot="1" noChangeAspect="1" noMove="1" noResize="1" noEditPoints="1" noAdjustHandles="1" noChangeArrowheads="1" noChangeShapeType="1" noTextEdit="1"/>
              </p:cNvSpPr>
              <p:nvPr/>
            </p:nvSpPr>
            <p:spPr>
              <a:xfrm>
                <a:off x="2548594" y="5296140"/>
                <a:ext cx="6777305" cy="461665"/>
              </a:xfrm>
              <a:prstGeom prst="rect">
                <a:avLst/>
              </a:prstGeom>
              <a:blipFill rotWithShape="1">
                <a:blip r:embed="rId1"/>
                <a:stretch>
                  <a:fillRect l="-5" t="-52" r="4" b="56"/>
                </a:stretch>
              </a:blipFill>
            </p:spPr>
            <p:txBody>
              <a:bodyPr/>
              <a:lstStyle/>
              <a:p>
                <a:r>
                  <a:rPr lang="zh-CN" altLang="en-US">
                    <a:noFill/>
                  </a:rPr>
                  <a:t> </a:t>
                </a:r>
              </a:p>
            </p:txBody>
          </p:sp>
        </mc:Fallback>
      </mc:AlternateContent>
      <p:sp>
        <p:nvSpPr>
          <p:cNvPr id="56" name="流程图: 接点 55"/>
          <p:cNvSpPr/>
          <p:nvPr/>
        </p:nvSpPr>
        <p:spPr>
          <a:xfrm>
            <a:off x="3045472" y="2626440"/>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aseline="-25000" dirty="0">
                <a:solidFill>
                  <a:prstClr val="black"/>
                </a:solidFill>
                <a:latin typeface="Times New Roman" panose="02020603050405020304" pitchFamily="16" charset="0"/>
                <a:cs typeface="Times New Roman" panose="02020603050405020304" pitchFamily="16" charset="0"/>
              </a:rPr>
              <a:t>0.5</a:t>
            </a:r>
            <a:endParaRPr lang="zh-CN" altLang="en-US" sz="2800" baseline="-25000" dirty="0">
              <a:solidFill>
                <a:prstClr val="black"/>
              </a:solidFill>
              <a:latin typeface="Times New Roman" panose="02020603050405020304" pitchFamily="16" charset="0"/>
              <a:cs typeface="Times New Roman" panose="02020603050405020304" pitchFamily="16" charset="0"/>
            </a:endParaRPr>
          </a:p>
        </p:txBody>
      </p:sp>
      <p:sp>
        <p:nvSpPr>
          <p:cNvPr id="57" name="流程图: 接点 56"/>
          <p:cNvSpPr/>
          <p:nvPr/>
        </p:nvSpPr>
        <p:spPr>
          <a:xfrm>
            <a:off x="3045470" y="3990155"/>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black"/>
                </a:solidFill>
                <a:latin typeface="Times New Roman" panose="02020603050405020304" pitchFamily="16" charset="0"/>
                <a:cs typeface="Times New Roman" panose="02020603050405020304" pitchFamily="16" charset="0"/>
              </a:rPr>
              <a:t>0.3</a:t>
            </a:r>
            <a:endParaRPr lang="zh-CN" altLang="en-US" dirty="0">
              <a:solidFill>
                <a:prstClr val="black"/>
              </a:solidFill>
              <a:latin typeface="Times New Roman" panose="02020603050405020304" pitchFamily="16" charset="0"/>
              <a:cs typeface="Times New Roman" panose="02020603050405020304" pitchFamily="16" charset="0"/>
            </a:endParaRPr>
          </a:p>
        </p:txBody>
      </p:sp>
      <mc:AlternateContent xmlns:mc="http://schemas.openxmlformats.org/markup-compatibility/2006">
        <mc:Choice xmlns:a14="http://schemas.microsoft.com/office/drawing/2010/main" Requires="a14">
          <p:sp>
            <p:nvSpPr>
              <p:cNvPr id="58" name="流程图: 接点 57"/>
              <p:cNvSpPr/>
              <p:nvPr/>
            </p:nvSpPr>
            <p:spPr>
              <a:xfrm>
                <a:off x="5187318" y="2626440"/>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ℎ</m:t>
                          </m:r>
                        </m:e>
                        <m:sub>
                          <m:r>
                            <a:rPr lang="en-US" altLang="zh-CN" sz="3200" dirty="0">
                              <a:latin typeface="Cambria Math" panose="02040503050406030204" pitchFamily="18" charset="0"/>
                            </a:rPr>
                            <m:t>1</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58" name="流程图: 接点 57"/>
              <p:cNvSpPr>
                <a:spLocks noRot="1" noChangeAspect="1" noMove="1" noResize="1" noEditPoints="1" noAdjustHandles="1" noChangeArrowheads="1" noChangeShapeType="1" noTextEdit="1"/>
              </p:cNvSpPr>
              <p:nvPr/>
            </p:nvSpPr>
            <p:spPr>
              <a:xfrm>
                <a:off x="5187318" y="2626440"/>
                <a:ext cx="708857" cy="677760"/>
              </a:xfrm>
              <a:prstGeom prst="flowChartConnector">
                <a:avLst/>
              </a:prstGeom>
              <a:blipFill rotWithShape="1">
                <a:blip r:embed="rId2"/>
                <a:stretch>
                  <a:fillRect t="-12" r="28" b="44"/>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9" name="流程图: 接点 58"/>
              <p:cNvSpPr/>
              <p:nvPr/>
            </p:nvSpPr>
            <p:spPr>
              <a:xfrm>
                <a:off x="5187317" y="4004596"/>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ℎ</m:t>
                          </m:r>
                        </m:e>
                        <m:sub>
                          <m:r>
                            <a:rPr lang="en-US" altLang="zh-CN" sz="3200" dirty="0">
                              <a:latin typeface="Cambria Math" panose="02040503050406030204" pitchFamily="18" charset="0"/>
                            </a:rPr>
                            <m:t>2</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59" name="流程图: 接点 58"/>
              <p:cNvSpPr>
                <a:spLocks noRot="1" noChangeAspect="1" noMove="1" noResize="1" noEditPoints="1" noAdjustHandles="1" noChangeArrowheads="1" noChangeShapeType="1" noTextEdit="1"/>
              </p:cNvSpPr>
              <p:nvPr/>
            </p:nvSpPr>
            <p:spPr>
              <a:xfrm>
                <a:off x="5187317" y="4004596"/>
                <a:ext cx="708857" cy="677760"/>
              </a:xfrm>
              <a:prstGeom prst="flowChartConnector">
                <a:avLst/>
              </a:prstGeom>
              <a:blipFill rotWithShape="1">
                <a:blip r:embed="rId3"/>
                <a:stretch>
                  <a:fillRect t="-42" r="28" b="74"/>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0" name="流程图: 接点 59"/>
              <p:cNvSpPr/>
              <p:nvPr/>
            </p:nvSpPr>
            <p:spPr>
              <a:xfrm>
                <a:off x="7329164" y="2626435"/>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𝑜</m:t>
                          </m:r>
                        </m:e>
                        <m:sub>
                          <m:r>
                            <a:rPr lang="en-US" altLang="zh-CN" sz="3200" dirty="0">
                              <a:latin typeface="Cambria Math" panose="02040503050406030204" pitchFamily="18" charset="0"/>
                            </a:rPr>
                            <m:t>1</m:t>
                          </m:r>
                        </m:sub>
                      </m:sSub>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60" name="流程图: 接点 59"/>
              <p:cNvSpPr>
                <a:spLocks noRot="1" noChangeAspect="1" noMove="1" noResize="1" noEditPoints="1" noAdjustHandles="1" noChangeArrowheads="1" noChangeShapeType="1" noTextEdit="1"/>
              </p:cNvSpPr>
              <p:nvPr/>
            </p:nvSpPr>
            <p:spPr>
              <a:xfrm>
                <a:off x="7329164" y="2626435"/>
                <a:ext cx="708857" cy="677760"/>
              </a:xfrm>
              <a:prstGeom prst="flowChartConnector">
                <a:avLst/>
              </a:prstGeom>
              <a:blipFill rotWithShape="1">
                <a:blip r:embed="rId4"/>
                <a:stretch>
                  <a:fillRect l="-89" t="-11" r="27" b="43"/>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1" name="流程图: 接点 60"/>
              <p:cNvSpPr/>
              <p:nvPr/>
            </p:nvSpPr>
            <p:spPr>
              <a:xfrm>
                <a:off x="7329164" y="4004596"/>
                <a:ext cx="708857" cy="677760"/>
              </a:xfrm>
              <a:prstGeom prst="flowChartConnector">
                <a:avLst/>
              </a:prstGeom>
              <a:solidFill>
                <a:srgbClr val="D3B3AB"/>
              </a:solid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𝑜</m:t>
                          </m:r>
                        </m:e>
                        <m:sub>
                          <m:r>
                            <a:rPr lang="en-US" altLang="zh-CN" sz="3200" dirty="0">
                              <a:latin typeface="Cambria Math" panose="02040503050406030204" pitchFamily="18" charset="0"/>
                            </a:rPr>
                            <m:t>2</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61" name="流程图: 接点 60"/>
              <p:cNvSpPr>
                <a:spLocks noRot="1" noChangeAspect="1" noMove="1" noResize="1" noEditPoints="1" noAdjustHandles="1" noChangeArrowheads="1" noChangeShapeType="1" noTextEdit="1"/>
              </p:cNvSpPr>
              <p:nvPr/>
            </p:nvSpPr>
            <p:spPr>
              <a:xfrm>
                <a:off x="7329164" y="4004596"/>
                <a:ext cx="708857" cy="677760"/>
              </a:xfrm>
              <a:prstGeom prst="flowChartConnector">
                <a:avLst/>
              </a:prstGeom>
              <a:blipFill rotWithShape="1">
                <a:blip r:embed="rId5"/>
                <a:stretch>
                  <a:fillRect l="-985" t="-979" r="-869" b="-863"/>
                </a:stretch>
              </a:blipFill>
              <a:ln>
                <a:solidFill>
                  <a:srgbClr val="C00000"/>
                </a:solid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62" name="直接箭头连接符 61"/>
          <p:cNvCxnSpPr>
            <a:stCxn id="56" idx="6"/>
            <a:endCxn id="58" idx="2"/>
          </p:cNvCxnSpPr>
          <p:nvPr/>
        </p:nvCxnSpPr>
        <p:spPr>
          <a:xfrm>
            <a:off x="3754330" y="2965316"/>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stCxn id="56" idx="6"/>
            <a:endCxn id="59" idx="2"/>
          </p:cNvCxnSpPr>
          <p:nvPr/>
        </p:nvCxnSpPr>
        <p:spPr>
          <a:xfrm>
            <a:off x="3754329" y="2965316"/>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57" idx="6"/>
            <a:endCxn id="59" idx="2"/>
          </p:cNvCxnSpPr>
          <p:nvPr/>
        </p:nvCxnSpPr>
        <p:spPr>
          <a:xfrm>
            <a:off x="3754327" y="4329037"/>
            <a:ext cx="1432988" cy="14441"/>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57" idx="6"/>
            <a:endCxn id="58" idx="2"/>
          </p:cNvCxnSpPr>
          <p:nvPr/>
        </p:nvCxnSpPr>
        <p:spPr>
          <a:xfrm flipV="1">
            <a:off x="3754327" y="2965320"/>
            <a:ext cx="1432991" cy="1363715"/>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4333116" y="2633303"/>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0.20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67" name="文本框 66"/>
          <p:cNvSpPr txBox="1"/>
          <p:nvPr/>
        </p:nvSpPr>
        <p:spPr>
          <a:xfrm>
            <a:off x="3754326" y="3297336"/>
            <a:ext cx="608137"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-0.40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68" name="文本框 67"/>
          <p:cNvSpPr txBox="1"/>
          <p:nvPr/>
        </p:nvSpPr>
        <p:spPr>
          <a:xfrm>
            <a:off x="3988364" y="3846524"/>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0.50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69" name="文本框 68"/>
          <p:cNvSpPr txBox="1"/>
          <p:nvPr/>
        </p:nvSpPr>
        <p:spPr>
          <a:xfrm>
            <a:off x="4333115" y="4335264"/>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0.60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70" name="直接箭头连接符 69"/>
          <p:cNvCxnSpPr/>
          <p:nvPr/>
        </p:nvCxnSpPr>
        <p:spPr>
          <a:xfrm>
            <a:off x="5896174" y="2973529"/>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5896175" y="2973530"/>
            <a:ext cx="1432987" cy="1378157"/>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5896171" y="4351687"/>
            <a:ext cx="1432988" cy="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V="1">
            <a:off x="5896174" y="2973530"/>
            <a:ext cx="1432988"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6474961" y="2641516"/>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0.10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75" name="文本框 74"/>
          <p:cNvSpPr txBox="1"/>
          <p:nvPr/>
        </p:nvSpPr>
        <p:spPr>
          <a:xfrm>
            <a:off x="5896172" y="3305550"/>
            <a:ext cx="608137"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-0.50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76" name="文本框 75"/>
          <p:cNvSpPr txBox="1"/>
          <p:nvPr/>
        </p:nvSpPr>
        <p:spPr>
          <a:xfrm>
            <a:off x="6164513" y="3992487"/>
            <a:ext cx="733000"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-0.30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77" name="文本框 76"/>
          <p:cNvSpPr txBox="1"/>
          <p:nvPr/>
        </p:nvSpPr>
        <p:spPr>
          <a:xfrm>
            <a:off x="6474959" y="4343476"/>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0.80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78" name="直接箭头连接符 77"/>
          <p:cNvCxnSpPr/>
          <p:nvPr/>
        </p:nvCxnSpPr>
        <p:spPr>
          <a:xfrm>
            <a:off x="8038021" y="2981744"/>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8038021" y="4351687"/>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0" name="矩形 79"/>
              <p:cNvSpPr/>
              <p:nvPr/>
            </p:nvSpPr>
            <p:spPr>
              <a:xfrm>
                <a:off x="8635995" y="2778932"/>
                <a:ext cx="597975" cy="1767353"/>
              </a:xfrm>
              <a:prstGeom prst="rect">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CN" sz="3200" i="1">
                          <a:solidFill>
                            <a:prstClr val="black"/>
                          </a:solidFill>
                          <a:latin typeface="Cambria Math" panose="02040503050406030204" pitchFamily="18" charset="0"/>
                        </a:rPr>
                        <m:t>𝐸𝑟𝑟𝑜𝑟</m:t>
                      </m:r>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80" name="矩形 79"/>
              <p:cNvSpPr>
                <a:spLocks noRot="1" noChangeAspect="1" noMove="1" noResize="1" noEditPoints="1" noAdjustHandles="1" noChangeArrowheads="1" noChangeShapeType="1" noTextEdit="1"/>
              </p:cNvSpPr>
              <p:nvPr/>
            </p:nvSpPr>
            <p:spPr>
              <a:xfrm>
                <a:off x="8635995" y="2778932"/>
                <a:ext cx="597975" cy="1767353"/>
              </a:xfrm>
              <a:prstGeom prst="rect">
                <a:avLst/>
              </a:prstGeom>
              <a:blipFill rotWithShape="1">
                <a:blip r:embed="rId6"/>
                <a:stretch>
                  <a:fillRect l="-105" t="-10" r="73" b="18"/>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
        <p:nvSpPr>
          <p:cNvPr id="4" name="标题 3"/>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误差反向传播：前馈神经网络</a:t>
            </a:r>
            <a:endParaRPr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4" name="矩形 53"/>
              <p:cNvSpPr/>
              <p:nvPr/>
            </p:nvSpPr>
            <p:spPr>
              <a:xfrm>
                <a:off x="1065700" y="1481617"/>
                <a:ext cx="9299944" cy="523220"/>
              </a:xfrm>
              <a:prstGeom prst="rect">
                <a:avLst/>
              </a:prstGeom>
            </p:spPr>
            <p:txBody>
              <a:bodyPr wrap="square">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反向传播（假设学习速率</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Learning  Rate</a:t>
                </a:r>
                <a14:m>
                  <m:oMath xmlns:m="http://schemas.openxmlformats.org/officeDocument/2006/math">
                    <m:r>
                      <a:rPr lang="en-US" altLang="zh-CN" sz="2800">
                        <a:solidFill>
                          <a:prstClr val="black"/>
                        </a:solidFill>
                        <a:latin typeface="Cambria Math" panose="02040503050406030204" pitchFamily="18" charset="0"/>
                      </a:rPr>
                      <m:t> </m:t>
                    </m:r>
                    <m:r>
                      <a:rPr lang="zh-CN" altLang="en-US" sz="2800" i="1">
                        <a:solidFill>
                          <a:prstClr val="black"/>
                        </a:solidFill>
                        <a:latin typeface="Cambria Math" panose="02040503050406030204" pitchFamily="18" charset="0"/>
                      </a:rPr>
                      <m:t>𝜂</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1</m:t>
                    </m:r>
                    <m:r>
                      <a:rPr lang="en-US" altLang="zh-CN" sz="2800" i="1">
                        <a:solidFill>
                          <a:prstClr val="black"/>
                        </a:solidFill>
                        <a:latin typeface="Cambria Math" panose="02040503050406030204" pitchFamily="18" charset="0"/>
                      </a:rPr>
                      <m:t> </m:t>
                    </m:r>
                  </m:oMath>
                </a14:m>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54" name="矩形 53"/>
              <p:cNvSpPr>
                <a:spLocks noRot="1" noChangeAspect="1" noMove="1" noResize="1" noEditPoints="1" noAdjustHandles="1" noChangeArrowheads="1" noChangeShapeType="1" noTextEdit="1"/>
              </p:cNvSpPr>
              <p:nvPr/>
            </p:nvSpPr>
            <p:spPr>
              <a:xfrm>
                <a:off x="1065700" y="1481617"/>
                <a:ext cx="9299944" cy="523220"/>
              </a:xfrm>
              <a:prstGeom prst="rect">
                <a:avLst/>
              </a:prstGeom>
              <a:blipFill rotWithShape="1">
                <a:blip r:embed="rId1"/>
                <a:stretch>
                  <a:fillRect l="-2" t="-31" r="6" b="27"/>
                </a:stretch>
              </a:blipFill>
            </p:spPr>
            <p:txBody>
              <a:bodyPr/>
              <a:lstStyle/>
              <a:p>
                <a:r>
                  <a:rPr lang="zh-CN" altLang="en-US">
                    <a:noFill/>
                  </a:rPr>
                  <a:t> </a:t>
                </a:r>
              </a:p>
            </p:txBody>
          </p:sp>
        </mc:Fallback>
      </mc:AlternateContent>
      <p:sp>
        <p:nvSpPr>
          <p:cNvPr id="30" name="流程图: 接点 29"/>
          <p:cNvSpPr/>
          <p:nvPr/>
        </p:nvSpPr>
        <p:spPr>
          <a:xfrm>
            <a:off x="3112672" y="3191252"/>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31" name="流程图: 接点 30"/>
          <p:cNvSpPr/>
          <p:nvPr/>
        </p:nvSpPr>
        <p:spPr>
          <a:xfrm>
            <a:off x="3112670" y="4554967"/>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black"/>
              </a:solidFill>
              <a:latin typeface="Times New Roman" panose="02020603050405020304" pitchFamily="16" charset="0"/>
              <a:cs typeface="Times New Roman" panose="02020603050405020304" pitchFamily="16" charset="0"/>
            </a:endParaRPr>
          </a:p>
        </p:txBody>
      </p:sp>
      <p:sp>
        <p:nvSpPr>
          <p:cNvPr id="32" name="流程图: 接点 31"/>
          <p:cNvSpPr/>
          <p:nvPr/>
        </p:nvSpPr>
        <p:spPr>
          <a:xfrm>
            <a:off x="5254518" y="3191252"/>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cs typeface="Times New Roman" panose="02020603050405020304" pitchFamily="16" charset="0"/>
            </a:endParaRPr>
          </a:p>
        </p:txBody>
      </p:sp>
      <p:sp>
        <p:nvSpPr>
          <p:cNvPr id="33" name="流程图: 接点 32"/>
          <p:cNvSpPr/>
          <p:nvPr/>
        </p:nvSpPr>
        <p:spPr>
          <a:xfrm>
            <a:off x="5254517" y="4569408"/>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cs typeface="Times New Roman" panose="02020603050405020304" pitchFamily="16" charset="0"/>
            </a:endParaRPr>
          </a:p>
        </p:txBody>
      </p:sp>
      <p:sp>
        <p:nvSpPr>
          <p:cNvPr id="34" name="流程图: 接点 33"/>
          <p:cNvSpPr/>
          <p:nvPr/>
        </p:nvSpPr>
        <p:spPr>
          <a:xfrm>
            <a:off x="7396364" y="3191247"/>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 name="流程图: 接点 34"/>
          <p:cNvSpPr/>
          <p:nvPr/>
        </p:nvSpPr>
        <p:spPr>
          <a:xfrm>
            <a:off x="7396364" y="4569408"/>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cs typeface="Times New Roman" panose="02020603050405020304" pitchFamily="16" charset="0"/>
            </a:endParaRPr>
          </a:p>
        </p:txBody>
      </p:sp>
      <p:cxnSp>
        <p:nvCxnSpPr>
          <p:cNvPr id="36" name="直接箭头连接符 35"/>
          <p:cNvCxnSpPr>
            <a:stCxn id="30" idx="6"/>
            <a:endCxn id="32" idx="2"/>
          </p:cNvCxnSpPr>
          <p:nvPr/>
        </p:nvCxnSpPr>
        <p:spPr>
          <a:xfrm>
            <a:off x="3821530" y="3530128"/>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30" idx="6"/>
            <a:endCxn id="33" idx="2"/>
          </p:cNvCxnSpPr>
          <p:nvPr/>
        </p:nvCxnSpPr>
        <p:spPr>
          <a:xfrm>
            <a:off x="3821529" y="3530128"/>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31" idx="6"/>
            <a:endCxn id="33" idx="2"/>
          </p:cNvCxnSpPr>
          <p:nvPr/>
        </p:nvCxnSpPr>
        <p:spPr>
          <a:xfrm>
            <a:off x="3821527" y="4893849"/>
            <a:ext cx="1432988" cy="14441"/>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1" idx="6"/>
            <a:endCxn id="32" idx="2"/>
          </p:cNvCxnSpPr>
          <p:nvPr/>
        </p:nvCxnSpPr>
        <p:spPr>
          <a:xfrm flipV="1">
            <a:off x="3821527" y="3530132"/>
            <a:ext cx="1432991" cy="1363715"/>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4400316" y="3198115"/>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0.20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41" name="文本框 40"/>
          <p:cNvSpPr txBox="1"/>
          <p:nvPr/>
        </p:nvSpPr>
        <p:spPr>
          <a:xfrm>
            <a:off x="3823873" y="3871408"/>
            <a:ext cx="576441"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-0.40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42" name="文本框 41"/>
          <p:cNvSpPr txBox="1"/>
          <p:nvPr/>
        </p:nvSpPr>
        <p:spPr>
          <a:xfrm>
            <a:off x="4055564" y="4411336"/>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0.50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43" name="文本框 42"/>
          <p:cNvSpPr txBox="1"/>
          <p:nvPr/>
        </p:nvSpPr>
        <p:spPr>
          <a:xfrm>
            <a:off x="4400315" y="4900076"/>
            <a:ext cx="492136"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0.60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44" name="直接箭头连接符 43"/>
          <p:cNvCxnSpPr/>
          <p:nvPr/>
        </p:nvCxnSpPr>
        <p:spPr>
          <a:xfrm>
            <a:off x="5963374" y="3538341"/>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5963375" y="3538342"/>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5963371" y="4916499"/>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5963374" y="3538342"/>
            <a:ext cx="1432988"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6542161" y="3206328"/>
            <a:ext cx="492136"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0.10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49" name="文本框 48"/>
          <p:cNvSpPr txBox="1"/>
          <p:nvPr/>
        </p:nvSpPr>
        <p:spPr>
          <a:xfrm>
            <a:off x="5991230" y="3864824"/>
            <a:ext cx="582692"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-0.50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50" name="文本框 49"/>
          <p:cNvSpPr txBox="1"/>
          <p:nvPr/>
        </p:nvSpPr>
        <p:spPr>
          <a:xfrm>
            <a:off x="6192022" y="4435832"/>
            <a:ext cx="582692"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-0.30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51" name="文本框 50"/>
          <p:cNvSpPr txBox="1"/>
          <p:nvPr/>
        </p:nvSpPr>
        <p:spPr>
          <a:xfrm>
            <a:off x="6542159" y="4908288"/>
            <a:ext cx="492136"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0.80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52" name="直接箭头连接符 51"/>
          <p:cNvCxnSpPr/>
          <p:nvPr/>
        </p:nvCxnSpPr>
        <p:spPr>
          <a:xfrm>
            <a:off x="8105221" y="3546556"/>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8105221" y="4916499"/>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117072" y="3324945"/>
            <a:ext cx="708857"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5" name="文本框 54"/>
          <p:cNvSpPr txBox="1"/>
          <p:nvPr/>
        </p:nvSpPr>
        <p:spPr>
          <a:xfrm>
            <a:off x="3103858" y="4678027"/>
            <a:ext cx="708857"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0.3</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6" name="文本框 55"/>
          <p:cNvSpPr txBox="1"/>
          <p:nvPr/>
        </p:nvSpPr>
        <p:spPr>
          <a:xfrm>
            <a:off x="5246880" y="3324939"/>
            <a:ext cx="84912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0.56</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7" name="文本框 56"/>
          <p:cNvSpPr txBox="1"/>
          <p:nvPr/>
        </p:nvSpPr>
        <p:spPr>
          <a:xfrm>
            <a:off x="5254514" y="4681705"/>
            <a:ext cx="841486"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0.50</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8" name="文本框 57"/>
          <p:cNvSpPr txBox="1"/>
          <p:nvPr/>
        </p:nvSpPr>
        <p:spPr>
          <a:xfrm>
            <a:off x="7403998" y="3324938"/>
            <a:ext cx="857352"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0.48</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9" name="文本框 58"/>
          <p:cNvSpPr txBox="1"/>
          <p:nvPr/>
        </p:nvSpPr>
        <p:spPr>
          <a:xfrm>
            <a:off x="7403997" y="4678026"/>
            <a:ext cx="803707"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0.53</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65" name="矩形 64"/>
              <p:cNvSpPr/>
              <p:nvPr/>
            </p:nvSpPr>
            <p:spPr>
              <a:xfrm>
                <a:off x="8741595" y="3321042"/>
                <a:ext cx="597975" cy="1767353"/>
              </a:xfrm>
              <a:prstGeom prst="rect">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CN" sz="3200" i="1">
                          <a:solidFill>
                            <a:prstClr val="black"/>
                          </a:solidFill>
                          <a:latin typeface="Cambria Math" panose="02040503050406030204" pitchFamily="18" charset="0"/>
                        </a:rPr>
                        <m:t>𝐸𝑟𝑟𝑜𝑟</m:t>
                      </m:r>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65" name="矩形 64"/>
              <p:cNvSpPr>
                <a:spLocks noRot="1" noChangeAspect="1" noMove="1" noResize="1" noEditPoints="1" noAdjustHandles="1" noChangeArrowheads="1" noChangeShapeType="1" noTextEdit="1"/>
              </p:cNvSpPr>
              <p:nvPr/>
            </p:nvSpPr>
            <p:spPr>
              <a:xfrm>
                <a:off x="8741595" y="3321042"/>
                <a:ext cx="597975" cy="1767353"/>
              </a:xfrm>
              <a:prstGeom prst="rect">
                <a:avLst/>
              </a:prstGeom>
              <a:blipFill rotWithShape="1">
                <a:blip r:embed="rId2"/>
                <a:stretch>
                  <a:fillRect l="-31" t="-35" r="105" b="8"/>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1" name="矩形 60"/>
              <p:cNvSpPr/>
              <p:nvPr/>
            </p:nvSpPr>
            <p:spPr>
              <a:xfrm>
                <a:off x="2548594" y="5609965"/>
                <a:ext cx="7028655" cy="613886"/>
              </a:xfrm>
              <a:prstGeom prst="rect">
                <a:avLst/>
              </a:prstGeom>
            </p:spPr>
            <p:txBody>
              <a:bodyPr wrap="none">
                <a:spAutoFit/>
              </a:bodyPr>
              <a:lstStyle/>
              <a:p>
                <a14:m>
                  <m:oMath xmlns:m="http://schemas.openxmlformats.org/officeDocument/2006/math">
                    <m:r>
                      <m:rPr>
                        <m:sty m:val="p"/>
                      </m:rPr>
                      <a:rPr lang="en-US" altLang="zh-CN" sz="2400" i="1" dirty="0">
                        <a:latin typeface="Cambria Math" panose="02040503050406030204" pitchFamily="18" charset="0"/>
                      </a:rPr>
                      <m:t>E</m:t>
                    </m:r>
                    <m:r>
                      <a:rPr lang="en-US" altLang="zh-CN" sz="2400" i="1" dirty="0">
                        <a:latin typeface="Cambria Math" panose="02040503050406030204" pitchFamily="18" charset="0"/>
                      </a:rPr>
                      <m:t>𝑟𝑟𝑜𝑟</m:t>
                    </m:r>
                    <m:r>
                      <a:rPr lang="en-US" altLang="zh-CN" sz="2400" i="1" dirty="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1</m:t>
                        </m:r>
                      </m:num>
                      <m:den>
                        <m:r>
                          <a:rPr lang="en-US" altLang="zh-CN" sz="2400" i="1" dirty="0">
                            <a:latin typeface="Cambria Math" panose="02040503050406030204" pitchFamily="18" charset="0"/>
                          </a:rPr>
                          <m:t>2</m:t>
                        </m:r>
                      </m:den>
                    </m:f>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m:t>
                        </m:r>
                        <m:r>
                          <a:rPr lang="en-US" altLang="zh-CN" sz="2400" i="1" dirty="0">
                            <a:latin typeface="Cambria Math" panose="02040503050406030204" pitchFamily="18" charset="0"/>
                          </a:rPr>
                          <m:t>0</m:t>
                        </m:r>
                        <m:r>
                          <a:rPr lang="en-US" altLang="zh-CN" sz="2400" i="1" dirty="0">
                            <a:latin typeface="Cambria Math" panose="02040503050406030204" pitchFamily="18" charset="0"/>
                          </a:rPr>
                          <m:t>.</m:t>
                        </m:r>
                        <m:r>
                          <a:rPr lang="en-US" altLang="zh-CN" sz="2400" i="1" dirty="0">
                            <a:latin typeface="Cambria Math" panose="02040503050406030204" pitchFamily="18" charset="0"/>
                          </a:rPr>
                          <m:t>48</m:t>
                        </m:r>
                        <m:r>
                          <a:rPr lang="en-US" altLang="zh-CN" sz="2400" i="1" dirty="0">
                            <a:latin typeface="Cambria Math" panose="02040503050406030204" pitchFamily="18" charset="0"/>
                          </a:rPr>
                          <m:t>−</m:t>
                        </m:r>
                        <m:r>
                          <a:rPr lang="en-US" altLang="zh-CN" sz="2400" i="1" dirty="0">
                            <a:latin typeface="Cambria Math" panose="02040503050406030204" pitchFamily="18" charset="0"/>
                          </a:rPr>
                          <m:t>0</m:t>
                        </m:r>
                        <m:r>
                          <a:rPr lang="en-US" altLang="zh-CN" sz="2400" i="1" dirty="0">
                            <a:latin typeface="Cambria Math" panose="02040503050406030204" pitchFamily="18" charset="0"/>
                          </a:rPr>
                          <m:t>.</m:t>
                        </m:r>
                        <m:r>
                          <a:rPr lang="en-US" altLang="zh-CN" sz="2400" i="1" dirty="0">
                            <a:latin typeface="Cambria Math" panose="02040503050406030204" pitchFamily="18" charset="0"/>
                          </a:rPr>
                          <m:t>23</m:t>
                        </m:r>
                        <m:r>
                          <a:rPr lang="en-US" altLang="zh-CN" sz="2400" i="1" dirty="0">
                            <a:latin typeface="Cambria Math" panose="02040503050406030204" pitchFamily="18" charset="0"/>
                          </a:rPr>
                          <m:t>)</m:t>
                        </m:r>
                      </m:e>
                      <m:sup>
                        <m:r>
                          <a:rPr lang="en-US" altLang="zh-CN" sz="2400" i="1" dirty="0">
                            <a:latin typeface="Cambria Math" panose="02040503050406030204" pitchFamily="18" charset="0"/>
                          </a:rPr>
                          <m:t>2</m:t>
                        </m:r>
                      </m:sup>
                    </m:sSup>
                    <m:r>
                      <a:rPr lang="en-US" altLang="zh-CN" sz="2400" dirty="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1</m:t>
                        </m:r>
                      </m:num>
                      <m:den>
                        <m:r>
                          <a:rPr lang="en-US" altLang="zh-CN" sz="2400" i="1" dirty="0">
                            <a:latin typeface="Cambria Math" panose="02040503050406030204" pitchFamily="18" charset="0"/>
                          </a:rPr>
                          <m:t>2</m:t>
                        </m:r>
                      </m:den>
                    </m:f>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m:t>
                        </m:r>
                        <m:r>
                          <a:rPr lang="en-US" altLang="zh-CN" sz="2400" i="1" dirty="0">
                            <a:latin typeface="Cambria Math" panose="02040503050406030204" pitchFamily="18" charset="0"/>
                          </a:rPr>
                          <m:t>0</m:t>
                        </m:r>
                        <m:r>
                          <a:rPr lang="en-US" altLang="zh-CN" sz="2400" i="1" dirty="0">
                            <a:latin typeface="Cambria Math" panose="02040503050406030204" pitchFamily="18" charset="0"/>
                          </a:rPr>
                          <m:t>.</m:t>
                        </m:r>
                        <m:r>
                          <a:rPr lang="en-US" altLang="zh-CN" sz="2400" i="1" dirty="0">
                            <a:latin typeface="Cambria Math" panose="02040503050406030204" pitchFamily="18" charset="0"/>
                          </a:rPr>
                          <m:t>53</m:t>
                        </m:r>
                        <m:r>
                          <a:rPr lang="en-US" altLang="zh-CN" sz="2400" i="1" dirty="0">
                            <a:latin typeface="Cambria Math" panose="02040503050406030204" pitchFamily="18" charset="0"/>
                          </a:rPr>
                          <m:t>−(−</m:t>
                        </m:r>
                        <m:r>
                          <a:rPr lang="en-US" altLang="zh-CN" sz="2400" i="1" dirty="0">
                            <a:latin typeface="Cambria Math" panose="02040503050406030204" pitchFamily="18" charset="0"/>
                          </a:rPr>
                          <m:t>0</m:t>
                        </m:r>
                        <m:r>
                          <a:rPr lang="en-US" altLang="zh-CN" sz="2400" i="1" dirty="0">
                            <a:latin typeface="Cambria Math" panose="02040503050406030204" pitchFamily="18" charset="0"/>
                          </a:rPr>
                          <m:t>.</m:t>
                        </m:r>
                        <m:r>
                          <a:rPr lang="en-US" altLang="zh-CN" sz="2400" i="1" dirty="0">
                            <a:latin typeface="Cambria Math" panose="02040503050406030204" pitchFamily="18" charset="0"/>
                          </a:rPr>
                          <m:t>07</m:t>
                        </m:r>
                        <m:r>
                          <a:rPr lang="en-US" altLang="zh-CN" sz="2400" i="1" dirty="0">
                            <a:latin typeface="Cambria Math" panose="02040503050406030204" pitchFamily="18" charset="0"/>
                          </a:rPr>
                          <m:t>))</m:t>
                        </m:r>
                      </m:e>
                      <m:sup>
                        <m:r>
                          <a:rPr lang="en-US" altLang="zh-CN" sz="2400" i="1" dirty="0">
                            <a:latin typeface="Cambria Math" panose="02040503050406030204" pitchFamily="18" charset="0"/>
                          </a:rPr>
                          <m:t>2</m:t>
                        </m:r>
                      </m:sup>
                    </m:sSup>
                  </m:oMath>
                </a14:m>
                <a:r>
                  <a:rPr lang="en-US" altLang="zh-CN" sz="2400" dirty="0">
                    <a:latin typeface="Times New Roman" panose="02020603050405020304" pitchFamily="16" charset="0"/>
                    <a:cs typeface="Times New Roman" panose="02020603050405020304" pitchFamily="16" charset="0"/>
                  </a:rPr>
                  <a:t>=0.21</a:t>
                </a:r>
                <a:endParaRPr lang="zh-CN" altLang="en-US" sz="2400" dirty="0">
                  <a:latin typeface="Times New Roman" panose="02020603050405020304" pitchFamily="16" charset="0"/>
                  <a:cs typeface="Times New Roman" panose="02020603050405020304" pitchFamily="16" charset="0"/>
                </a:endParaRPr>
              </a:p>
            </p:txBody>
          </p:sp>
        </mc:Choice>
        <mc:Fallback>
          <p:sp>
            <p:nvSpPr>
              <p:cNvPr id="61" name="矩形 60"/>
              <p:cNvSpPr>
                <a:spLocks noRot="1" noChangeAspect="1" noMove="1" noResize="1" noEditPoints="1" noAdjustHandles="1" noChangeArrowheads="1" noChangeShapeType="1" noTextEdit="1"/>
              </p:cNvSpPr>
              <p:nvPr/>
            </p:nvSpPr>
            <p:spPr>
              <a:xfrm>
                <a:off x="2548594" y="5609965"/>
                <a:ext cx="7028655" cy="613886"/>
              </a:xfrm>
              <a:prstGeom prst="rect">
                <a:avLst/>
              </a:prstGeom>
              <a:blipFill rotWithShape="1">
                <a:blip r:embed="rId3"/>
                <a:stretch>
                  <a:fillRect l="-5" t="-61" r="-142" b="35"/>
                </a:stretch>
              </a:blipFill>
            </p:spPr>
            <p:txBody>
              <a:bodyPr/>
              <a:lstStyle/>
              <a:p>
                <a:r>
                  <a:rPr lang="zh-CN" altLang="en-US">
                    <a:noFill/>
                  </a:rPr>
                  <a:t> </a:t>
                </a:r>
              </a:p>
            </p:txBody>
          </p:sp>
        </mc:Fallback>
      </mc:AlternateContent>
      <p:sp>
        <p:nvSpPr>
          <p:cNvPr id="4" name="标题 3"/>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误差反向传播：前馈神经网络</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p:cNvSpPr/>
          <p:nvPr/>
        </p:nvSpPr>
        <p:spPr>
          <a:xfrm>
            <a:off x="314440" y="1226837"/>
            <a:ext cx="5562577" cy="349017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1943</a:t>
            </a:r>
            <a:r>
              <a:rPr lang="zh-CN" altLang="en-US"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年，神经科学家</a:t>
            </a:r>
            <a:r>
              <a:rPr lang="en-US" altLang="zh-CN"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Warren McCulloch</a:t>
            </a:r>
            <a:r>
              <a:rPr lang="zh-CN" altLang="en-US"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和逻辑学家</a:t>
            </a:r>
            <a:r>
              <a:rPr lang="en-US" altLang="zh-CN"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Walter Pitts</a:t>
            </a:r>
            <a:r>
              <a:rPr lang="zh-CN" altLang="en-US"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合作提出了“</a:t>
            </a:r>
            <a:r>
              <a:rPr lang="en-US" altLang="zh-CN"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McCulloch–Pitts (MCP) neuron”</a:t>
            </a:r>
            <a:r>
              <a:rPr lang="zh-CN" altLang="en-US"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的思想。 </a:t>
            </a:r>
            <a:r>
              <a:rPr lang="en-US" altLang="zh-CN"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MCP</a:t>
            </a:r>
            <a:r>
              <a:rPr lang="zh-CN" altLang="en-US"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可对输入信号线性加权组合，再用符号函数来输出线性加权组合结果，以模拟大脑复杂活动模式。</a:t>
            </a:r>
            <a:r>
              <a:rPr lang="en-US" altLang="zh-CN"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MCP</a:t>
            </a:r>
            <a:r>
              <a:rPr lang="zh-CN" altLang="en-US"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是最早的神经网络雏形。</a:t>
            </a:r>
            <a:endParaRPr lang="zh-CN" altLang="en-US"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endParaRPr>
          </a:p>
          <a:p>
            <a:pPr algn="just"/>
            <a:endParaRPr lang="zh-CN" altLang="en-US" sz="2000" dirty="0">
              <a:solidFill>
                <a:schemeClr val="tx1"/>
              </a:solidFill>
            </a:endParaRPr>
          </a:p>
        </p:txBody>
      </p:sp>
      <p:sp>
        <p:nvSpPr>
          <p:cNvPr id="5" name="标题 4"/>
          <p:cNvSpPr>
            <a:spLocks noGrp="1"/>
          </p:cNvSpPr>
          <p:nvPr>
            <p:ph type="title"/>
          </p:nvPr>
        </p:nvSpPr>
        <p:spPr>
          <a:xfrm>
            <a:off x="394448" y="0"/>
            <a:ext cx="11797552" cy="669129"/>
          </a:xfrm>
        </p:spPr>
        <p:txBody>
          <a:bodyPr/>
          <a:lstStyle/>
          <a:p>
            <a:r>
              <a:rPr lang="zh-CN" altLang="en-US" dirty="0"/>
              <a:t>深度学习的历史发展</a:t>
            </a:r>
            <a:endParaRPr lang="zh-CN" altLang="en-US" dirty="0"/>
          </a:p>
        </p:txBody>
      </p:sp>
      <p:sp>
        <p:nvSpPr>
          <p:cNvPr id="6" name="矩形 5"/>
          <p:cNvSpPr/>
          <p:nvPr/>
        </p:nvSpPr>
        <p:spPr>
          <a:xfrm>
            <a:off x="454697" y="5027757"/>
            <a:ext cx="1095811" cy="915839"/>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6" charset="0"/>
                <a:ea typeface="华文楷体" panose="02010600040101010101" pitchFamily="2" charset="-122"/>
              </a:rPr>
              <a:t>MCP</a:t>
            </a:r>
            <a:endParaRPr lang="zh-CN" altLang="en-US" sz="2800" dirty="0">
              <a:solidFill>
                <a:schemeClr val="tx1"/>
              </a:solidFill>
            </a:endParaRPr>
          </a:p>
        </p:txBody>
      </p:sp>
      <p:sp>
        <p:nvSpPr>
          <p:cNvPr id="36" name="矩形 35"/>
          <p:cNvSpPr/>
          <p:nvPr/>
        </p:nvSpPr>
        <p:spPr>
          <a:xfrm>
            <a:off x="1537785" y="5027757"/>
            <a:ext cx="1512147" cy="915839"/>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6" charset="0"/>
                <a:ea typeface="华文楷体" panose="02010600040101010101" pitchFamily="2" charset="-122"/>
              </a:rPr>
              <a:t>Hebbian Theory</a:t>
            </a:r>
            <a:endParaRPr lang="zh-CN" altLang="en-US" sz="2800" dirty="0">
              <a:solidFill>
                <a:schemeClr val="tx1"/>
              </a:solidFill>
            </a:endParaRPr>
          </a:p>
        </p:txBody>
      </p:sp>
      <p:sp>
        <p:nvSpPr>
          <p:cNvPr id="37" name="矩形 36"/>
          <p:cNvSpPr/>
          <p:nvPr/>
        </p:nvSpPr>
        <p:spPr>
          <a:xfrm>
            <a:off x="3054769" y="5027757"/>
            <a:ext cx="2400546" cy="915839"/>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6" charset="0"/>
                <a:ea typeface="华文楷体" panose="02010600040101010101" pitchFamily="2" charset="-122"/>
              </a:rPr>
              <a:t>Orientation Selective Cell</a:t>
            </a:r>
            <a:endParaRPr lang="zh-CN" altLang="en-US" sz="2800" dirty="0">
              <a:solidFill>
                <a:schemeClr val="tx1"/>
              </a:solidFill>
            </a:endParaRPr>
          </a:p>
        </p:txBody>
      </p:sp>
      <p:sp>
        <p:nvSpPr>
          <p:cNvPr id="39" name="矩形 38"/>
          <p:cNvSpPr/>
          <p:nvPr/>
        </p:nvSpPr>
        <p:spPr>
          <a:xfrm>
            <a:off x="5353864" y="5027758"/>
            <a:ext cx="1023870" cy="915838"/>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6" charset="0"/>
                <a:ea typeface="华文楷体" panose="02010600040101010101" pitchFamily="2" charset="-122"/>
              </a:rPr>
              <a:t>MLP</a:t>
            </a:r>
            <a:endParaRPr lang="zh-CN" altLang="en-US" sz="2800" dirty="0">
              <a:solidFill>
                <a:schemeClr val="tx1"/>
              </a:solidFill>
            </a:endParaRPr>
          </a:p>
        </p:txBody>
      </p:sp>
      <p:sp>
        <p:nvSpPr>
          <p:cNvPr id="41" name="矩形 40"/>
          <p:cNvSpPr/>
          <p:nvPr/>
        </p:nvSpPr>
        <p:spPr>
          <a:xfrm>
            <a:off x="6390009" y="5027756"/>
            <a:ext cx="1996910" cy="915839"/>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6" charset="0"/>
                <a:ea typeface="华文楷体" panose="02010600040101010101" pitchFamily="2" charset="-122"/>
              </a:rPr>
              <a:t>Error Back-propagation</a:t>
            </a:r>
            <a:endParaRPr lang="zh-CN" altLang="en-US" sz="2800" dirty="0">
              <a:solidFill>
                <a:schemeClr val="tx1"/>
              </a:solidFill>
            </a:endParaRPr>
          </a:p>
        </p:txBody>
      </p:sp>
      <p:sp>
        <p:nvSpPr>
          <p:cNvPr id="42" name="矩形 41"/>
          <p:cNvSpPr/>
          <p:nvPr/>
        </p:nvSpPr>
        <p:spPr>
          <a:xfrm>
            <a:off x="8386919" y="5027756"/>
            <a:ext cx="1941210" cy="915837"/>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6" charset="0"/>
                <a:ea typeface="华文楷体" panose="02010600040101010101" pitchFamily="2" charset="-122"/>
              </a:rPr>
              <a:t>Deep Belief Network</a:t>
            </a:r>
            <a:endParaRPr lang="zh-CN" altLang="en-US" sz="2800" dirty="0">
              <a:solidFill>
                <a:schemeClr val="tx1"/>
              </a:solidFill>
            </a:endParaRPr>
          </a:p>
        </p:txBody>
      </p:sp>
      <p:sp>
        <p:nvSpPr>
          <p:cNvPr id="14" name="椭圆 13"/>
          <p:cNvSpPr/>
          <p:nvPr/>
        </p:nvSpPr>
        <p:spPr>
          <a:xfrm>
            <a:off x="10417855" y="5460679"/>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10598157" y="5460679"/>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10785198" y="5460679"/>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5400000">
            <a:off x="10579147" y="5422041"/>
            <a:ext cx="1159099" cy="225380"/>
          </a:xfrm>
          <a:prstGeom prst="triangl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06656" y="5936099"/>
            <a:ext cx="1574688" cy="522000"/>
          </a:xfrm>
          <a:prstGeom prst="rect">
            <a:avLst/>
          </a:prstGeom>
          <a:noFill/>
        </p:spPr>
        <p:txBody>
          <a:bodyPr wrap="square" rtlCol="0" anchor="b">
            <a:spAutoFit/>
          </a:bodyPr>
          <a:lstStyle/>
          <a:p>
            <a:r>
              <a:rPr lang="en-US" altLang="zh-CN" sz="2800" dirty="0"/>
              <a:t>1943</a:t>
            </a:r>
            <a:endParaRPr lang="zh-CN" altLang="en-US" sz="2800" dirty="0"/>
          </a:p>
        </p:txBody>
      </p:sp>
      <p:sp>
        <p:nvSpPr>
          <p:cNvPr id="56" name="文本框 55"/>
          <p:cNvSpPr txBox="1"/>
          <p:nvPr/>
        </p:nvSpPr>
        <p:spPr>
          <a:xfrm>
            <a:off x="1894409" y="5948373"/>
            <a:ext cx="1574688" cy="522000"/>
          </a:xfrm>
          <a:prstGeom prst="rect">
            <a:avLst/>
          </a:prstGeom>
          <a:noFill/>
        </p:spPr>
        <p:txBody>
          <a:bodyPr wrap="square" rtlCol="0" anchor="b">
            <a:spAutoFit/>
          </a:bodyPr>
          <a:lstStyle/>
          <a:p>
            <a:r>
              <a:rPr lang="en-US" altLang="zh-CN" sz="2800" dirty="0"/>
              <a:t>1949</a:t>
            </a:r>
            <a:endParaRPr lang="zh-CN" altLang="en-US" sz="2800" dirty="0"/>
          </a:p>
        </p:txBody>
      </p:sp>
      <p:sp>
        <p:nvSpPr>
          <p:cNvPr id="59" name="文本框 58"/>
          <p:cNvSpPr txBox="1"/>
          <p:nvPr/>
        </p:nvSpPr>
        <p:spPr>
          <a:xfrm>
            <a:off x="3716689" y="5948373"/>
            <a:ext cx="1574688" cy="522000"/>
          </a:xfrm>
          <a:prstGeom prst="rect">
            <a:avLst/>
          </a:prstGeom>
          <a:noFill/>
        </p:spPr>
        <p:txBody>
          <a:bodyPr wrap="square" rtlCol="0" anchor="b">
            <a:spAutoFit/>
          </a:bodyPr>
          <a:lstStyle/>
          <a:p>
            <a:r>
              <a:rPr lang="en-US" altLang="zh-CN" sz="2800" dirty="0"/>
              <a:t>1958</a:t>
            </a:r>
            <a:endParaRPr lang="zh-CN" altLang="en-US" sz="2800" dirty="0"/>
          </a:p>
        </p:txBody>
      </p:sp>
      <p:sp>
        <p:nvSpPr>
          <p:cNvPr id="60" name="文本框 59"/>
          <p:cNvSpPr txBox="1"/>
          <p:nvPr/>
        </p:nvSpPr>
        <p:spPr>
          <a:xfrm>
            <a:off x="5404078" y="5943593"/>
            <a:ext cx="1574688" cy="522000"/>
          </a:xfrm>
          <a:prstGeom prst="rect">
            <a:avLst/>
          </a:prstGeom>
          <a:noFill/>
        </p:spPr>
        <p:txBody>
          <a:bodyPr wrap="square" rtlCol="0" anchor="b">
            <a:spAutoFit/>
          </a:bodyPr>
          <a:lstStyle/>
          <a:p>
            <a:r>
              <a:rPr lang="en-US" altLang="zh-CN" sz="2800" dirty="0"/>
              <a:t>1969</a:t>
            </a:r>
            <a:endParaRPr lang="zh-CN" altLang="en-US" sz="2800" dirty="0"/>
          </a:p>
        </p:txBody>
      </p:sp>
      <p:sp>
        <p:nvSpPr>
          <p:cNvPr id="65" name="文本框 64"/>
          <p:cNvSpPr txBox="1"/>
          <p:nvPr/>
        </p:nvSpPr>
        <p:spPr>
          <a:xfrm>
            <a:off x="6912615" y="5943593"/>
            <a:ext cx="2063878" cy="522000"/>
          </a:xfrm>
          <a:prstGeom prst="rect">
            <a:avLst/>
          </a:prstGeom>
          <a:noFill/>
        </p:spPr>
        <p:txBody>
          <a:bodyPr wrap="square" rtlCol="0" anchor="b">
            <a:spAutoFit/>
          </a:bodyPr>
          <a:lstStyle/>
          <a:p>
            <a:r>
              <a:rPr lang="en-US" altLang="zh-CN" sz="2800" dirty="0"/>
              <a:t>1986</a:t>
            </a:r>
            <a:endParaRPr lang="zh-CN" altLang="en-US" sz="2800" dirty="0"/>
          </a:p>
        </p:txBody>
      </p:sp>
      <p:sp>
        <p:nvSpPr>
          <p:cNvPr id="66" name="文本框 65"/>
          <p:cNvSpPr txBox="1"/>
          <p:nvPr/>
        </p:nvSpPr>
        <p:spPr>
          <a:xfrm>
            <a:off x="9005509" y="5943593"/>
            <a:ext cx="2063878" cy="522000"/>
          </a:xfrm>
          <a:prstGeom prst="rect">
            <a:avLst/>
          </a:prstGeom>
          <a:noFill/>
        </p:spPr>
        <p:txBody>
          <a:bodyPr wrap="square" rtlCol="0" anchor="b">
            <a:spAutoFit/>
          </a:bodyPr>
          <a:lstStyle/>
          <a:p>
            <a:r>
              <a:rPr lang="en-US" altLang="zh-CN" sz="2800" dirty="0"/>
              <a:t>2006</a:t>
            </a:r>
            <a:endParaRPr lang="zh-CN" altLang="en-US" sz="2800" dirty="0"/>
          </a:p>
        </p:txBody>
      </p:sp>
      <p:sp>
        <p:nvSpPr>
          <p:cNvPr id="77" name="矩形 76"/>
          <p:cNvSpPr/>
          <p:nvPr/>
        </p:nvSpPr>
        <p:spPr>
          <a:xfrm>
            <a:off x="6001901" y="1226837"/>
            <a:ext cx="5875659" cy="34901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400"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赫布理论</a:t>
            </a:r>
            <a:r>
              <a:rPr lang="en-US" altLang="zh-CN" sz="2400"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a:t>
            </a:r>
            <a:r>
              <a:rPr lang="en-US" altLang="zh-CN"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Hebbian theory)</a:t>
            </a:r>
            <a:r>
              <a:rPr lang="zh-CN" altLang="en-US"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a:t>
            </a:r>
            <a:endParaRPr lang="en-US" altLang="zh-CN"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endParaRPr>
          </a:p>
          <a:p>
            <a:pPr algn="just"/>
            <a:r>
              <a:rPr lang="zh-CN" altLang="en-US"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神经元之间持续重复经验刺激可导致突触传递效能增加</a:t>
            </a:r>
            <a:r>
              <a:rPr lang="en-US" altLang="zh-CN"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a:t>
            </a:r>
            <a:endParaRPr lang="en-US" altLang="zh-CN"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endParaRPr>
          </a:p>
          <a:p>
            <a:pPr algn="just"/>
            <a:endParaRPr lang="en-US" altLang="zh-CN"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endParaRPr>
          </a:p>
          <a:p>
            <a:pPr algn="just"/>
            <a:r>
              <a:rPr lang="en-US" altLang="zh-CN"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Neurons that fire together, wire together.</a:t>
            </a:r>
            <a:endParaRPr lang="en-US" altLang="zh-CN"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endParaRPr>
          </a:p>
          <a:p>
            <a:pPr algn="just"/>
            <a:endParaRPr lang="en-US" altLang="zh-CN"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endParaRPr>
          </a:p>
          <a:p>
            <a:pPr algn="just"/>
            <a:r>
              <a:rPr lang="zh-CN" altLang="en-US"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 “神经元之间突触的强弱变化是学习与记忆的生理学基础”这一理论为联结主义人工智能研究提供了认知神经心理学基础。</a:t>
            </a:r>
            <a:endParaRPr lang="zh-CN" altLang="en-US"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endParaRPr>
          </a:p>
          <a:p>
            <a:pPr algn="ctr"/>
            <a:endParaRPr lang="zh-CN" altLang="en-US" sz="15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1065700" y="1481617"/>
            <a:ext cx="9299944" cy="523220"/>
          </a:xfrm>
          <a:prstGeom prst="rect">
            <a:avLst/>
          </a:prstGeom>
        </p:spPr>
        <p:txBody>
          <a:bodyPr wrap="square">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梯度计算</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 name="流程图: 接点 29"/>
          <p:cNvSpPr/>
          <p:nvPr/>
        </p:nvSpPr>
        <p:spPr>
          <a:xfrm>
            <a:off x="3149340" y="2160849"/>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31" name="流程图: 接点 30"/>
          <p:cNvSpPr/>
          <p:nvPr/>
        </p:nvSpPr>
        <p:spPr>
          <a:xfrm>
            <a:off x="3149338" y="3524564"/>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black"/>
              </a:solidFill>
              <a:latin typeface="Times New Roman" panose="02020603050405020304" pitchFamily="16" charset="0"/>
              <a:cs typeface="Times New Roman" panose="02020603050405020304" pitchFamily="16" charset="0"/>
            </a:endParaRPr>
          </a:p>
        </p:txBody>
      </p:sp>
      <p:sp>
        <p:nvSpPr>
          <p:cNvPr id="32" name="流程图: 接点 31"/>
          <p:cNvSpPr/>
          <p:nvPr/>
        </p:nvSpPr>
        <p:spPr>
          <a:xfrm>
            <a:off x="5291186" y="2160849"/>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cs typeface="Times New Roman" panose="02020603050405020304" pitchFamily="16" charset="0"/>
            </a:endParaRPr>
          </a:p>
        </p:txBody>
      </p:sp>
      <p:sp>
        <p:nvSpPr>
          <p:cNvPr id="33" name="流程图: 接点 32"/>
          <p:cNvSpPr/>
          <p:nvPr/>
        </p:nvSpPr>
        <p:spPr>
          <a:xfrm>
            <a:off x="5291185" y="3539005"/>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cs typeface="Times New Roman" panose="02020603050405020304" pitchFamily="16" charset="0"/>
            </a:endParaRPr>
          </a:p>
        </p:txBody>
      </p:sp>
      <p:sp>
        <p:nvSpPr>
          <p:cNvPr id="34" name="流程图: 接点 33"/>
          <p:cNvSpPr/>
          <p:nvPr/>
        </p:nvSpPr>
        <p:spPr>
          <a:xfrm>
            <a:off x="7433032" y="2160844"/>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 name="流程图: 接点 34"/>
          <p:cNvSpPr/>
          <p:nvPr/>
        </p:nvSpPr>
        <p:spPr>
          <a:xfrm>
            <a:off x="7433032" y="3539005"/>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cs typeface="Times New Roman" panose="02020603050405020304" pitchFamily="16" charset="0"/>
            </a:endParaRPr>
          </a:p>
        </p:txBody>
      </p:sp>
      <p:cxnSp>
        <p:nvCxnSpPr>
          <p:cNvPr id="36" name="直接箭头连接符 35"/>
          <p:cNvCxnSpPr>
            <a:stCxn id="30" idx="6"/>
            <a:endCxn id="32" idx="2"/>
          </p:cNvCxnSpPr>
          <p:nvPr/>
        </p:nvCxnSpPr>
        <p:spPr>
          <a:xfrm>
            <a:off x="3858198" y="2499725"/>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30" idx="6"/>
            <a:endCxn id="33" idx="2"/>
          </p:cNvCxnSpPr>
          <p:nvPr/>
        </p:nvCxnSpPr>
        <p:spPr>
          <a:xfrm>
            <a:off x="3858197" y="2499726"/>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31" idx="6"/>
            <a:endCxn id="33" idx="2"/>
          </p:cNvCxnSpPr>
          <p:nvPr/>
        </p:nvCxnSpPr>
        <p:spPr>
          <a:xfrm>
            <a:off x="3858195" y="3863446"/>
            <a:ext cx="1432988" cy="14441"/>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1" idx="6"/>
            <a:endCxn id="32" idx="2"/>
          </p:cNvCxnSpPr>
          <p:nvPr/>
        </p:nvCxnSpPr>
        <p:spPr>
          <a:xfrm flipV="1">
            <a:off x="3858195" y="2499729"/>
            <a:ext cx="1432991" cy="1363715"/>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4436984" y="2167712"/>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0.20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41" name="文本框 40"/>
          <p:cNvSpPr txBox="1"/>
          <p:nvPr/>
        </p:nvSpPr>
        <p:spPr>
          <a:xfrm>
            <a:off x="3860541" y="2841006"/>
            <a:ext cx="576441"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-0.40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42" name="文本框 41"/>
          <p:cNvSpPr txBox="1"/>
          <p:nvPr/>
        </p:nvSpPr>
        <p:spPr>
          <a:xfrm>
            <a:off x="4092232" y="3380934"/>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0.50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43" name="文本框 42"/>
          <p:cNvSpPr txBox="1"/>
          <p:nvPr/>
        </p:nvSpPr>
        <p:spPr>
          <a:xfrm>
            <a:off x="4436983" y="3869674"/>
            <a:ext cx="492136"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0.60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44" name="直接箭头连接符 43"/>
          <p:cNvCxnSpPr/>
          <p:nvPr/>
        </p:nvCxnSpPr>
        <p:spPr>
          <a:xfrm>
            <a:off x="6000042" y="2507939"/>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6000043" y="2507939"/>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6000039" y="3886096"/>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6000042" y="2507939"/>
            <a:ext cx="1432988"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6578829" y="2175926"/>
            <a:ext cx="492136"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0.10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49" name="文本框 48"/>
          <p:cNvSpPr txBox="1"/>
          <p:nvPr/>
        </p:nvSpPr>
        <p:spPr>
          <a:xfrm>
            <a:off x="6027898" y="2834422"/>
            <a:ext cx="582692"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-0.50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50" name="文本框 49"/>
          <p:cNvSpPr txBox="1"/>
          <p:nvPr/>
        </p:nvSpPr>
        <p:spPr>
          <a:xfrm>
            <a:off x="6228690" y="3405430"/>
            <a:ext cx="582692"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-0.30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51" name="文本框 50"/>
          <p:cNvSpPr txBox="1"/>
          <p:nvPr/>
        </p:nvSpPr>
        <p:spPr>
          <a:xfrm>
            <a:off x="6578827" y="3877886"/>
            <a:ext cx="492136"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0.80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52" name="直接箭头连接符 51"/>
          <p:cNvCxnSpPr/>
          <p:nvPr/>
        </p:nvCxnSpPr>
        <p:spPr>
          <a:xfrm>
            <a:off x="8141889" y="2516153"/>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8141889" y="3886096"/>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153740" y="2294543"/>
            <a:ext cx="708857"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5" name="文本框 54"/>
          <p:cNvSpPr txBox="1"/>
          <p:nvPr/>
        </p:nvSpPr>
        <p:spPr>
          <a:xfrm>
            <a:off x="3140526" y="3647624"/>
            <a:ext cx="708857"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0.3</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6" name="文本框 55"/>
          <p:cNvSpPr txBox="1"/>
          <p:nvPr/>
        </p:nvSpPr>
        <p:spPr>
          <a:xfrm>
            <a:off x="5283548" y="2294537"/>
            <a:ext cx="812452"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0.56</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7" name="文本框 56"/>
          <p:cNvSpPr txBox="1"/>
          <p:nvPr/>
        </p:nvSpPr>
        <p:spPr>
          <a:xfrm>
            <a:off x="5291182" y="3651302"/>
            <a:ext cx="804818"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0.50</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8" name="文本框 57"/>
          <p:cNvSpPr txBox="1"/>
          <p:nvPr/>
        </p:nvSpPr>
        <p:spPr>
          <a:xfrm>
            <a:off x="7440666" y="2294535"/>
            <a:ext cx="807063"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0.48</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9" name="文本框 58"/>
          <p:cNvSpPr txBox="1"/>
          <p:nvPr/>
        </p:nvSpPr>
        <p:spPr>
          <a:xfrm>
            <a:off x="7440665" y="3647623"/>
            <a:ext cx="810705"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0.53</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60" name="直接箭头连接符 59"/>
          <p:cNvCxnSpPr/>
          <p:nvPr/>
        </p:nvCxnSpPr>
        <p:spPr>
          <a:xfrm flipH="1">
            <a:off x="8141889" y="2600183"/>
            <a:ext cx="597975" cy="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H="1">
            <a:off x="8141889" y="3976748"/>
            <a:ext cx="597975" cy="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8190989" y="2563107"/>
            <a:ext cx="492136" cy="297517"/>
          </a:xfrm>
          <a:prstGeom prst="rect">
            <a:avLst/>
          </a:prstGeom>
          <a:noFill/>
        </p:spPr>
        <p:txBody>
          <a:bodyPr wrap="square" rtlCol="0">
            <a:spAutoFit/>
          </a:bodyPr>
          <a:lstStyle/>
          <a:p>
            <a:r>
              <a:rPr lang="en-US" altLang="zh-CN" sz="2000" baseline="-25000" dirty="0">
                <a:solidFill>
                  <a:srgbClr val="C00000"/>
                </a:solidFill>
                <a:latin typeface="Times New Roman" panose="02020603050405020304" pitchFamily="16" charset="0"/>
                <a:cs typeface="Times New Roman" panose="02020603050405020304" pitchFamily="16" charset="0"/>
              </a:rPr>
              <a:t>0.25</a:t>
            </a:r>
            <a:endParaRPr lang="zh-CN" altLang="en-US" sz="2000" baseline="-25000" dirty="0">
              <a:solidFill>
                <a:srgbClr val="C00000"/>
              </a:solidFill>
              <a:latin typeface="Times New Roman" panose="02020603050405020304" pitchFamily="16" charset="0"/>
              <a:cs typeface="Times New Roman" panose="02020603050405020304" pitchFamily="16" charset="0"/>
            </a:endParaRPr>
          </a:p>
        </p:txBody>
      </p:sp>
      <p:sp>
        <p:nvSpPr>
          <p:cNvPr id="63" name="文本框 62"/>
          <p:cNvSpPr txBox="1"/>
          <p:nvPr/>
        </p:nvSpPr>
        <p:spPr>
          <a:xfrm>
            <a:off x="8187348" y="3897858"/>
            <a:ext cx="492136" cy="297517"/>
          </a:xfrm>
          <a:prstGeom prst="rect">
            <a:avLst/>
          </a:prstGeom>
          <a:noFill/>
        </p:spPr>
        <p:txBody>
          <a:bodyPr wrap="square" rtlCol="0">
            <a:spAutoFit/>
          </a:bodyPr>
          <a:lstStyle/>
          <a:p>
            <a:r>
              <a:rPr lang="en-US" altLang="zh-CN" sz="2000" baseline="-25000" dirty="0">
                <a:solidFill>
                  <a:srgbClr val="C00000"/>
                </a:solidFill>
                <a:latin typeface="Times New Roman" panose="02020603050405020304" pitchFamily="16" charset="0"/>
                <a:cs typeface="Times New Roman" panose="02020603050405020304" pitchFamily="16" charset="0"/>
              </a:rPr>
              <a:t>0.60</a:t>
            </a:r>
            <a:endParaRPr lang="zh-CN" altLang="en-US" sz="2000" baseline="-25000" dirty="0">
              <a:solidFill>
                <a:srgbClr val="C00000"/>
              </a:solidFill>
              <a:latin typeface="Times New Roman" panose="02020603050405020304" pitchFamily="16" charset="0"/>
              <a:cs typeface="Times New Roman" panose="02020603050405020304" pitchFamily="16" charset="0"/>
            </a:endParaRPr>
          </a:p>
        </p:txBody>
      </p:sp>
      <mc:AlternateContent xmlns:mc="http://schemas.openxmlformats.org/markup-compatibility/2006">
        <mc:Choice xmlns:a14="http://schemas.microsoft.com/office/drawing/2010/main" Requires="a14">
          <p:sp>
            <p:nvSpPr>
              <p:cNvPr id="64" name="文本框 63"/>
              <p:cNvSpPr txBox="1"/>
              <p:nvPr/>
            </p:nvSpPr>
            <p:spPr>
              <a:xfrm>
                <a:off x="2959060" y="4494183"/>
                <a:ext cx="7698867" cy="508473"/>
              </a:xfrm>
              <a:prstGeom prst="rect">
                <a:avLst/>
              </a:prstGeom>
              <a:noFill/>
            </p:spPr>
            <p:txBody>
              <a:bodyPr wrap="square" lIns="0" tIns="0" rIns="0" bIns="0" rtlCol="0">
                <a:spAutoFit/>
              </a:bodyPr>
              <a:lstStyle/>
              <a:p>
                <a14:m>
                  <m:oMathPara xmlns:m="http://schemas.openxmlformats.org/officeDocument/2006/math">
                    <m:oMathParaPr>
                      <m:jc m:val="left"/>
                    </m:oMathParaPr>
                    <m:oMath xmlns:m="http://schemas.openxmlformats.org/officeDocument/2006/math">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𝛿</m:t>
                          </m:r>
                        </m:e>
                        <m:sub>
                          <m:sSup>
                            <m:sSupPr>
                              <m:ctrlPr>
                                <a:rPr lang="en-US" altLang="zh-CN" sz="1600" i="1">
                                  <a:solidFill>
                                    <a:prstClr val="black"/>
                                  </a:solidFill>
                                  <a:latin typeface="Cambria Math" panose="02040503050406030204" pitchFamily="18" charset="0"/>
                                </a:rPr>
                              </m:ctrlPr>
                            </m:sSupPr>
                            <m:e>
                              <m:r>
                                <a:rPr lang="en-US" altLang="zh-CN" sz="1600" i="1">
                                  <a:solidFill>
                                    <a:prstClr val="black"/>
                                  </a:solidFill>
                                  <a:latin typeface="Cambria Math" panose="02040503050406030204" pitchFamily="18" charset="0"/>
                                </a:rPr>
                                <m:t>𝑜</m:t>
                              </m:r>
                            </m:e>
                            <m:sup>
                              <m:r>
                                <a:rPr lang="en-US" altLang="zh-CN" sz="1600" i="1">
                                  <a:solidFill>
                                    <a:prstClr val="black"/>
                                  </a:solidFill>
                                  <a:latin typeface="Cambria Math" panose="02040503050406030204" pitchFamily="18" charset="0"/>
                                </a:rPr>
                                <m:t>1</m:t>
                              </m:r>
                            </m:sup>
                          </m:sSup>
                        </m:sub>
                      </m:sSub>
                      <m:r>
                        <a:rPr lang="en-US" altLang="zh-CN" sz="1600" i="1">
                          <a:solidFill>
                            <a:prstClr val="black"/>
                          </a:solidFill>
                          <a:latin typeface="Cambria Math" panose="02040503050406030204" pitchFamily="18" charset="0"/>
                        </a:rPr>
                        <m:t>= </m:t>
                      </m:r>
                      <m:f>
                        <m:fPr>
                          <m:ctrlPr>
                            <a:rPr lang="en-US" altLang="zh-CN" sz="1600" i="1">
                              <a:solidFill>
                                <a:prstClr val="black"/>
                              </a:solidFill>
                              <a:latin typeface="Cambria Math" panose="02040503050406030204" pitchFamily="18" charset="0"/>
                            </a:rPr>
                          </m:ctrlPr>
                        </m:fPr>
                        <m:num>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𝐸𝑟𝑟𝑜𝑟</m:t>
                          </m:r>
                        </m:num>
                        <m:den>
                          <m:r>
                            <a:rPr lang="zh-CN" altLang="en-US"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𝑜</m:t>
                              </m:r>
                            </m:e>
                            <m:sub>
                              <m:r>
                                <a:rPr lang="en-US" altLang="zh-CN" sz="1600" i="1">
                                  <a:solidFill>
                                    <a:prstClr val="black"/>
                                  </a:solidFill>
                                  <a:latin typeface="Cambria Math" panose="02040503050406030204" pitchFamily="18" charset="0"/>
                                </a:rPr>
                                <m:t>1</m:t>
                              </m:r>
                            </m:sub>
                          </m:sSub>
                        </m:den>
                      </m:f>
                      <m:r>
                        <a:rPr lang="en-US" altLang="zh-CN"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𝑜</m:t>
                          </m:r>
                        </m:e>
                        <m:sub>
                          <m:r>
                            <a:rPr lang="en-US" altLang="zh-CN" sz="1600" i="1">
                              <a:solidFill>
                                <a:prstClr val="black"/>
                              </a:solidFill>
                              <a:latin typeface="Cambria Math" panose="02040503050406030204" pitchFamily="18" charset="0"/>
                            </a:rPr>
                            <m:t>1</m:t>
                          </m:r>
                        </m:sub>
                      </m:sSub>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23</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25</m:t>
                      </m:r>
                    </m:oMath>
                  </m:oMathPara>
                </a14:m>
                <a:endParaRPr lang="zh-CN" altLang="en-US" sz="1600" dirty="0">
                  <a:solidFill>
                    <a:prstClr val="black"/>
                  </a:solidFill>
                  <a:latin typeface="Times New Roman" panose="02020603050405020304" pitchFamily="16" charset="0"/>
                  <a:cs typeface="Times New Roman" panose="02020603050405020304" pitchFamily="16" charset="0"/>
                </a:endParaRPr>
              </a:p>
            </p:txBody>
          </p:sp>
        </mc:Choice>
        <mc:Fallback>
          <p:sp>
            <p:nvSpPr>
              <p:cNvPr id="64" name="文本框 63"/>
              <p:cNvSpPr txBox="1">
                <a:spLocks noRot="1" noChangeAspect="1" noMove="1" noResize="1" noEditPoints="1" noAdjustHandles="1" noChangeArrowheads="1" noChangeShapeType="1" noTextEdit="1"/>
              </p:cNvSpPr>
              <p:nvPr/>
            </p:nvSpPr>
            <p:spPr>
              <a:xfrm>
                <a:off x="2959060" y="4494183"/>
                <a:ext cx="7698867" cy="508473"/>
              </a:xfrm>
              <a:prstGeom prst="rect">
                <a:avLst/>
              </a:prstGeom>
              <a:blipFill rotWithShape="1">
                <a:blip r:embed="rId1"/>
                <a:stretch>
                  <a:fillRect l="-8" t="-57" r="1" b="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 name="文本框 64"/>
              <p:cNvSpPr txBox="1"/>
              <p:nvPr/>
            </p:nvSpPr>
            <p:spPr>
              <a:xfrm>
                <a:off x="2959061" y="5282794"/>
                <a:ext cx="7698867" cy="508473"/>
              </a:xfrm>
              <a:prstGeom prst="rect">
                <a:avLst/>
              </a:prstGeom>
              <a:noFill/>
            </p:spPr>
            <p:txBody>
              <a:bodyPr wrap="square" lIns="0" tIns="0" rIns="0" bIns="0" rtlCol="0">
                <a:spAutoFit/>
              </a:bodyPr>
              <a:lstStyle/>
              <a:p>
                <a14:m>
                  <m:oMathPara xmlns:m="http://schemas.openxmlformats.org/officeDocument/2006/math">
                    <m:oMathParaPr>
                      <m:jc m:val="left"/>
                    </m:oMathParaPr>
                    <m:oMath xmlns:m="http://schemas.openxmlformats.org/officeDocument/2006/math">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𝛿</m:t>
                          </m:r>
                        </m:e>
                        <m:sub>
                          <m:sSup>
                            <m:sSupPr>
                              <m:ctrlPr>
                                <a:rPr lang="en-US" altLang="zh-CN" sz="1600" i="1">
                                  <a:solidFill>
                                    <a:prstClr val="black"/>
                                  </a:solidFill>
                                  <a:latin typeface="Cambria Math" panose="02040503050406030204" pitchFamily="18" charset="0"/>
                                </a:rPr>
                              </m:ctrlPr>
                            </m:sSupPr>
                            <m:e>
                              <m:r>
                                <a:rPr lang="en-US" altLang="zh-CN" sz="1600" i="1">
                                  <a:solidFill>
                                    <a:prstClr val="black"/>
                                  </a:solidFill>
                                  <a:latin typeface="Cambria Math" panose="02040503050406030204" pitchFamily="18" charset="0"/>
                                </a:rPr>
                                <m:t>𝑜</m:t>
                              </m:r>
                            </m:e>
                            <m:sup>
                              <m:r>
                                <a:rPr lang="en-US" altLang="zh-CN" sz="1600" i="1">
                                  <a:solidFill>
                                    <a:prstClr val="black"/>
                                  </a:solidFill>
                                  <a:latin typeface="Cambria Math" panose="02040503050406030204" pitchFamily="18" charset="0"/>
                                </a:rPr>
                                <m:t>2</m:t>
                              </m:r>
                            </m:sup>
                          </m:sSup>
                        </m:sub>
                      </m:sSub>
                      <m:r>
                        <a:rPr lang="en-US" altLang="zh-CN" sz="1600" i="1">
                          <a:solidFill>
                            <a:prstClr val="black"/>
                          </a:solidFill>
                          <a:latin typeface="Cambria Math" panose="02040503050406030204" pitchFamily="18" charset="0"/>
                        </a:rPr>
                        <m:t>=</m:t>
                      </m:r>
                      <m:f>
                        <m:fPr>
                          <m:ctrlPr>
                            <a:rPr lang="en-US" altLang="zh-CN" sz="1600" i="1">
                              <a:solidFill>
                                <a:prstClr val="black"/>
                              </a:solidFill>
                              <a:latin typeface="Cambria Math" panose="02040503050406030204" pitchFamily="18" charset="0"/>
                            </a:rPr>
                          </m:ctrlPr>
                        </m:fPr>
                        <m:num>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𝐸𝑟𝑟𝑜𝑟</m:t>
                          </m:r>
                        </m:num>
                        <m:den>
                          <m:r>
                            <a:rPr lang="zh-CN" altLang="en-US"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𝑜</m:t>
                              </m:r>
                            </m:e>
                            <m:sub>
                              <m:r>
                                <a:rPr lang="en-US" altLang="zh-CN" sz="1600" i="1">
                                  <a:solidFill>
                                    <a:prstClr val="black"/>
                                  </a:solidFill>
                                  <a:latin typeface="Cambria Math" panose="02040503050406030204" pitchFamily="18" charset="0"/>
                                </a:rPr>
                                <m:t>2</m:t>
                              </m:r>
                            </m:sub>
                          </m:sSub>
                        </m:den>
                      </m:f>
                      <m:r>
                        <a:rPr lang="en-US" altLang="zh-CN"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𝑜</m:t>
                          </m:r>
                        </m:e>
                        <m:sub>
                          <m:r>
                            <a:rPr lang="en-US" altLang="zh-CN" sz="1600" i="1">
                              <a:solidFill>
                                <a:prstClr val="black"/>
                              </a:solidFill>
                              <a:latin typeface="Cambria Math" panose="02040503050406030204" pitchFamily="18" charset="0"/>
                            </a:rPr>
                            <m:t>2</m:t>
                          </m:r>
                        </m:sub>
                      </m:sSub>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07</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60</m:t>
                      </m:r>
                    </m:oMath>
                  </m:oMathPara>
                </a14:m>
                <a:endParaRPr lang="zh-CN" altLang="en-US" sz="1600" dirty="0">
                  <a:solidFill>
                    <a:prstClr val="black"/>
                  </a:solidFill>
                  <a:latin typeface="Times New Roman" panose="02020603050405020304" pitchFamily="16" charset="0"/>
                  <a:cs typeface="Times New Roman" panose="02020603050405020304" pitchFamily="16" charset="0"/>
                </a:endParaRPr>
              </a:p>
            </p:txBody>
          </p:sp>
        </mc:Choice>
        <mc:Fallback>
          <p:sp>
            <p:nvSpPr>
              <p:cNvPr id="65" name="文本框 64"/>
              <p:cNvSpPr txBox="1">
                <a:spLocks noRot="1" noChangeAspect="1" noMove="1" noResize="1" noEditPoints="1" noAdjustHandles="1" noChangeArrowheads="1" noChangeShapeType="1" noTextEdit="1"/>
              </p:cNvSpPr>
              <p:nvPr/>
            </p:nvSpPr>
            <p:spPr>
              <a:xfrm>
                <a:off x="2959061" y="5282794"/>
                <a:ext cx="7698867" cy="508473"/>
              </a:xfrm>
              <a:prstGeom prst="rect">
                <a:avLst/>
              </a:prstGeom>
              <a:blipFill rotWithShape="1">
                <a:blip r:embed="rId2"/>
                <a:stretch>
                  <a:fillRect l="-8" t="-45" r="1" b="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 name="矩形 65"/>
              <p:cNvSpPr/>
              <p:nvPr/>
            </p:nvSpPr>
            <p:spPr>
              <a:xfrm>
                <a:off x="8788965" y="2313341"/>
                <a:ext cx="597975" cy="1767353"/>
              </a:xfrm>
              <a:prstGeom prst="rect">
                <a:avLst/>
              </a:prstGeom>
              <a:solidFill>
                <a:schemeClr val="bg1">
                  <a:lumMod val="65000"/>
                </a:schemeClr>
              </a:solidFill>
              <a:ln>
                <a:solidFill>
                  <a:srgbClr val="C00000"/>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CN" sz="3200" i="1">
                          <a:solidFill>
                            <a:prstClr val="black"/>
                          </a:solidFill>
                          <a:latin typeface="Cambria Math" panose="02040503050406030204" pitchFamily="18" charset="0"/>
                        </a:rPr>
                        <m:t>𝐸𝑟𝑟𝑜𝑟</m:t>
                      </m:r>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66" name="矩形 65"/>
              <p:cNvSpPr>
                <a:spLocks noRot="1" noChangeAspect="1" noMove="1" noResize="1" noEditPoints="1" noAdjustHandles="1" noChangeArrowheads="1" noChangeShapeType="1" noTextEdit="1"/>
              </p:cNvSpPr>
              <p:nvPr/>
            </p:nvSpPr>
            <p:spPr>
              <a:xfrm>
                <a:off x="8788965" y="2313341"/>
                <a:ext cx="597975" cy="1767353"/>
              </a:xfrm>
              <a:prstGeom prst="rect">
                <a:avLst/>
              </a:prstGeom>
              <a:blipFill rotWithShape="1">
                <a:blip r:embed="rId3"/>
                <a:stretch>
                  <a:fillRect l="-1156" t="-361" r="-1000" b="-349"/>
                </a:stretch>
              </a:blipFill>
              <a:ln>
                <a:solidFill>
                  <a:srgbClr val="C00000"/>
                </a:solid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
        <p:nvSpPr>
          <p:cNvPr id="4" name="标题 3"/>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误差反向传播：前馈神经网络</a:t>
            </a:r>
            <a:endParaRPr lang="zh-CN"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1065700" y="1481617"/>
            <a:ext cx="9299944" cy="523220"/>
          </a:xfrm>
          <a:prstGeom prst="rect">
            <a:avLst/>
          </a:prstGeom>
        </p:spPr>
        <p:txBody>
          <a:bodyPr wrap="square">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梯度计算</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 name="流程图: 接点 29"/>
          <p:cNvSpPr/>
          <p:nvPr/>
        </p:nvSpPr>
        <p:spPr>
          <a:xfrm>
            <a:off x="3149340" y="2160849"/>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31" name="流程图: 接点 30"/>
          <p:cNvSpPr/>
          <p:nvPr/>
        </p:nvSpPr>
        <p:spPr>
          <a:xfrm>
            <a:off x="3149338" y="3524564"/>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black"/>
              </a:solidFill>
              <a:latin typeface="Times New Roman" panose="02020603050405020304" pitchFamily="16" charset="0"/>
              <a:cs typeface="Times New Roman" panose="02020603050405020304" pitchFamily="16" charset="0"/>
            </a:endParaRPr>
          </a:p>
        </p:txBody>
      </p:sp>
      <p:sp>
        <p:nvSpPr>
          <p:cNvPr id="32" name="流程图: 接点 31"/>
          <p:cNvSpPr/>
          <p:nvPr/>
        </p:nvSpPr>
        <p:spPr>
          <a:xfrm>
            <a:off x="5291186" y="2160849"/>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cs typeface="Times New Roman" panose="02020603050405020304" pitchFamily="16" charset="0"/>
            </a:endParaRPr>
          </a:p>
        </p:txBody>
      </p:sp>
      <p:sp>
        <p:nvSpPr>
          <p:cNvPr id="33" name="流程图: 接点 32"/>
          <p:cNvSpPr/>
          <p:nvPr/>
        </p:nvSpPr>
        <p:spPr>
          <a:xfrm>
            <a:off x="5291185" y="3539005"/>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cs typeface="Times New Roman" panose="02020603050405020304" pitchFamily="16" charset="0"/>
            </a:endParaRPr>
          </a:p>
        </p:txBody>
      </p:sp>
      <p:sp>
        <p:nvSpPr>
          <p:cNvPr id="34" name="流程图: 接点 33"/>
          <p:cNvSpPr/>
          <p:nvPr/>
        </p:nvSpPr>
        <p:spPr>
          <a:xfrm>
            <a:off x="7433032" y="2160844"/>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 name="流程图: 接点 34"/>
          <p:cNvSpPr/>
          <p:nvPr/>
        </p:nvSpPr>
        <p:spPr>
          <a:xfrm>
            <a:off x="7433032" y="3539005"/>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cs typeface="Times New Roman" panose="02020603050405020304" pitchFamily="16" charset="0"/>
            </a:endParaRPr>
          </a:p>
        </p:txBody>
      </p:sp>
      <p:cxnSp>
        <p:nvCxnSpPr>
          <p:cNvPr id="36" name="直接箭头连接符 35"/>
          <p:cNvCxnSpPr>
            <a:stCxn id="30" idx="6"/>
            <a:endCxn id="32" idx="2"/>
          </p:cNvCxnSpPr>
          <p:nvPr/>
        </p:nvCxnSpPr>
        <p:spPr>
          <a:xfrm>
            <a:off x="3858198" y="2499725"/>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30" idx="6"/>
            <a:endCxn id="33" idx="2"/>
          </p:cNvCxnSpPr>
          <p:nvPr/>
        </p:nvCxnSpPr>
        <p:spPr>
          <a:xfrm>
            <a:off x="3858197" y="2499726"/>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31" idx="6"/>
            <a:endCxn id="33" idx="2"/>
          </p:cNvCxnSpPr>
          <p:nvPr/>
        </p:nvCxnSpPr>
        <p:spPr>
          <a:xfrm>
            <a:off x="3858195" y="3863446"/>
            <a:ext cx="1432988" cy="14441"/>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1" idx="6"/>
            <a:endCxn id="32" idx="2"/>
          </p:cNvCxnSpPr>
          <p:nvPr/>
        </p:nvCxnSpPr>
        <p:spPr>
          <a:xfrm flipV="1">
            <a:off x="3858195" y="2499729"/>
            <a:ext cx="1432991" cy="1363715"/>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4436984" y="2167712"/>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0.20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41" name="文本框 40"/>
          <p:cNvSpPr txBox="1"/>
          <p:nvPr/>
        </p:nvSpPr>
        <p:spPr>
          <a:xfrm>
            <a:off x="3860541" y="2841006"/>
            <a:ext cx="576441"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-0.40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42" name="文本框 41"/>
          <p:cNvSpPr txBox="1"/>
          <p:nvPr/>
        </p:nvSpPr>
        <p:spPr>
          <a:xfrm>
            <a:off x="4092232" y="3380934"/>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0.50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43" name="文本框 42"/>
          <p:cNvSpPr txBox="1"/>
          <p:nvPr/>
        </p:nvSpPr>
        <p:spPr>
          <a:xfrm>
            <a:off x="4436983" y="3869674"/>
            <a:ext cx="492136"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0.60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44" name="直接箭头连接符 43"/>
          <p:cNvCxnSpPr/>
          <p:nvPr/>
        </p:nvCxnSpPr>
        <p:spPr>
          <a:xfrm>
            <a:off x="6000042" y="2507939"/>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6000043" y="2507939"/>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6000039" y="3886096"/>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6000042" y="2507939"/>
            <a:ext cx="1432988"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6578829" y="2175926"/>
            <a:ext cx="492136"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0.10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49" name="文本框 48"/>
          <p:cNvSpPr txBox="1"/>
          <p:nvPr/>
        </p:nvSpPr>
        <p:spPr>
          <a:xfrm>
            <a:off x="6027898" y="2834422"/>
            <a:ext cx="582692"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-0.50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50" name="文本框 49"/>
          <p:cNvSpPr txBox="1"/>
          <p:nvPr/>
        </p:nvSpPr>
        <p:spPr>
          <a:xfrm>
            <a:off x="6228690" y="3405430"/>
            <a:ext cx="582692"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-0.30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51" name="文本框 50"/>
          <p:cNvSpPr txBox="1"/>
          <p:nvPr/>
        </p:nvSpPr>
        <p:spPr>
          <a:xfrm>
            <a:off x="6578827" y="3877886"/>
            <a:ext cx="492136"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0.80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52" name="直接箭头连接符 51"/>
          <p:cNvCxnSpPr/>
          <p:nvPr/>
        </p:nvCxnSpPr>
        <p:spPr>
          <a:xfrm>
            <a:off x="8141889" y="2516153"/>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8141889" y="3886096"/>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153740" y="2294543"/>
            <a:ext cx="708857"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5" name="文本框 54"/>
          <p:cNvSpPr txBox="1"/>
          <p:nvPr/>
        </p:nvSpPr>
        <p:spPr>
          <a:xfrm>
            <a:off x="3140526" y="3647624"/>
            <a:ext cx="708857"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0.3</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6" name="文本框 55"/>
          <p:cNvSpPr txBox="1"/>
          <p:nvPr/>
        </p:nvSpPr>
        <p:spPr>
          <a:xfrm>
            <a:off x="5283548" y="2294537"/>
            <a:ext cx="74435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0.56</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7" name="文本框 56"/>
          <p:cNvSpPr txBox="1"/>
          <p:nvPr/>
        </p:nvSpPr>
        <p:spPr>
          <a:xfrm>
            <a:off x="5291182" y="3651302"/>
            <a:ext cx="888407"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0.50</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8" name="文本框 57"/>
          <p:cNvSpPr txBox="1"/>
          <p:nvPr/>
        </p:nvSpPr>
        <p:spPr>
          <a:xfrm>
            <a:off x="7440666" y="2294535"/>
            <a:ext cx="78735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0.48</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9" name="文本框 58"/>
          <p:cNvSpPr txBox="1"/>
          <p:nvPr/>
        </p:nvSpPr>
        <p:spPr>
          <a:xfrm>
            <a:off x="7440665" y="3647623"/>
            <a:ext cx="803707"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0.53</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60" name="直接箭头连接符 59"/>
          <p:cNvCxnSpPr/>
          <p:nvPr/>
        </p:nvCxnSpPr>
        <p:spPr>
          <a:xfrm flipH="1">
            <a:off x="8141889" y="2600183"/>
            <a:ext cx="597975" cy="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H="1">
            <a:off x="8141889" y="3976748"/>
            <a:ext cx="597975" cy="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8190989" y="2563107"/>
            <a:ext cx="492136" cy="297517"/>
          </a:xfrm>
          <a:prstGeom prst="rect">
            <a:avLst/>
          </a:prstGeom>
          <a:noFill/>
        </p:spPr>
        <p:txBody>
          <a:bodyPr wrap="square" rtlCol="0">
            <a:spAutoFit/>
          </a:bodyPr>
          <a:lstStyle/>
          <a:p>
            <a:r>
              <a:rPr lang="en-US" altLang="zh-CN" sz="2000" baseline="-25000" dirty="0">
                <a:solidFill>
                  <a:srgbClr val="C00000"/>
                </a:solidFill>
                <a:latin typeface="Times New Roman" panose="02020603050405020304" pitchFamily="16" charset="0"/>
                <a:cs typeface="Times New Roman" panose="02020603050405020304" pitchFamily="16" charset="0"/>
              </a:rPr>
              <a:t>0.25</a:t>
            </a:r>
            <a:endParaRPr lang="zh-CN" altLang="en-US" sz="2000" baseline="-25000" dirty="0">
              <a:solidFill>
                <a:srgbClr val="C00000"/>
              </a:solidFill>
              <a:latin typeface="Times New Roman" panose="02020603050405020304" pitchFamily="16" charset="0"/>
              <a:cs typeface="Times New Roman" panose="02020603050405020304" pitchFamily="16" charset="0"/>
            </a:endParaRPr>
          </a:p>
        </p:txBody>
      </p:sp>
      <p:sp>
        <p:nvSpPr>
          <p:cNvPr id="63" name="文本框 62"/>
          <p:cNvSpPr txBox="1"/>
          <p:nvPr/>
        </p:nvSpPr>
        <p:spPr>
          <a:xfrm>
            <a:off x="8219359" y="3904807"/>
            <a:ext cx="492136" cy="297517"/>
          </a:xfrm>
          <a:prstGeom prst="rect">
            <a:avLst/>
          </a:prstGeom>
          <a:noFill/>
        </p:spPr>
        <p:txBody>
          <a:bodyPr wrap="square" rtlCol="0">
            <a:spAutoFit/>
          </a:bodyPr>
          <a:lstStyle/>
          <a:p>
            <a:r>
              <a:rPr lang="en-US" altLang="zh-CN" sz="2000" baseline="-25000" dirty="0">
                <a:solidFill>
                  <a:srgbClr val="C00000"/>
                </a:solidFill>
                <a:latin typeface="Times New Roman" panose="02020603050405020304" pitchFamily="16" charset="0"/>
                <a:cs typeface="Times New Roman" panose="02020603050405020304" pitchFamily="16" charset="0"/>
              </a:rPr>
              <a:t>0.60</a:t>
            </a:r>
            <a:endParaRPr lang="zh-CN" altLang="en-US" sz="2000" baseline="-25000" dirty="0">
              <a:solidFill>
                <a:srgbClr val="C00000"/>
              </a:solidFill>
              <a:latin typeface="Times New Roman" panose="02020603050405020304" pitchFamily="16" charset="0"/>
              <a:cs typeface="Times New Roman" panose="02020603050405020304" pitchFamily="16" charset="0"/>
            </a:endParaRPr>
          </a:p>
        </p:txBody>
      </p:sp>
      <mc:AlternateContent xmlns:mc="http://schemas.openxmlformats.org/markup-compatibility/2006">
        <mc:Choice xmlns:a14="http://schemas.microsoft.com/office/drawing/2010/main" Requires="a14">
          <p:sp>
            <p:nvSpPr>
              <p:cNvPr id="64" name="文本框 63"/>
              <p:cNvSpPr txBox="1"/>
              <p:nvPr/>
            </p:nvSpPr>
            <p:spPr>
              <a:xfrm>
                <a:off x="2247239" y="4453205"/>
                <a:ext cx="7698867" cy="54739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𝛿</m:t>
                          </m:r>
                        </m:e>
                        <m:sub>
                          <m:r>
                            <a:rPr lang="en-US" altLang="zh-CN" sz="1600" i="1">
                              <a:solidFill>
                                <a:prstClr val="black"/>
                              </a:solidFill>
                              <a:latin typeface="Cambria Math" panose="02040503050406030204" pitchFamily="18" charset="0"/>
                            </a:rPr>
                            <m:t>5</m:t>
                          </m:r>
                        </m:sub>
                      </m:sSub>
                      <m:r>
                        <a:rPr lang="en-US" altLang="zh-CN" sz="1600" i="1">
                          <a:solidFill>
                            <a:prstClr val="black"/>
                          </a:solidFill>
                          <a:latin typeface="Cambria Math" panose="02040503050406030204" pitchFamily="18" charset="0"/>
                        </a:rPr>
                        <m:t>= </m:t>
                      </m:r>
                      <m:f>
                        <m:fPr>
                          <m:ctrlPr>
                            <a:rPr lang="en-US" altLang="zh-CN" sz="1600" i="1">
                              <a:solidFill>
                                <a:prstClr val="black"/>
                              </a:solidFill>
                              <a:latin typeface="Cambria Math" panose="02040503050406030204" pitchFamily="18" charset="0"/>
                            </a:rPr>
                          </m:ctrlPr>
                        </m:fPr>
                        <m:num>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𝐸𝑟𝑟𝑜𝑟</m:t>
                          </m:r>
                        </m:num>
                        <m:den>
                          <m:r>
                            <a:rPr lang="zh-CN" altLang="en-US"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𝑤</m:t>
                              </m:r>
                            </m:e>
                            <m:sub>
                              <m:r>
                                <a:rPr lang="en-US" altLang="zh-CN" sz="1600" i="1">
                                  <a:solidFill>
                                    <a:prstClr val="black"/>
                                  </a:solidFill>
                                  <a:latin typeface="Cambria Math" panose="02040503050406030204" pitchFamily="18" charset="0"/>
                                </a:rPr>
                                <m:t>5</m:t>
                              </m:r>
                            </m:sub>
                          </m:sSub>
                        </m:den>
                      </m:f>
                      <m:r>
                        <a:rPr lang="en-US" altLang="zh-CN" sz="1600" i="1">
                          <a:solidFill>
                            <a:prstClr val="black"/>
                          </a:solidFill>
                          <a:latin typeface="Cambria Math" panose="02040503050406030204" pitchFamily="18" charset="0"/>
                        </a:rPr>
                        <m:t>= </m:t>
                      </m:r>
                      <m:f>
                        <m:fPr>
                          <m:ctrlPr>
                            <a:rPr lang="en-US" altLang="zh-CN" sz="1600" i="1">
                              <a:solidFill>
                                <a:prstClr val="black"/>
                              </a:solidFill>
                              <a:latin typeface="Cambria Math" panose="02040503050406030204" pitchFamily="18" charset="0"/>
                            </a:rPr>
                          </m:ctrlPr>
                        </m:fPr>
                        <m:num>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𝐸𝑟𝑟𝑜𝑟</m:t>
                          </m:r>
                        </m:num>
                        <m:den>
                          <m:r>
                            <a:rPr lang="zh-CN" altLang="en-US"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𝑜</m:t>
                              </m:r>
                            </m:e>
                            <m:sub>
                              <m:r>
                                <a:rPr lang="en-US" altLang="zh-CN" sz="1600" i="1">
                                  <a:solidFill>
                                    <a:prstClr val="black"/>
                                  </a:solidFill>
                                  <a:latin typeface="Cambria Math" panose="02040503050406030204" pitchFamily="18" charset="0"/>
                                </a:rPr>
                                <m:t>1</m:t>
                              </m:r>
                            </m:sub>
                          </m:sSub>
                        </m:den>
                      </m:f>
                      <m:r>
                        <a:rPr lang="en-US" altLang="zh-CN" sz="1600" i="1">
                          <a:solidFill>
                            <a:prstClr val="black"/>
                          </a:solidFill>
                          <a:latin typeface="Cambria Math" panose="02040503050406030204" pitchFamily="18" charset="0"/>
                        </a:rPr>
                        <m:t> ∗ </m:t>
                      </m:r>
                      <m:f>
                        <m:fPr>
                          <m:ctrlPr>
                            <a:rPr lang="en-US" altLang="zh-CN" sz="1600" i="1">
                              <a:solidFill>
                                <a:prstClr val="black"/>
                              </a:solidFill>
                              <a:latin typeface="Cambria Math" panose="02040503050406030204" pitchFamily="18" charset="0"/>
                            </a:rPr>
                          </m:ctrlPr>
                        </m:fPr>
                        <m:num>
                          <m:r>
                            <a:rPr lang="zh-CN" altLang="en-US"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𝑜</m:t>
                              </m:r>
                            </m:e>
                            <m:sub>
                              <m:r>
                                <a:rPr lang="en-US" altLang="zh-CN" sz="1600" i="1">
                                  <a:solidFill>
                                    <a:prstClr val="black"/>
                                  </a:solidFill>
                                  <a:latin typeface="Cambria Math" panose="02040503050406030204" pitchFamily="18" charset="0"/>
                                </a:rPr>
                                <m:t>1</m:t>
                              </m:r>
                            </m:sub>
                          </m:sSub>
                        </m:num>
                        <m:den>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𝐼𝑛</m:t>
                              </m:r>
                            </m:e>
                            <m:sub>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𝑜</m:t>
                                  </m:r>
                                </m:e>
                                <m:sub>
                                  <m:r>
                                    <a:rPr lang="en-US" altLang="zh-CN" sz="1600" i="1">
                                      <a:solidFill>
                                        <a:prstClr val="black"/>
                                      </a:solidFill>
                                      <a:latin typeface="Cambria Math" panose="02040503050406030204" pitchFamily="18" charset="0"/>
                                    </a:rPr>
                                    <m:t>1</m:t>
                                  </m:r>
                                </m:sub>
                              </m:sSub>
                            </m:sub>
                          </m:sSub>
                        </m:den>
                      </m:f>
                      <m:r>
                        <a:rPr lang="en-US" altLang="zh-CN" sz="1600">
                          <a:solidFill>
                            <a:prstClr val="black"/>
                          </a:solidFill>
                          <a:latin typeface="Cambria Math" panose="02040503050406030204" pitchFamily="18" charset="0"/>
                        </a:rPr>
                        <m:t> ∗ </m:t>
                      </m:r>
                      <m:f>
                        <m:fPr>
                          <m:ctrlPr>
                            <a:rPr lang="en-US" altLang="zh-CN" sz="1600" i="1">
                              <a:solidFill>
                                <a:prstClr val="black"/>
                              </a:solidFill>
                              <a:latin typeface="Cambria Math" panose="02040503050406030204" pitchFamily="18" charset="0"/>
                            </a:rPr>
                          </m:ctrlPr>
                        </m:fPr>
                        <m:num>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𝐼𝑛</m:t>
                              </m:r>
                            </m:e>
                            <m:sub>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𝑜</m:t>
                                  </m:r>
                                </m:e>
                                <m:sub>
                                  <m:r>
                                    <a:rPr lang="en-US" altLang="zh-CN" sz="1600" i="1">
                                      <a:solidFill>
                                        <a:prstClr val="black"/>
                                      </a:solidFill>
                                      <a:latin typeface="Cambria Math" panose="02040503050406030204" pitchFamily="18" charset="0"/>
                                    </a:rPr>
                                    <m:t>1</m:t>
                                  </m:r>
                                </m:sub>
                              </m:sSub>
                            </m:sub>
                          </m:sSub>
                        </m:num>
                        <m:den>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𝑤</m:t>
                              </m:r>
                            </m:e>
                            <m:sub>
                              <m:r>
                                <a:rPr lang="en-US" altLang="zh-CN" sz="1600" i="1">
                                  <a:solidFill>
                                    <a:prstClr val="black"/>
                                  </a:solidFill>
                                  <a:latin typeface="Cambria Math" panose="02040503050406030204" pitchFamily="18" charset="0"/>
                                </a:rPr>
                                <m:t>5</m:t>
                              </m:r>
                            </m:sub>
                          </m:sSub>
                        </m:den>
                      </m:f>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25</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48</m:t>
                      </m:r>
                      <m:r>
                        <a:rPr lang="en-US" altLang="zh-CN" sz="1600" i="1">
                          <a:solidFill>
                            <a:prstClr val="black"/>
                          </a:solidFill>
                          <a:latin typeface="Cambria Math" panose="02040503050406030204" pitchFamily="18" charset="0"/>
                        </a:rPr>
                        <m:t>∗</m:t>
                      </m:r>
                      <m:d>
                        <m:dPr>
                          <m:ctrlPr>
                            <a:rPr lang="en-US" altLang="zh-CN" sz="1600" i="1">
                              <a:solidFill>
                                <a:prstClr val="black"/>
                              </a:solidFill>
                              <a:latin typeface="Cambria Math" panose="02040503050406030204" pitchFamily="18" charset="0"/>
                            </a:rPr>
                          </m:ctrlPr>
                        </m:dPr>
                        <m:e>
                          <m:r>
                            <a:rPr lang="en-US" altLang="zh-CN" sz="1600" i="1">
                              <a:solidFill>
                                <a:prstClr val="black"/>
                              </a:solidFill>
                              <a:latin typeface="Cambria Math" panose="02040503050406030204" pitchFamily="18" charset="0"/>
                            </a:rPr>
                            <m:t>1</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48</m:t>
                          </m:r>
                        </m:e>
                      </m:d>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56</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03</m:t>
                      </m:r>
                    </m:oMath>
                  </m:oMathPara>
                </a14:m>
                <a:endParaRPr lang="zh-CN" altLang="en-US" sz="1600" dirty="0">
                  <a:solidFill>
                    <a:prstClr val="black"/>
                  </a:solidFill>
                  <a:latin typeface="Times New Roman" panose="02020603050405020304" pitchFamily="16" charset="0"/>
                  <a:cs typeface="Times New Roman" panose="02020603050405020304" pitchFamily="16" charset="0"/>
                </a:endParaRPr>
              </a:p>
            </p:txBody>
          </p:sp>
        </mc:Choice>
        <mc:Fallback>
          <p:sp>
            <p:nvSpPr>
              <p:cNvPr id="64" name="文本框 63"/>
              <p:cNvSpPr txBox="1">
                <a:spLocks noRot="1" noChangeAspect="1" noMove="1" noResize="1" noEditPoints="1" noAdjustHandles="1" noChangeArrowheads="1" noChangeShapeType="1" noTextEdit="1"/>
              </p:cNvSpPr>
              <p:nvPr/>
            </p:nvSpPr>
            <p:spPr>
              <a:xfrm>
                <a:off x="2247239" y="4453205"/>
                <a:ext cx="7698867" cy="547394"/>
              </a:xfrm>
              <a:prstGeom prst="rect">
                <a:avLst/>
              </a:prstGeom>
              <a:blipFill rotWithShape="1">
                <a:blip r:embed="rId1"/>
                <a:stretch>
                  <a:fillRect l="-8" t="-107" r="1" b="1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 name="文本框 64"/>
              <p:cNvSpPr txBox="1"/>
              <p:nvPr/>
            </p:nvSpPr>
            <p:spPr>
              <a:xfrm>
                <a:off x="2247239" y="5224033"/>
                <a:ext cx="7698867" cy="54739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𝛿</m:t>
                          </m:r>
                        </m:e>
                        <m:sub>
                          <m:r>
                            <a:rPr lang="en-US" altLang="zh-CN" sz="1600" i="1">
                              <a:solidFill>
                                <a:prstClr val="black"/>
                              </a:solidFill>
                              <a:latin typeface="Cambria Math" panose="02040503050406030204" pitchFamily="18" charset="0"/>
                            </a:rPr>
                            <m:t>7</m:t>
                          </m:r>
                        </m:sub>
                      </m:sSub>
                      <m:r>
                        <a:rPr lang="en-US" altLang="zh-CN" sz="1600" i="1">
                          <a:solidFill>
                            <a:prstClr val="black"/>
                          </a:solidFill>
                          <a:latin typeface="Cambria Math" panose="02040503050406030204" pitchFamily="18" charset="0"/>
                        </a:rPr>
                        <m:t>= </m:t>
                      </m:r>
                      <m:f>
                        <m:fPr>
                          <m:ctrlPr>
                            <a:rPr lang="en-US" altLang="zh-CN" sz="1600" i="1">
                              <a:solidFill>
                                <a:prstClr val="black"/>
                              </a:solidFill>
                              <a:latin typeface="Cambria Math" panose="02040503050406030204" pitchFamily="18" charset="0"/>
                            </a:rPr>
                          </m:ctrlPr>
                        </m:fPr>
                        <m:num>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𝐸𝑟𝑟𝑜𝑟</m:t>
                          </m:r>
                        </m:num>
                        <m:den>
                          <m:r>
                            <a:rPr lang="zh-CN" altLang="en-US"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𝑤</m:t>
                              </m:r>
                            </m:e>
                            <m:sub>
                              <m:r>
                                <a:rPr lang="en-US" altLang="zh-CN" sz="1600" i="1">
                                  <a:solidFill>
                                    <a:prstClr val="black"/>
                                  </a:solidFill>
                                  <a:latin typeface="Cambria Math" panose="02040503050406030204" pitchFamily="18" charset="0"/>
                                </a:rPr>
                                <m:t>7</m:t>
                              </m:r>
                            </m:sub>
                          </m:sSub>
                        </m:den>
                      </m:f>
                      <m:r>
                        <a:rPr lang="en-US" altLang="zh-CN" sz="1600" i="1">
                          <a:solidFill>
                            <a:prstClr val="black"/>
                          </a:solidFill>
                          <a:latin typeface="Cambria Math" panose="02040503050406030204" pitchFamily="18" charset="0"/>
                        </a:rPr>
                        <m:t>= </m:t>
                      </m:r>
                      <m:f>
                        <m:fPr>
                          <m:ctrlPr>
                            <a:rPr lang="en-US" altLang="zh-CN" sz="1600" i="1">
                              <a:solidFill>
                                <a:prstClr val="black"/>
                              </a:solidFill>
                              <a:latin typeface="Cambria Math" panose="02040503050406030204" pitchFamily="18" charset="0"/>
                            </a:rPr>
                          </m:ctrlPr>
                        </m:fPr>
                        <m:num>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𝐸𝑟𝑟𝑜𝑟</m:t>
                          </m:r>
                        </m:num>
                        <m:den>
                          <m:r>
                            <a:rPr lang="zh-CN" altLang="en-US"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𝑜</m:t>
                              </m:r>
                            </m:e>
                            <m:sub>
                              <m:r>
                                <a:rPr lang="en-US" altLang="zh-CN" sz="1600" i="1">
                                  <a:solidFill>
                                    <a:prstClr val="black"/>
                                  </a:solidFill>
                                  <a:latin typeface="Cambria Math" panose="02040503050406030204" pitchFamily="18" charset="0"/>
                                </a:rPr>
                                <m:t>1</m:t>
                              </m:r>
                            </m:sub>
                          </m:sSub>
                        </m:den>
                      </m:f>
                      <m:r>
                        <a:rPr lang="en-US" altLang="zh-CN" sz="1600" i="1">
                          <a:solidFill>
                            <a:prstClr val="black"/>
                          </a:solidFill>
                          <a:latin typeface="Cambria Math" panose="02040503050406030204" pitchFamily="18" charset="0"/>
                        </a:rPr>
                        <m:t> ∗ </m:t>
                      </m:r>
                      <m:f>
                        <m:fPr>
                          <m:ctrlPr>
                            <a:rPr lang="en-US" altLang="zh-CN" sz="1600" i="1">
                              <a:solidFill>
                                <a:prstClr val="black"/>
                              </a:solidFill>
                              <a:latin typeface="Cambria Math" panose="02040503050406030204" pitchFamily="18" charset="0"/>
                            </a:rPr>
                          </m:ctrlPr>
                        </m:fPr>
                        <m:num>
                          <m:r>
                            <a:rPr lang="zh-CN" altLang="en-US"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𝑜</m:t>
                              </m:r>
                            </m:e>
                            <m:sub>
                              <m:r>
                                <a:rPr lang="en-US" altLang="zh-CN" sz="1600" i="1">
                                  <a:solidFill>
                                    <a:prstClr val="black"/>
                                  </a:solidFill>
                                  <a:latin typeface="Cambria Math" panose="02040503050406030204" pitchFamily="18" charset="0"/>
                                </a:rPr>
                                <m:t>1</m:t>
                              </m:r>
                            </m:sub>
                          </m:sSub>
                        </m:num>
                        <m:den>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𝐼𝑛</m:t>
                              </m:r>
                            </m:e>
                            <m:sub>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𝑜</m:t>
                                  </m:r>
                                </m:e>
                                <m:sub>
                                  <m:r>
                                    <a:rPr lang="en-US" altLang="zh-CN" sz="1600" i="1">
                                      <a:solidFill>
                                        <a:prstClr val="black"/>
                                      </a:solidFill>
                                      <a:latin typeface="Cambria Math" panose="02040503050406030204" pitchFamily="18" charset="0"/>
                                    </a:rPr>
                                    <m:t>1</m:t>
                                  </m:r>
                                </m:sub>
                              </m:sSub>
                            </m:sub>
                          </m:sSub>
                        </m:den>
                      </m:f>
                      <m:r>
                        <a:rPr lang="en-US" altLang="zh-CN" sz="1600">
                          <a:solidFill>
                            <a:prstClr val="black"/>
                          </a:solidFill>
                          <a:latin typeface="Cambria Math" panose="02040503050406030204" pitchFamily="18" charset="0"/>
                        </a:rPr>
                        <m:t> ∗ </m:t>
                      </m:r>
                      <m:f>
                        <m:fPr>
                          <m:ctrlPr>
                            <a:rPr lang="en-US" altLang="zh-CN" sz="1600" i="1">
                              <a:solidFill>
                                <a:prstClr val="black"/>
                              </a:solidFill>
                              <a:latin typeface="Cambria Math" panose="02040503050406030204" pitchFamily="18" charset="0"/>
                            </a:rPr>
                          </m:ctrlPr>
                        </m:fPr>
                        <m:num>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𝐼𝑛</m:t>
                              </m:r>
                            </m:e>
                            <m:sub>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𝑜</m:t>
                                  </m:r>
                                </m:e>
                                <m:sub>
                                  <m:r>
                                    <a:rPr lang="en-US" altLang="zh-CN" sz="1600" i="1">
                                      <a:solidFill>
                                        <a:prstClr val="black"/>
                                      </a:solidFill>
                                      <a:latin typeface="Cambria Math" panose="02040503050406030204" pitchFamily="18" charset="0"/>
                                    </a:rPr>
                                    <m:t>1</m:t>
                                  </m:r>
                                </m:sub>
                              </m:sSub>
                            </m:sub>
                          </m:sSub>
                        </m:num>
                        <m:den>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𝑤</m:t>
                              </m:r>
                            </m:e>
                            <m:sub>
                              <m:r>
                                <a:rPr lang="en-US" altLang="zh-CN" sz="1600" i="1">
                                  <a:solidFill>
                                    <a:prstClr val="black"/>
                                  </a:solidFill>
                                  <a:latin typeface="Cambria Math" panose="02040503050406030204" pitchFamily="18" charset="0"/>
                                </a:rPr>
                                <m:t>7</m:t>
                              </m:r>
                            </m:sub>
                          </m:sSub>
                        </m:den>
                      </m:f>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25</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48</m:t>
                      </m:r>
                      <m:r>
                        <a:rPr lang="en-US" altLang="zh-CN" sz="1600" i="1">
                          <a:solidFill>
                            <a:prstClr val="black"/>
                          </a:solidFill>
                          <a:latin typeface="Cambria Math" panose="02040503050406030204" pitchFamily="18" charset="0"/>
                        </a:rPr>
                        <m:t>∗</m:t>
                      </m:r>
                      <m:d>
                        <m:dPr>
                          <m:ctrlPr>
                            <a:rPr lang="en-US" altLang="zh-CN" sz="1600" i="1">
                              <a:solidFill>
                                <a:prstClr val="black"/>
                              </a:solidFill>
                              <a:latin typeface="Cambria Math" panose="02040503050406030204" pitchFamily="18" charset="0"/>
                            </a:rPr>
                          </m:ctrlPr>
                        </m:dPr>
                        <m:e>
                          <m:r>
                            <a:rPr lang="en-US" altLang="zh-CN" sz="1600" i="1">
                              <a:solidFill>
                                <a:prstClr val="black"/>
                              </a:solidFill>
                              <a:latin typeface="Cambria Math" panose="02040503050406030204" pitchFamily="18" charset="0"/>
                            </a:rPr>
                            <m:t>1</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48</m:t>
                          </m:r>
                        </m:e>
                      </m:d>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5</m:t>
                      </m:r>
                      <m:r>
                        <a:rPr lang="en-US" altLang="zh-CN" sz="1600" i="1">
                          <a:solidFill>
                            <a:prstClr val="black"/>
                          </a:solidFill>
                          <a:latin typeface="Cambria Math" panose="02040503050406030204"/>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03</m:t>
                      </m:r>
                    </m:oMath>
                  </m:oMathPara>
                </a14:m>
                <a:endParaRPr lang="zh-CN" altLang="en-US" sz="1600" dirty="0">
                  <a:solidFill>
                    <a:prstClr val="black"/>
                  </a:solidFill>
                  <a:latin typeface="Times New Roman" panose="02020603050405020304" pitchFamily="16" charset="0"/>
                  <a:cs typeface="Times New Roman" panose="02020603050405020304" pitchFamily="16" charset="0"/>
                </a:endParaRPr>
              </a:p>
            </p:txBody>
          </p:sp>
        </mc:Choice>
        <mc:Fallback>
          <p:sp>
            <p:nvSpPr>
              <p:cNvPr id="65" name="文本框 64"/>
              <p:cNvSpPr txBox="1">
                <a:spLocks noRot="1" noChangeAspect="1" noMove="1" noResize="1" noEditPoints="1" noAdjustHandles="1" noChangeArrowheads="1" noChangeShapeType="1" noTextEdit="1"/>
              </p:cNvSpPr>
              <p:nvPr/>
            </p:nvSpPr>
            <p:spPr>
              <a:xfrm>
                <a:off x="2247239" y="5224033"/>
                <a:ext cx="7698867" cy="547394"/>
              </a:xfrm>
              <a:prstGeom prst="rect">
                <a:avLst/>
              </a:prstGeom>
              <a:blipFill rotWithShape="1">
                <a:blip r:embed="rId2"/>
                <a:stretch>
                  <a:fillRect l="-8" t="-96" r="1" b="100"/>
                </a:stretch>
              </a:blipFill>
            </p:spPr>
            <p:txBody>
              <a:bodyPr/>
              <a:lstStyle/>
              <a:p>
                <a:r>
                  <a:rPr lang="zh-CN" altLang="en-US">
                    <a:noFill/>
                  </a:rPr>
                  <a:t> </a:t>
                </a:r>
              </a:p>
            </p:txBody>
          </p:sp>
        </mc:Fallback>
      </mc:AlternateContent>
      <p:cxnSp>
        <p:nvCxnSpPr>
          <p:cNvPr id="68" name="直接箭头连接符 67"/>
          <p:cNvCxnSpPr/>
          <p:nvPr/>
        </p:nvCxnSpPr>
        <p:spPr>
          <a:xfrm flipH="1">
            <a:off x="6027898" y="2563107"/>
            <a:ext cx="1268253" cy="1205619"/>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6480519" y="2745767"/>
            <a:ext cx="492136" cy="297517"/>
          </a:xfrm>
          <a:prstGeom prst="rect">
            <a:avLst/>
          </a:prstGeom>
          <a:noFill/>
        </p:spPr>
        <p:txBody>
          <a:bodyPr wrap="square" rtlCol="0">
            <a:spAutoFit/>
          </a:bodyPr>
          <a:lstStyle/>
          <a:p>
            <a:r>
              <a:rPr lang="en-US" altLang="zh-CN" sz="2000" baseline="-25000" dirty="0">
                <a:solidFill>
                  <a:srgbClr val="C00000"/>
                </a:solidFill>
                <a:latin typeface="Times New Roman" panose="02020603050405020304" pitchFamily="16" charset="0"/>
                <a:cs typeface="Times New Roman" panose="02020603050405020304" pitchFamily="16" charset="0"/>
              </a:rPr>
              <a:t>0.03</a:t>
            </a:r>
            <a:endParaRPr lang="zh-CN" altLang="en-US" sz="2000" baseline="-25000" dirty="0">
              <a:solidFill>
                <a:srgbClr val="C00000"/>
              </a:solidFill>
              <a:latin typeface="Times New Roman" panose="02020603050405020304" pitchFamily="16" charset="0"/>
              <a:cs typeface="Times New Roman" panose="02020603050405020304" pitchFamily="16" charset="0"/>
            </a:endParaRPr>
          </a:p>
        </p:txBody>
      </p:sp>
      <p:cxnSp>
        <p:nvCxnSpPr>
          <p:cNvPr id="70" name="直接箭头连接符 69"/>
          <p:cNvCxnSpPr/>
          <p:nvPr/>
        </p:nvCxnSpPr>
        <p:spPr>
          <a:xfrm flipH="1">
            <a:off x="6020260" y="2572527"/>
            <a:ext cx="1275891" cy="17708"/>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6302891" y="2482576"/>
            <a:ext cx="492136" cy="297517"/>
          </a:xfrm>
          <a:prstGeom prst="rect">
            <a:avLst/>
          </a:prstGeom>
          <a:noFill/>
        </p:spPr>
        <p:txBody>
          <a:bodyPr wrap="square" rtlCol="0">
            <a:spAutoFit/>
          </a:bodyPr>
          <a:lstStyle/>
          <a:p>
            <a:r>
              <a:rPr lang="en-US" altLang="zh-CN" sz="2000" baseline="-25000" dirty="0">
                <a:solidFill>
                  <a:srgbClr val="C00000"/>
                </a:solidFill>
                <a:latin typeface="Times New Roman" panose="02020603050405020304" pitchFamily="16" charset="0"/>
                <a:cs typeface="Times New Roman" panose="02020603050405020304" pitchFamily="16" charset="0"/>
              </a:rPr>
              <a:t>0.03</a:t>
            </a:r>
            <a:endParaRPr lang="zh-CN" altLang="en-US" sz="2000" baseline="-25000" dirty="0">
              <a:solidFill>
                <a:srgbClr val="C00000"/>
              </a:solidFill>
              <a:latin typeface="Times New Roman" panose="02020603050405020304" pitchFamily="16" charset="0"/>
              <a:cs typeface="Times New Roman" panose="02020603050405020304" pitchFamily="16" charset="0"/>
            </a:endParaRPr>
          </a:p>
        </p:txBody>
      </p:sp>
      <mc:AlternateContent xmlns:mc="http://schemas.openxmlformats.org/markup-compatibility/2006">
        <mc:Choice xmlns:a14="http://schemas.microsoft.com/office/drawing/2010/main" Requires="a14">
          <p:sp>
            <p:nvSpPr>
              <p:cNvPr id="66" name="矩形 65"/>
              <p:cNvSpPr/>
              <p:nvPr/>
            </p:nvSpPr>
            <p:spPr>
              <a:xfrm>
                <a:off x="8788965" y="2313341"/>
                <a:ext cx="597975" cy="1767353"/>
              </a:xfrm>
              <a:prstGeom prst="rect">
                <a:avLst/>
              </a:prstGeom>
              <a:solidFill>
                <a:schemeClr val="bg1">
                  <a:lumMod val="65000"/>
                </a:schemeClr>
              </a:solidFill>
              <a:ln>
                <a:solidFill>
                  <a:srgbClr val="C00000"/>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CN" sz="3200" i="1">
                          <a:solidFill>
                            <a:prstClr val="black"/>
                          </a:solidFill>
                          <a:latin typeface="Cambria Math" panose="02040503050406030204" pitchFamily="18" charset="0"/>
                        </a:rPr>
                        <m:t>𝐸𝑟𝑟𝑜𝑟</m:t>
                      </m:r>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66" name="矩形 65"/>
              <p:cNvSpPr>
                <a:spLocks noRot="1" noChangeAspect="1" noMove="1" noResize="1" noEditPoints="1" noAdjustHandles="1" noChangeArrowheads="1" noChangeShapeType="1" noTextEdit="1"/>
              </p:cNvSpPr>
              <p:nvPr/>
            </p:nvSpPr>
            <p:spPr>
              <a:xfrm>
                <a:off x="8788965" y="2313341"/>
                <a:ext cx="597975" cy="1767353"/>
              </a:xfrm>
              <a:prstGeom prst="rect">
                <a:avLst/>
              </a:prstGeom>
              <a:blipFill rotWithShape="1">
                <a:blip r:embed="rId3"/>
                <a:stretch>
                  <a:fillRect l="-1156" t="-361" r="-1000" b="-349"/>
                </a:stretch>
              </a:blipFill>
              <a:ln>
                <a:solidFill>
                  <a:srgbClr val="C00000"/>
                </a:solid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
        <p:nvSpPr>
          <p:cNvPr id="4" name="标题 3"/>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误差反向传播：前馈神经网络</a:t>
            </a:r>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1065700" y="1481617"/>
            <a:ext cx="9299944" cy="523220"/>
          </a:xfrm>
          <a:prstGeom prst="rect">
            <a:avLst/>
          </a:prstGeom>
        </p:spPr>
        <p:txBody>
          <a:bodyPr wrap="square">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梯度计算</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 name="流程图: 接点 29"/>
          <p:cNvSpPr/>
          <p:nvPr/>
        </p:nvSpPr>
        <p:spPr>
          <a:xfrm>
            <a:off x="3149340" y="2160849"/>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31" name="流程图: 接点 30"/>
          <p:cNvSpPr/>
          <p:nvPr/>
        </p:nvSpPr>
        <p:spPr>
          <a:xfrm>
            <a:off x="3149338" y="3524564"/>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black"/>
              </a:solidFill>
              <a:latin typeface="Times New Roman" panose="02020603050405020304" pitchFamily="16" charset="0"/>
              <a:cs typeface="Times New Roman" panose="02020603050405020304" pitchFamily="16" charset="0"/>
            </a:endParaRPr>
          </a:p>
        </p:txBody>
      </p:sp>
      <p:sp>
        <p:nvSpPr>
          <p:cNvPr id="32" name="流程图: 接点 31"/>
          <p:cNvSpPr/>
          <p:nvPr/>
        </p:nvSpPr>
        <p:spPr>
          <a:xfrm>
            <a:off x="5291186" y="2160849"/>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cs typeface="Times New Roman" panose="02020603050405020304" pitchFamily="16" charset="0"/>
            </a:endParaRPr>
          </a:p>
        </p:txBody>
      </p:sp>
      <p:sp>
        <p:nvSpPr>
          <p:cNvPr id="33" name="流程图: 接点 32"/>
          <p:cNvSpPr/>
          <p:nvPr/>
        </p:nvSpPr>
        <p:spPr>
          <a:xfrm>
            <a:off x="5291185" y="3539005"/>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cs typeface="Times New Roman" panose="02020603050405020304" pitchFamily="16" charset="0"/>
            </a:endParaRPr>
          </a:p>
        </p:txBody>
      </p:sp>
      <p:sp>
        <p:nvSpPr>
          <p:cNvPr id="34" name="流程图: 接点 33"/>
          <p:cNvSpPr/>
          <p:nvPr/>
        </p:nvSpPr>
        <p:spPr>
          <a:xfrm>
            <a:off x="7433032" y="2160844"/>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 name="流程图: 接点 34"/>
          <p:cNvSpPr/>
          <p:nvPr/>
        </p:nvSpPr>
        <p:spPr>
          <a:xfrm>
            <a:off x="7433032" y="3539005"/>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cs typeface="Times New Roman" panose="02020603050405020304" pitchFamily="16" charset="0"/>
            </a:endParaRPr>
          </a:p>
        </p:txBody>
      </p:sp>
      <p:cxnSp>
        <p:nvCxnSpPr>
          <p:cNvPr id="36" name="直接箭头连接符 35"/>
          <p:cNvCxnSpPr>
            <a:stCxn id="30" idx="6"/>
            <a:endCxn id="32" idx="2"/>
          </p:cNvCxnSpPr>
          <p:nvPr/>
        </p:nvCxnSpPr>
        <p:spPr>
          <a:xfrm>
            <a:off x="3858198" y="2499725"/>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30" idx="6"/>
            <a:endCxn id="33" idx="2"/>
          </p:cNvCxnSpPr>
          <p:nvPr/>
        </p:nvCxnSpPr>
        <p:spPr>
          <a:xfrm>
            <a:off x="3858197" y="2499726"/>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31" idx="6"/>
            <a:endCxn id="33" idx="2"/>
          </p:cNvCxnSpPr>
          <p:nvPr/>
        </p:nvCxnSpPr>
        <p:spPr>
          <a:xfrm>
            <a:off x="3858195" y="3863446"/>
            <a:ext cx="1432988" cy="14441"/>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1" idx="6"/>
            <a:endCxn id="32" idx="2"/>
          </p:cNvCxnSpPr>
          <p:nvPr/>
        </p:nvCxnSpPr>
        <p:spPr>
          <a:xfrm flipV="1">
            <a:off x="3858195" y="2499729"/>
            <a:ext cx="1432991" cy="1363715"/>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4436984" y="2167712"/>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0.20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41" name="文本框 40"/>
          <p:cNvSpPr txBox="1"/>
          <p:nvPr/>
        </p:nvSpPr>
        <p:spPr>
          <a:xfrm>
            <a:off x="3860541" y="2841006"/>
            <a:ext cx="576441"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-0.40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42" name="文本框 41"/>
          <p:cNvSpPr txBox="1"/>
          <p:nvPr/>
        </p:nvSpPr>
        <p:spPr>
          <a:xfrm>
            <a:off x="4092232" y="3380934"/>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0.50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43" name="文本框 42"/>
          <p:cNvSpPr txBox="1"/>
          <p:nvPr/>
        </p:nvSpPr>
        <p:spPr>
          <a:xfrm>
            <a:off x="4436983" y="3869674"/>
            <a:ext cx="492136"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0.60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44" name="直接箭头连接符 43"/>
          <p:cNvCxnSpPr/>
          <p:nvPr/>
        </p:nvCxnSpPr>
        <p:spPr>
          <a:xfrm>
            <a:off x="6000042" y="2507939"/>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6000043" y="2507939"/>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6000039" y="3886096"/>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6000042" y="2507939"/>
            <a:ext cx="1432988"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6578829" y="2175926"/>
            <a:ext cx="492136"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0.10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49" name="文本框 48"/>
          <p:cNvSpPr txBox="1"/>
          <p:nvPr/>
        </p:nvSpPr>
        <p:spPr>
          <a:xfrm>
            <a:off x="6027898" y="2834422"/>
            <a:ext cx="582692"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-0.50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50" name="文本框 49"/>
          <p:cNvSpPr txBox="1"/>
          <p:nvPr/>
        </p:nvSpPr>
        <p:spPr>
          <a:xfrm>
            <a:off x="6228690" y="3405430"/>
            <a:ext cx="582692"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-0.30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51" name="文本框 50"/>
          <p:cNvSpPr txBox="1"/>
          <p:nvPr/>
        </p:nvSpPr>
        <p:spPr>
          <a:xfrm>
            <a:off x="6578827" y="3877886"/>
            <a:ext cx="492136"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0.80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52" name="直接箭头连接符 51"/>
          <p:cNvCxnSpPr/>
          <p:nvPr/>
        </p:nvCxnSpPr>
        <p:spPr>
          <a:xfrm>
            <a:off x="8141889" y="2516153"/>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8141889" y="3886096"/>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153740" y="2294543"/>
            <a:ext cx="708857"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5" name="文本框 54"/>
          <p:cNvSpPr txBox="1"/>
          <p:nvPr/>
        </p:nvSpPr>
        <p:spPr>
          <a:xfrm>
            <a:off x="3140526" y="3647624"/>
            <a:ext cx="708857"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0.3</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6" name="文本框 55"/>
          <p:cNvSpPr txBox="1"/>
          <p:nvPr/>
        </p:nvSpPr>
        <p:spPr>
          <a:xfrm>
            <a:off x="5283548" y="2294537"/>
            <a:ext cx="856902"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0.56</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7" name="文本框 56"/>
          <p:cNvSpPr txBox="1"/>
          <p:nvPr/>
        </p:nvSpPr>
        <p:spPr>
          <a:xfrm>
            <a:off x="5291182" y="3651302"/>
            <a:ext cx="816556"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0.50</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8" name="文本框 57"/>
          <p:cNvSpPr txBox="1"/>
          <p:nvPr/>
        </p:nvSpPr>
        <p:spPr>
          <a:xfrm>
            <a:off x="7440666" y="2294535"/>
            <a:ext cx="824571"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0.48</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9" name="文本框 58"/>
          <p:cNvSpPr txBox="1"/>
          <p:nvPr/>
        </p:nvSpPr>
        <p:spPr>
          <a:xfrm>
            <a:off x="7440665" y="3647623"/>
            <a:ext cx="920769"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0.53</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60" name="直接箭头连接符 59"/>
          <p:cNvCxnSpPr/>
          <p:nvPr/>
        </p:nvCxnSpPr>
        <p:spPr>
          <a:xfrm flipH="1">
            <a:off x="8141889" y="2600183"/>
            <a:ext cx="597975" cy="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H="1">
            <a:off x="8141889" y="3976748"/>
            <a:ext cx="597975" cy="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8190989" y="2563107"/>
            <a:ext cx="492136" cy="297517"/>
          </a:xfrm>
          <a:prstGeom prst="rect">
            <a:avLst/>
          </a:prstGeom>
          <a:noFill/>
        </p:spPr>
        <p:txBody>
          <a:bodyPr wrap="square" rtlCol="0">
            <a:spAutoFit/>
          </a:bodyPr>
          <a:lstStyle/>
          <a:p>
            <a:r>
              <a:rPr lang="en-US" altLang="zh-CN" sz="2000" baseline="-25000" dirty="0">
                <a:solidFill>
                  <a:srgbClr val="C00000"/>
                </a:solidFill>
                <a:latin typeface="Times New Roman" panose="02020603050405020304" pitchFamily="16" charset="0"/>
                <a:cs typeface="Times New Roman" panose="02020603050405020304" pitchFamily="16" charset="0"/>
              </a:rPr>
              <a:t>0.25</a:t>
            </a:r>
            <a:endParaRPr lang="zh-CN" altLang="en-US" sz="2000" baseline="-25000" dirty="0">
              <a:solidFill>
                <a:srgbClr val="C00000"/>
              </a:solidFill>
              <a:latin typeface="Times New Roman" panose="02020603050405020304" pitchFamily="16" charset="0"/>
              <a:cs typeface="Times New Roman" panose="02020603050405020304" pitchFamily="16" charset="0"/>
            </a:endParaRPr>
          </a:p>
        </p:txBody>
      </p:sp>
      <p:sp>
        <p:nvSpPr>
          <p:cNvPr id="63" name="文本框 62"/>
          <p:cNvSpPr txBox="1"/>
          <p:nvPr/>
        </p:nvSpPr>
        <p:spPr>
          <a:xfrm>
            <a:off x="8187348" y="3897858"/>
            <a:ext cx="492136" cy="297517"/>
          </a:xfrm>
          <a:prstGeom prst="rect">
            <a:avLst/>
          </a:prstGeom>
          <a:noFill/>
        </p:spPr>
        <p:txBody>
          <a:bodyPr wrap="square" rtlCol="0">
            <a:spAutoFit/>
          </a:bodyPr>
          <a:lstStyle/>
          <a:p>
            <a:r>
              <a:rPr lang="en-US" altLang="zh-CN" sz="2000" baseline="-25000" dirty="0">
                <a:solidFill>
                  <a:srgbClr val="C00000"/>
                </a:solidFill>
                <a:latin typeface="Times New Roman" panose="02020603050405020304" pitchFamily="16" charset="0"/>
                <a:cs typeface="Times New Roman" panose="02020603050405020304" pitchFamily="16" charset="0"/>
              </a:rPr>
              <a:t>0.60</a:t>
            </a:r>
            <a:endParaRPr lang="zh-CN" altLang="en-US" sz="2000" baseline="-25000" dirty="0">
              <a:solidFill>
                <a:srgbClr val="C00000"/>
              </a:solidFill>
              <a:latin typeface="Times New Roman" panose="02020603050405020304" pitchFamily="16" charset="0"/>
              <a:cs typeface="Times New Roman" panose="02020603050405020304" pitchFamily="16" charset="0"/>
            </a:endParaRPr>
          </a:p>
        </p:txBody>
      </p:sp>
      <mc:AlternateContent xmlns:mc="http://schemas.openxmlformats.org/markup-compatibility/2006">
        <mc:Choice xmlns:a14="http://schemas.microsoft.com/office/drawing/2010/main" Requires="a14">
          <p:sp>
            <p:nvSpPr>
              <p:cNvPr id="64" name="文本框 63"/>
              <p:cNvSpPr txBox="1"/>
              <p:nvPr/>
            </p:nvSpPr>
            <p:spPr>
              <a:xfrm>
                <a:off x="2247239" y="4453205"/>
                <a:ext cx="7698867" cy="54739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𝛿</m:t>
                          </m:r>
                        </m:e>
                        <m:sub>
                          <m:r>
                            <a:rPr lang="en-US" altLang="zh-CN" sz="1600" i="1">
                              <a:solidFill>
                                <a:prstClr val="black"/>
                              </a:solidFill>
                              <a:latin typeface="Cambria Math" panose="02040503050406030204" pitchFamily="18" charset="0"/>
                            </a:rPr>
                            <m:t>6</m:t>
                          </m:r>
                        </m:sub>
                      </m:sSub>
                      <m:r>
                        <a:rPr lang="en-US" altLang="zh-CN" sz="1600" i="1">
                          <a:solidFill>
                            <a:prstClr val="black"/>
                          </a:solidFill>
                          <a:latin typeface="Cambria Math" panose="02040503050406030204" pitchFamily="18" charset="0"/>
                        </a:rPr>
                        <m:t>= </m:t>
                      </m:r>
                      <m:f>
                        <m:fPr>
                          <m:ctrlPr>
                            <a:rPr lang="en-US" altLang="zh-CN" sz="1600" i="1">
                              <a:solidFill>
                                <a:prstClr val="black"/>
                              </a:solidFill>
                              <a:latin typeface="Cambria Math" panose="02040503050406030204" pitchFamily="18" charset="0"/>
                            </a:rPr>
                          </m:ctrlPr>
                        </m:fPr>
                        <m:num>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𝐸𝑟𝑟𝑜𝑟</m:t>
                          </m:r>
                        </m:num>
                        <m:den>
                          <m:r>
                            <a:rPr lang="zh-CN" altLang="en-US"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𝑤</m:t>
                              </m:r>
                            </m:e>
                            <m:sub>
                              <m:r>
                                <a:rPr lang="en-US" altLang="zh-CN" sz="1600" i="1">
                                  <a:solidFill>
                                    <a:prstClr val="black"/>
                                  </a:solidFill>
                                  <a:latin typeface="Cambria Math" panose="02040503050406030204" pitchFamily="18" charset="0"/>
                                </a:rPr>
                                <m:t>6</m:t>
                              </m:r>
                            </m:sub>
                          </m:sSub>
                        </m:den>
                      </m:f>
                      <m:r>
                        <a:rPr lang="en-US" altLang="zh-CN" sz="1600" i="1">
                          <a:solidFill>
                            <a:prstClr val="black"/>
                          </a:solidFill>
                          <a:latin typeface="Cambria Math" panose="02040503050406030204" pitchFamily="18" charset="0"/>
                        </a:rPr>
                        <m:t>= </m:t>
                      </m:r>
                      <m:f>
                        <m:fPr>
                          <m:ctrlPr>
                            <a:rPr lang="en-US" altLang="zh-CN" sz="1600" i="1">
                              <a:solidFill>
                                <a:prstClr val="black"/>
                              </a:solidFill>
                              <a:latin typeface="Cambria Math" panose="02040503050406030204" pitchFamily="18" charset="0"/>
                            </a:rPr>
                          </m:ctrlPr>
                        </m:fPr>
                        <m:num>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𝐸𝑟𝑟𝑜𝑟</m:t>
                          </m:r>
                        </m:num>
                        <m:den>
                          <m:r>
                            <a:rPr lang="zh-CN" altLang="en-US"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𝑜</m:t>
                              </m:r>
                            </m:e>
                            <m:sub>
                              <m:r>
                                <a:rPr lang="en-US" altLang="zh-CN" sz="1600" i="1">
                                  <a:solidFill>
                                    <a:prstClr val="black"/>
                                  </a:solidFill>
                                  <a:latin typeface="Cambria Math" panose="02040503050406030204" pitchFamily="18" charset="0"/>
                                </a:rPr>
                                <m:t>2</m:t>
                              </m:r>
                            </m:sub>
                          </m:sSub>
                        </m:den>
                      </m:f>
                      <m:r>
                        <a:rPr lang="en-US" altLang="zh-CN" sz="1600" i="1">
                          <a:solidFill>
                            <a:prstClr val="black"/>
                          </a:solidFill>
                          <a:latin typeface="Cambria Math" panose="02040503050406030204" pitchFamily="18" charset="0"/>
                        </a:rPr>
                        <m:t> ∗ </m:t>
                      </m:r>
                      <m:f>
                        <m:fPr>
                          <m:ctrlPr>
                            <a:rPr lang="en-US" altLang="zh-CN" sz="1600" i="1">
                              <a:solidFill>
                                <a:prstClr val="black"/>
                              </a:solidFill>
                              <a:latin typeface="Cambria Math" panose="02040503050406030204" pitchFamily="18" charset="0"/>
                            </a:rPr>
                          </m:ctrlPr>
                        </m:fPr>
                        <m:num>
                          <m:r>
                            <a:rPr lang="zh-CN" altLang="en-US"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𝑜</m:t>
                              </m:r>
                            </m:e>
                            <m:sub>
                              <m:r>
                                <a:rPr lang="en-US" altLang="zh-CN" sz="1600" i="1">
                                  <a:solidFill>
                                    <a:prstClr val="black"/>
                                  </a:solidFill>
                                  <a:latin typeface="Cambria Math" panose="02040503050406030204" pitchFamily="18" charset="0"/>
                                </a:rPr>
                                <m:t>2</m:t>
                              </m:r>
                            </m:sub>
                          </m:sSub>
                        </m:num>
                        <m:den>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𝐼𝑛</m:t>
                              </m:r>
                            </m:e>
                            <m:sub>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𝑜</m:t>
                                  </m:r>
                                </m:e>
                                <m:sub>
                                  <m:r>
                                    <a:rPr lang="en-US" altLang="zh-CN" sz="1600" i="1">
                                      <a:solidFill>
                                        <a:prstClr val="black"/>
                                      </a:solidFill>
                                      <a:latin typeface="Cambria Math" panose="02040503050406030204" pitchFamily="18" charset="0"/>
                                    </a:rPr>
                                    <m:t>2</m:t>
                                  </m:r>
                                </m:sub>
                              </m:sSub>
                            </m:sub>
                          </m:sSub>
                        </m:den>
                      </m:f>
                      <m:r>
                        <a:rPr lang="en-US" altLang="zh-CN" sz="1600">
                          <a:solidFill>
                            <a:prstClr val="black"/>
                          </a:solidFill>
                          <a:latin typeface="Cambria Math" panose="02040503050406030204" pitchFamily="18" charset="0"/>
                        </a:rPr>
                        <m:t> ∗ </m:t>
                      </m:r>
                      <m:f>
                        <m:fPr>
                          <m:ctrlPr>
                            <a:rPr lang="en-US" altLang="zh-CN" sz="1600" i="1">
                              <a:solidFill>
                                <a:prstClr val="black"/>
                              </a:solidFill>
                              <a:latin typeface="Cambria Math" panose="02040503050406030204" pitchFamily="18" charset="0"/>
                            </a:rPr>
                          </m:ctrlPr>
                        </m:fPr>
                        <m:num>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𝐼𝑛</m:t>
                              </m:r>
                            </m:e>
                            <m:sub>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𝑜</m:t>
                                  </m:r>
                                </m:e>
                                <m:sub>
                                  <m:r>
                                    <a:rPr lang="en-US" altLang="zh-CN" sz="1600" i="1">
                                      <a:solidFill>
                                        <a:prstClr val="black"/>
                                      </a:solidFill>
                                      <a:latin typeface="Cambria Math" panose="02040503050406030204" pitchFamily="18" charset="0"/>
                                    </a:rPr>
                                    <m:t>2</m:t>
                                  </m:r>
                                </m:sub>
                              </m:sSub>
                            </m:sub>
                          </m:sSub>
                        </m:num>
                        <m:den>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𝑤</m:t>
                              </m:r>
                            </m:e>
                            <m:sub>
                              <m:r>
                                <a:rPr lang="en-US" altLang="zh-CN" sz="1600" i="1">
                                  <a:solidFill>
                                    <a:prstClr val="black"/>
                                  </a:solidFill>
                                  <a:latin typeface="Cambria Math" panose="02040503050406030204" pitchFamily="18" charset="0"/>
                                </a:rPr>
                                <m:t>6</m:t>
                              </m:r>
                            </m:sub>
                          </m:sSub>
                        </m:den>
                      </m:f>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60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53</m:t>
                      </m:r>
                      <m:r>
                        <a:rPr lang="en-US" altLang="zh-CN" sz="1600" i="1">
                          <a:solidFill>
                            <a:prstClr val="black"/>
                          </a:solidFill>
                          <a:latin typeface="Cambria Math" panose="02040503050406030204" pitchFamily="18" charset="0"/>
                        </a:rPr>
                        <m:t>∗</m:t>
                      </m:r>
                      <m:d>
                        <m:dPr>
                          <m:ctrlPr>
                            <a:rPr lang="en-US" altLang="zh-CN" sz="1600" i="1">
                              <a:solidFill>
                                <a:prstClr val="black"/>
                              </a:solidFill>
                              <a:latin typeface="Cambria Math" panose="02040503050406030204" pitchFamily="18" charset="0"/>
                            </a:rPr>
                          </m:ctrlPr>
                        </m:dPr>
                        <m:e>
                          <m:r>
                            <a:rPr lang="en-US" altLang="zh-CN" sz="1600" i="1">
                              <a:solidFill>
                                <a:prstClr val="black"/>
                              </a:solidFill>
                              <a:latin typeface="Cambria Math" panose="02040503050406030204" pitchFamily="18" charset="0"/>
                            </a:rPr>
                            <m:t>1</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53</m:t>
                          </m:r>
                        </m:e>
                      </m:d>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56</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08</m:t>
                      </m:r>
                    </m:oMath>
                  </m:oMathPara>
                </a14:m>
                <a:endParaRPr lang="zh-CN" altLang="en-US" sz="1600" dirty="0">
                  <a:solidFill>
                    <a:prstClr val="black"/>
                  </a:solidFill>
                  <a:latin typeface="Times New Roman" panose="02020603050405020304" pitchFamily="16" charset="0"/>
                  <a:cs typeface="Times New Roman" panose="02020603050405020304" pitchFamily="16" charset="0"/>
                </a:endParaRPr>
              </a:p>
            </p:txBody>
          </p:sp>
        </mc:Choice>
        <mc:Fallback>
          <p:sp>
            <p:nvSpPr>
              <p:cNvPr id="64" name="文本框 63"/>
              <p:cNvSpPr txBox="1">
                <a:spLocks noRot="1" noChangeAspect="1" noMove="1" noResize="1" noEditPoints="1" noAdjustHandles="1" noChangeArrowheads="1" noChangeShapeType="1" noTextEdit="1"/>
              </p:cNvSpPr>
              <p:nvPr/>
            </p:nvSpPr>
            <p:spPr>
              <a:xfrm>
                <a:off x="2247239" y="4453205"/>
                <a:ext cx="7698867" cy="547394"/>
              </a:xfrm>
              <a:prstGeom prst="rect">
                <a:avLst/>
              </a:prstGeom>
              <a:blipFill rotWithShape="1">
                <a:blip r:embed="rId1"/>
                <a:stretch>
                  <a:fillRect l="-8" t="-107" r="1" b="1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 name="文本框 64"/>
              <p:cNvSpPr txBox="1"/>
              <p:nvPr/>
            </p:nvSpPr>
            <p:spPr>
              <a:xfrm>
                <a:off x="2247239" y="5224033"/>
                <a:ext cx="7698867" cy="54739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𝛿</m:t>
                          </m:r>
                        </m:e>
                        <m:sub>
                          <m:r>
                            <a:rPr lang="en-US" altLang="zh-CN" sz="1600" i="1">
                              <a:solidFill>
                                <a:prstClr val="black"/>
                              </a:solidFill>
                              <a:latin typeface="Cambria Math" panose="02040503050406030204" pitchFamily="18" charset="0"/>
                            </a:rPr>
                            <m:t>8</m:t>
                          </m:r>
                        </m:sub>
                      </m:sSub>
                      <m:r>
                        <a:rPr lang="en-US" altLang="zh-CN" sz="1600" i="1">
                          <a:solidFill>
                            <a:prstClr val="black"/>
                          </a:solidFill>
                          <a:latin typeface="Cambria Math" panose="02040503050406030204" pitchFamily="18" charset="0"/>
                        </a:rPr>
                        <m:t>=</m:t>
                      </m:r>
                      <m:f>
                        <m:fPr>
                          <m:ctrlPr>
                            <a:rPr lang="en-US" altLang="zh-CN" sz="1600" i="1">
                              <a:solidFill>
                                <a:prstClr val="black"/>
                              </a:solidFill>
                              <a:latin typeface="Cambria Math" panose="02040503050406030204" pitchFamily="18" charset="0"/>
                            </a:rPr>
                          </m:ctrlPr>
                        </m:fPr>
                        <m:num>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𝐸𝑟𝑟𝑜𝑟</m:t>
                          </m:r>
                        </m:num>
                        <m:den>
                          <m:r>
                            <a:rPr lang="zh-CN" altLang="en-US"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𝑤</m:t>
                              </m:r>
                            </m:e>
                            <m:sub>
                              <m:r>
                                <a:rPr lang="en-US" altLang="zh-CN" sz="1600" i="1">
                                  <a:solidFill>
                                    <a:prstClr val="black"/>
                                  </a:solidFill>
                                  <a:latin typeface="Cambria Math" panose="02040503050406030204" pitchFamily="18" charset="0"/>
                                </a:rPr>
                                <m:t>8</m:t>
                              </m:r>
                            </m:sub>
                          </m:sSub>
                        </m:den>
                      </m:f>
                      <m:r>
                        <a:rPr lang="en-US" altLang="zh-CN" sz="1600" i="1">
                          <a:solidFill>
                            <a:prstClr val="black"/>
                          </a:solidFill>
                          <a:latin typeface="Cambria Math" panose="02040503050406030204" pitchFamily="18" charset="0"/>
                        </a:rPr>
                        <m:t>= </m:t>
                      </m:r>
                      <m:f>
                        <m:fPr>
                          <m:ctrlPr>
                            <a:rPr lang="en-US" altLang="zh-CN" sz="1600" i="1">
                              <a:solidFill>
                                <a:prstClr val="black"/>
                              </a:solidFill>
                              <a:latin typeface="Cambria Math" panose="02040503050406030204" pitchFamily="18" charset="0"/>
                            </a:rPr>
                          </m:ctrlPr>
                        </m:fPr>
                        <m:num>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𝐸𝑟𝑟𝑜𝑟</m:t>
                          </m:r>
                        </m:num>
                        <m:den>
                          <m:r>
                            <a:rPr lang="zh-CN" altLang="en-US"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𝑜</m:t>
                              </m:r>
                            </m:e>
                            <m:sub>
                              <m:r>
                                <a:rPr lang="en-US" altLang="zh-CN" sz="1600" i="1">
                                  <a:solidFill>
                                    <a:prstClr val="black"/>
                                  </a:solidFill>
                                  <a:latin typeface="Cambria Math" panose="02040503050406030204" pitchFamily="18" charset="0"/>
                                </a:rPr>
                                <m:t>2</m:t>
                              </m:r>
                            </m:sub>
                          </m:sSub>
                        </m:den>
                      </m:f>
                      <m:r>
                        <a:rPr lang="en-US" altLang="zh-CN" sz="1600" i="1">
                          <a:solidFill>
                            <a:prstClr val="black"/>
                          </a:solidFill>
                          <a:latin typeface="Cambria Math" panose="02040503050406030204" pitchFamily="18" charset="0"/>
                        </a:rPr>
                        <m:t> ∗ </m:t>
                      </m:r>
                      <m:f>
                        <m:fPr>
                          <m:ctrlPr>
                            <a:rPr lang="en-US" altLang="zh-CN" sz="1600" i="1">
                              <a:solidFill>
                                <a:prstClr val="black"/>
                              </a:solidFill>
                              <a:latin typeface="Cambria Math" panose="02040503050406030204" pitchFamily="18" charset="0"/>
                            </a:rPr>
                          </m:ctrlPr>
                        </m:fPr>
                        <m:num>
                          <m:r>
                            <a:rPr lang="zh-CN" altLang="en-US"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𝑜</m:t>
                              </m:r>
                            </m:e>
                            <m:sub>
                              <m:r>
                                <a:rPr lang="en-US" altLang="zh-CN" sz="1600" i="1">
                                  <a:solidFill>
                                    <a:prstClr val="black"/>
                                  </a:solidFill>
                                  <a:latin typeface="Cambria Math" panose="02040503050406030204" pitchFamily="18" charset="0"/>
                                </a:rPr>
                                <m:t>2</m:t>
                              </m:r>
                            </m:sub>
                          </m:sSub>
                        </m:num>
                        <m:den>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𝐼𝑛</m:t>
                              </m:r>
                            </m:e>
                            <m:sub>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𝑜</m:t>
                                  </m:r>
                                </m:e>
                                <m:sub>
                                  <m:r>
                                    <a:rPr lang="en-US" altLang="zh-CN" sz="1600" i="1">
                                      <a:solidFill>
                                        <a:prstClr val="black"/>
                                      </a:solidFill>
                                      <a:latin typeface="Cambria Math" panose="02040503050406030204" pitchFamily="18" charset="0"/>
                                    </a:rPr>
                                    <m:t>2</m:t>
                                  </m:r>
                                </m:sub>
                              </m:sSub>
                            </m:sub>
                          </m:sSub>
                        </m:den>
                      </m:f>
                      <m:r>
                        <a:rPr lang="en-US" altLang="zh-CN" sz="1600">
                          <a:solidFill>
                            <a:prstClr val="black"/>
                          </a:solidFill>
                          <a:latin typeface="Cambria Math" panose="02040503050406030204" pitchFamily="18" charset="0"/>
                        </a:rPr>
                        <m:t> ∗ </m:t>
                      </m:r>
                      <m:f>
                        <m:fPr>
                          <m:ctrlPr>
                            <a:rPr lang="en-US" altLang="zh-CN" sz="1600" i="1">
                              <a:solidFill>
                                <a:prstClr val="black"/>
                              </a:solidFill>
                              <a:latin typeface="Cambria Math" panose="02040503050406030204" pitchFamily="18" charset="0"/>
                            </a:rPr>
                          </m:ctrlPr>
                        </m:fPr>
                        <m:num>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𝐼𝑛</m:t>
                              </m:r>
                            </m:e>
                            <m:sub>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𝑜</m:t>
                                  </m:r>
                                </m:e>
                                <m:sub>
                                  <m:r>
                                    <a:rPr lang="en-US" altLang="zh-CN" sz="1600" i="1">
                                      <a:solidFill>
                                        <a:prstClr val="black"/>
                                      </a:solidFill>
                                      <a:latin typeface="Cambria Math" panose="02040503050406030204" pitchFamily="18" charset="0"/>
                                    </a:rPr>
                                    <m:t>2</m:t>
                                  </m:r>
                                </m:sub>
                              </m:sSub>
                            </m:sub>
                          </m:sSub>
                        </m:num>
                        <m:den>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𝑤</m:t>
                              </m:r>
                            </m:e>
                            <m:sub>
                              <m:r>
                                <a:rPr lang="en-US" altLang="zh-CN" sz="1600" i="1">
                                  <a:solidFill>
                                    <a:prstClr val="black"/>
                                  </a:solidFill>
                                  <a:latin typeface="Cambria Math" panose="02040503050406030204" pitchFamily="18" charset="0"/>
                                </a:rPr>
                                <m:t>8</m:t>
                              </m:r>
                            </m:sub>
                          </m:sSub>
                        </m:den>
                      </m:f>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60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53</m:t>
                      </m:r>
                      <m:r>
                        <a:rPr lang="en-US" altLang="zh-CN" sz="1600" i="1">
                          <a:solidFill>
                            <a:prstClr val="black"/>
                          </a:solidFill>
                          <a:latin typeface="Cambria Math" panose="02040503050406030204" pitchFamily="18" charset="0"/>
                        </a:rPr>
                        <m:t>∗</m:t>
                      </m:r>
                      <m:d>
                        <m:dPr>
                          <m:ctrlPr>
                            <a:rPr lang="en-US" altLang="zh-CN" sz="1600" i="1">
                              <a:solidFill>
                                <a:prstClr val="black"/>
                              </a:solidFill>
                              <a:latin typeface="Cambria Math" panose="02040503050406030204" pitchFamily="18" charset="0"/>
                            </a:rPr>
                          </m:ctrlPr>
                        </m:dPr>
                        <m:e>
                          <m:r>
                            <a:rPr lang="en-US" altLang="zh-CN" sz="1600" i="1">
                              <a:solidFill>
                                <a:prstClr val="black"/>
                              </a:solidFill>
                              <a:latin typeface="Cambria Math" panose="02040503050406030204" pitchFamily="18" charset="0"/>
                            </a:rPr>
                            <m:t>1</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53</m:t>
                          </m:r>
                        </m:e>
                      </m:d>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5</m:t>
                      </m:r>
                      <m:r>
                        <a:rPr lang="en-US" altLang="zh-CN" sz="1600" i="1">
                          <a:solidFill>
                            <a:prstClr val="black"/>
                          </a:solidFill>
                          <a:latin typeface="Cambria Math" panose="02040503050406030204"/>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a:rPr>
                        <m:t>7</m:t>
                      </m:r>
                    </m:oMath>
                  </m:oMathPara>
                </a14:m>
                <a:endParaRPr lang="zh-CN" altLang="en-US" sz="1600" dirty="0">
                  <a:solidFill>
                    <a:prstClr val="black"/>
                  </a:solidFill>
                  <a:latin typeface="Times New Roman" panose="02020603050405020304" pitchFamily="16" charset="0"/>
                  <a:cs typeface="Times New Roman" panose="02020603050405020304" pitchFamily="16" charset="0"/>
                </a:endParaRPr>
              </a:p>
            </p:txBody>
          </p:sp>
        </mc:Choice>
        <mc:Fallback>
          <p:sp>
            <p:nvSpPr>
              <p:cNvPr id="65" name="文本框 64"/>
              <p:cNvSpPr txBox="1">
                <a:spLocks noRot="1" noChangeAspect="1" noMove="1" noResize="1" noEditPoints="1" noAdjustHandles="1" noChangeArrowheads="1" noChangeShapeType="1" noTextEdit="1"/>
              </p:cNvSpPr>
              <p:nvPr/>
            </p:nvSpPr>
            <p:spPr>
              <a:xfrm>
                <a:off x="2247239" y="5224033"/>
                <a:ext cx="7698867" cy="547394"/>
              </a:xfrm>
              <a:prstGeom prst="rect">
                <a:avLst/>
              </a:prstGeom>
              <a:blipFill rotWithShape="1">
                <a:blip r:embed="rId2"/>
                <a:stretch>
                  <a:fillRect l="-8" t="-96" r="1" b="100"/>
                </a:stretch>
              </a:blipFill>
            </p:spPr>
            <p:txBody>
              <a:bodyPr/>
              <a:lstStyle/>
              <a:p>
                <a:r>
                  <a:rPr lang="zh-CN" altLang="en-US">
                    <a:noFill/>
                  </a:rPr>
                  <a:t> </a:t>
                </a:r>
              </a:p>
            </p:txBody>
          </p:sp>
        </mc:Fallback>
      </mc:AlternateContent>
      <p:cxnSp>
        <p:nvCxnSpPr>
          <p:cNvPr id="68" name="直接箭头连接符 67"/>
          <p:cNvCxnSpPr/>
          <p:nvPr/>
        </p:nvCxnSpPr>
        <p:spPr>
          <a:xfrm flipH="1">
            <a:off x="6027898" y="2563107"/>
            <a:ext cx="1268253" cy="1205619"/>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6480519" y="2745767"/>
            <a:ext cx="492136" cy="297517"/>
          </a:xfrm>
          <a:prstGeom prst="rect">
            <a:avLst/>
          </a:prstGeom>
          <a:noFill/>
        </p:spPr>
        <p:txBody>
          <a:bodyPr wrap="square" rtlCol="0">
            <a:spAutoFit/>
          </a:bodyPr>
          <a:lstStyle/>
          <a:p>
            <a:r>
              <a:rPr lang="en-US" altLang="zh-CN" sz="2000" baseline="-25000" dirty="0">
                <a:solidFill>
                  <a:srgbClr val="C00000"/>
                </a:solidFill>
                <a:latin typeface="Times New Roman" panose="02020603050405020304" pitchFamily="16" charset="0"/>
                <a:cs typeface="Times New Roman" panose="02020603050405020304" pitchFamily="16" charset="0"/>
              </a:rPr>
              <a:t>0.03</a:t>
            </a:r>
            <a:endParaRPr lang="zh-CN" altLang="en-US" sz="2000" baseline="-25000" dirty="0">
              <a:solidFill>
                <a:srgbClr val="C00000"/>
              </a:solidFill>
              <a:latin typeface="Times New Roman" panose="02020603050405020304" pitchFamily="16" charset="0"/>
              <a:cs typeface="Times New Roman" panose="02020603050405020304" pitchFamily="16" charset="0"/>
            </a:endParaRPr>
          </a:p>
        </p:txBody>
      </p:sp>
      <p:cxnSp>
        <p:nvCxnSpPr>
          <p:cNvPr id="70" name="直接箭头连接符 69"/>
          <p:cNvCxnSpPr/>
          <p:nvPr/>
        </p:nvCxnSpPr>
        <p:spPr>
          <a:xfrm flipH="1" flipV="1">
            <a:off x="6096001" y="2567148"/>
            <a:ext cx="1200151" cy="5379"/>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6302891" y="2482576"/>
            <a:ext cx="492136" cy="297517"/>
          </a:xfrm>
          <a:prstGeom prst="rect">
            <a:avLst/>
          </a:prstGeom>
          <a:noFill/>
        </p:spPr>
        <p:txBody>
          <a:bodyPr wrap="square" rtlCol="0">
            <a:spAutoFit/>
          </a:bodyPr>
          <a:lstStyle/>
          <a:p>
            <a:r>
              <a:rPr lang="en-US" altLang="zh-CN" sz="2000" baseline="-25000" dirty="0">
                <a:solidFill>
                  <a:srgbClr val="C00000"/>
                </a:solidFill>
                <a:latin typeface="Times New Roman" panose="02020603050405020304" pitchFamily="16" charset="0"/>
                <a:cs typeface="Times New Roman" panose="02020603050405020304" pitchFamily="16" charset="0"/>
              </a:rPr>
              <a:t>0.03</a:t>
            </a:r>
            <a:endParaRPr lang="zh-CN" altLang="en-US" sz="2000" baseline="-25000" dirty="0">
              <a:solidFill>
                <a:srgbClr val="C00000"/>
              </a:solidFill>
              <a:latin typeface="Times New Roman" panose="02020603050405020304" pitchFamily="16" charset="0"/>
              <a:cs typeface="Times New Roman" panose="02020603050405020304" pitchFamily="16" charset="0"/>
            </a:endParaRPr>
          </a:p>
        </p:txBody>
      </p:sp>
      <p:cxnSp>
        <p:nvCxnSpPr>
          <p:cNvPr id="66" name="直接箭头连接符 65"/>
          <p:cNvCxnSpPr/>
          <p:nvPr/>
        </p:nvCxnSpPr>
        <p:spPr>
          <a:xfrm flipH="1">
            <a:off x="6067231" y="3832267"/>
            <a:ext cx="1297023" cy="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6436308" y="3553532"/>
            <a:ext cx="492136" cy="297517"/>
          </a:xfrm>
          <a:prstGeom prst="rect">
            <a:avLst/>
          </a:prstGeom>
          <a:noFill/>
        </p:spPr>
        <p:txBody>
          <a:bodyPr wrap="square" rtlCol="0">
            <a:spAutoFit/>
          </a:bodyPr>
          <a:lstStyle/>
          <a:p>
            <a:r>
              <a:rPr lang="en-US" altLang="zh-CN" sz="2000" baseline="-25000" dirty="0">
                <a:solidFill>
                  <a:srgbClr val="C00000"/>
                </a:solidFill>
                <a:latin typeface="Times New Roman" panose="02020603050405020304" pitchFamily="16" charset="0"/>
                <a:cs typeface="Times New Roman" panose="02020603050405020304" pitchFamily="16" charset="0"/>
              </a:rPr>
              <a:t>0.07</a:t>
            </a:r>
            <a:endParaRPr lang="zh-CN" altLang="en-US" sz="2000" baseline="-25000" dirty="0">
              <a:solidFill>
                <a:srgbClr val="C00000"/>
              </a:solidFill>
              <a:latin typeface="Times New Roman" panose="02020603050405020304" pitchFamily="16" charset="0"/>
              <a:cs typeface="Times New Roman" panose="02020603050405020304" pitchFamily="16" charset="0"/>
            </a:endParaRPr>
          </a:p>
        </p:txBody>
      </p:sp>
      <p:cxnSp>
        <p:nvCxnSpPr>
          <p:cNvPr id="72" name="直接箭头连接符 71"/>
          <p:cNvCxnSpPr/>
          <p:nvPr/>
        </p:nvCxnSpPr>
        <p:spPr>
          <a:xfrm flipH="1" flipV="1">
            <a:off x="6134163" y="2570555"/>
            <a:ext cx="1230091" cy="1176435"/>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6898543" y="3142726"/>
            <a:ext cx="492136" cy="297517"/>
          </a:xfrm>
          <a:prstGeom prst="rect">
            <a:avLst/>
          </a:prstGeom>
          <a:noFill/>
        </p:spPr>
        <p:txBody>
          <a:bodyPr wrap="square" rtlCol="0">
            <a:spAutoFit/>
          </a:bodyPr>
          <a:lstStyle/>
          <a:p>
            <a:r>
              <a:rPr lang="en-US" altLang="zh-CN" sz="2000" baseline="-25000" dirty="0">
                <a:solidFill>
                  <a:srgbClr val="C00000"/>
                </a:solidFill>
                <a:latin typeface="Times New Roman" panose="02020603050405020304" pitchFamily="16" charset="0"/>
                <a:cs typeface="Times New Roman" panose="02020603050405020304" pitchFamily="16" charset="0"/>
              </a:rPr>
              <a:t>0.08</a:t>
            </a:r>
            <a:endParaRPr lang="zh-CN" altLang="en-US" sz="2000" baseline="-25000" dirty="0">
              <a:solidFill>
                <a:srgbClr val="C00000"/>
              </a:solidFill>
              <a:latin typeface="Times New Roman" panose="02020603050405020304" pitchFamily="16" charset="0"/>
              <a:cs typeface="Times New Roman" panose="02020603050405020304" pitchFamily="16" charset="0"/>
            </a:endParaRPr>
          </a:p>
        </p:txBody>
      </p:sp>
      <mc:AlternateContent xmlns:mc="http://schemas.openxmlformats.org/markup-compatibility/2006">
        <mc:Choice xmlns:a14="http://schemas.microsoft.com/office/drawing/2010/main" Requires="a14">
          <p:sp>
            <p:nvSpPr>
              <p:cNvPr id="74" name="矩形 73"/>
              <p:cNvSpPr/>
              <p:nvPr/>
            </p:nvSpPr>
            <p:spPr>
              <a:xfrm>
                <a:off x="8788965" y="2313341"/>
                <a:ext cx="597975" cy="1767353"/>
              </a:xfrm>
              <a:prstGeom prst="rect">
                <a:avLst/>
              </a:prstGeom>
              <a:solidFill>
                <a:schemeClr val="bg1">
                  <a:lumMod val="65000"/>
                </a:schemeClr>
              </a:solidFill>
              <a:ln>
                <a:solidFill>
                  <a:srgbClr val="C00000"/>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CN" sz="3200" i="1">
                          <a:solidFill>
                            <a:prstClr val="black"/>
                          </a:solidFill>
                          <a:latin typeface="Cambria Math" panose="02040503050406030204" pitchFamily="18" charset="0"/>
                        </a:rPr>
                        <m:t>𝐸𝑟𝑟𝑜𝑟</m:t>
                      </m:r>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74" name="矩形 73"/>
              <p:cNvSpPr>
                <a:spLocks noRot="1" noChangeAspect="1" noMove="1" noResize="1" noEditPoints="1" noAdjustHandles="1" noChangeArrowheads="1" noChangeShapeType="1" noTextEdit="1"/>
              </p:cNvSpPr>
              <p:nvPr/>
            </p:nvSpPr>
            <p:spPr>
              <a:xfrm>
                <a:off x="8788965" y="2313341"/>
                <a:ext cx="597975" cy="1767353"/>
              </a:xfrm>
              <a:prstGeom prst="rect">
                <a:avLst/>
              </a:prstGeom>
              <a:blipFill rotWithShape="1">
                <a:blip r:embed="rId3"/>
                <a:stretch>
                  <a:fillRect l="-1156" t="-361" r="-1000" b="-349"/>
                </a:stretch>
              </a:blipFill>
              <a:ln>
                <a:solidFill>
                  <a:srgbClr val="C00000"/>
                </a:solid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
        <p:nvSpPr>
          <p:cNvPr id="4" name="标题 3"/>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误差反向传播：前馈神经网络</a:t>
            </a:r>
            <a:endParaRPr lang="zh-CN"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1065700" y="1481617"/>
            <a:ext cx="9299944" cy="521970"/>
          </a:xfrm>
          <a:prstGeom prst="rect">
            <a:avLst/>
          </a:prstGeom>
        </p:spPr>
        <p:txBody>
          <a:bodyPr wrap="square">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梯度计算</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sym typeface="+mn-ea"/>
              </a:rPr>
              <a:t>(</a:t>
            </a:r>
            <a:r>
              <a:rPr lang="zh-CN" altLang="en-US" sz="28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sym typeface="+mn-ea"/>
              </a:rPr>
              <a:t>本页计算有误，请同学根据正确的公式计算结果</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sym typeface="+mn-ea"/>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 name="流程图: 接点 29"/>
          <p:cNvSpPr/>
          <p:nvPr/>
        </p:nvSpPr>
        <p:spPr>
          <a:xfrm>
            <a:off x="3149340" y="2160849"/>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31" name="流程图: 接点 30"/>
          <p:cNvSpPr/>
          <p:nvPr/>
        </p:nvSpPr>
        <p:spPr>
          <a:xfrm>
            <a:off x="3149338" y="3524564"/>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black"/>
              </a:solidFill>
              <a:latin typeface="Times New Roman" panose="02020603050405020304" pitchFamily="16" charset="0"/>
              <a:cs typeface="Times New Roman" panose="02020603050405020304" pitchFamily="16" charset="0"/>
            </a:endParaRPr>
          </a:p>
        </p:txBody>
      </p:sp>
      <p:sp>
        <p:nvSpPr>
          <p:cNvPr id="32" name="流程图: 接点 31"/>
          <p:cNvSpPr/>
          <p:nvPr/>
        </p:nvSpPr>
        <p:spPr>
          <a:xfrm>
            <a:off x="5291186" y="2160849"/>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cs typeface="Times New Roman" panose="02020603050405020304" pitchFamily="16" charset="0"/>
            </a:endParaRPr>
          </a:p>
        </p:txBody>
      </p:sp>
      <p:sp>
        <p:nvSpPr>
          <p:cNvPr id="33" name="流程图: 接点 32"/>
          <p:cNvSpPr/>
          <p:nvPr/>
        </p:nvSpPr>
        <p:spPr>
          <a:xfrm>
            <a:off x="5291185" y="3539005"/>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cs typeface="Times New Roman" panose="02020603050405020304" pitchFamily="16" charset="0"/>
            </a:endParaRPr>
          </a:p>
        </p:txBody>
      </p:sp>
      <p:sp>
        <p:nvSpPr>
          <p:cNvPr id="34" name="流程图: 接点 33"/>
          <p:cNvSpPr/>
          <p:nvPr/>
        </p:nvSpPr>
        <p:spPr>
          <a:xfrm>
            <a:off x="7433032" y="2160844"/>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 name="流程图: 接点 34"/>
          <p:cNvSpPr/>
          <p:nvPr/>
        </p:nvSpPr>
        <p:spPr>
          <a:xfrm>
            <a:off x="7433032" y="3539005"/>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cs typeface="Times New Roman" panose="02020603050405020304" pitchFamily="16" charset="0"/>
            </a:endParaRPr>
          </a:p>
        </p:txBody>
      </p:sp>
      <p:cxnSp>
        <p:nvCxnSpPr>
          <p:cNvPr id="36" name="直接箭头连接符 35"/>
          <p:cNvCxnSpPr>
            <a:stCxn id="30" idx="6"/>
            <a:endCxn id="32" idx="2"/>
          </p:cNvCxnSpPr>
          <p:nvPr/>
        </p:nvCxnSpPr>
        <p:spPr>
          <a:xfrm>
            <a:off x="3858198" y="2499725"/>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30" idx="6"/>
            <a:endCxn id="33" idx="2"/>
          </p:cNvCxnSpPr>
          <p:nvPr/>
        </p:nvCxnSpPr>
        <p:spPr>
          <a:xfrm>
            <a:off x="3858197" y="2499726"/>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31" idx="6"/>
            <a:endCxn id="33" idx="2"/>
          </p:cNvCxnSpPr>
          <p:nvPr/>
        </p:nvCxnSpPr>
        <p:spPr>
          <a:xfrm>
            <a:off x="3858195" y="3863446"/>
            <a:ext cx="1432988" cy="14441"/>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1" idx="6"/>
            <a:endCxn id="32" idx="2"/>
          </p:cNvCxnSpPr>
          <p:nvPr/>
        </p:nvCxnSpPr>
        <p:spPr>
          <a:xfrm flipV="1">
            <a:off x="3858195" y="2499729"/>
            <a:ext cx="1432991" cy="1363715"/>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4436984" y="2167712"/>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0.20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41" name="文本框 40"/>
          <p:cNvSpPr txBox="1"/>
          <p:nvPr/>
        </p:nvSpPr>
        <p:spPr>
          <a:xfrm>
            <a:off x="3860541" y="2841006"/>
            <a:ext cx="576441"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-0.40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42" name="文本框 41"/>
          <p:cNvSpPr txBox="1"/>
          <p:nvPr/>
        </p:nvSpPr>
        <p:spPr>
          <a:xfrm>
            <a:off x="4092232" y="3380934"/>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0.50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43" name="文本框 42"/>
          <p:cNvSpPr txBox="1"/>
          <p:nvPr/>
        </p:nvSpPr>
        <p:spPr>
          <a:xfrm>
            <a:off x="4436983" y="3869674"/>
            <a:ext cx="492136"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0.60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44" name="直接箭头连接符 43"/>
          <p:cNvCxnSpPr/>
          <p:nvPr/>
        </p:nvCxnSpPr>
        <p:spPr>
          <a:xfrm>
            <a:off x="6000042" y="2507939"/>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6000043" y="2507939"/>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6000039" y="3886096"/>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6000042" y="2507939"/>
            <a:ext cx="1432988"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6578829" y="2175926"/>
            <a:ext cx="492136"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0.10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49" name="文本框 48"/>
          <p:cNvSpPr txBox="1"/>
          <p:nvPr/>
        </p:nvSpPr>
        <p:spPr>
          <a:xfrm>
            <a:off x="6027898" y="2834422"/>
            <a:ext cx="582692"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-0.50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50" name="文本框 49"/>
          <p:cNvSpPr txBox="1"/>
          <p:nvPr/>
        </p:nvSpPr>
        <p:spPr>
          <a:xfrm>
            <a:off x="6228690" y="3405430"/>
            <a:ext cx="582692"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-0.30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51" name="文本框 50"/>
          <p:cNvSpPr txBox="1"/>
          <p:nvPr/>
        </p:nvSpPr>
        <p:spPr>
          <a:xfrm>
            <a:off x="6578827" y="3877886"/>
            <a:ext cx="492136"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0.80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52" name="直接箭头连接符 51"/>
          <p:cNvCxnSpPr/>
          <p:nvPr/>
        </p:nvCxnSpPr>
        <p:spPr>
          <a:xfrm>
            <a:off x="8141889" y="2516153"/>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8141889" y="3886096"/>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153740" y="2294543"/>
            <a:ext cx="708857"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5" name="文本框 54"/>
          <p:cNvSpPr txBox="1"/>
          <p:nvPr/>
        </p:nvSpPr>
        <p:spPr>
          <a:xfrm>
            <a:off x="3140526" y="3647624"/>
            <a:ext cx="708857"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0.3</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6" name="文本框 55"/>
          <p:cNvSpPr txBox="1"/>
          <p:nvPr/>
        </p:nvSpPr>
        <p:spPr>
          <a:xfrm>
            <a:off x="5283548" y="2294537"/>
            <a:ext cx="809149"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0.56</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7" name="文本框 56"/>
          <p:cNvSpPr txBox="1"/>
          <p:nvPr/>
        </p:nvSpPr>
        <p:spPr>
          <a:xfrm>
            <a:off x="5291182" y="3651302"/>
            <a:ext cx="800629"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0.50</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8" name="文本框 57"/>
          <p:cNvSpPr txBox="1"/>
          <p:nvPr/>
        </p:nvSpPr>
        <p:spPr>
          <a:xfrm>
            <a:off x="7440666" y="2294535"/>
            <a:ext cx="746682"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0.48</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9" name="文本框 58"/>
          <p:cNvSpPr txBox="1"/>
          <p:nvPr/>
        </p:nvSpPr>
        <p:spPr>
          <a:xfrm>
            <a:off x="7440665" y="3647623"/>
            <a:ext cx="746683"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0.53</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60" name="直接箭头连接符 59"/>
          <p:cNvCxnSpPr/>
          <p:nvPr/>
        </p:nvCxnSpPr>
        <p:spPr>
          <a:xfrm flipH="1">
            <a:off x="8141889" y="2600183"/>
            <a:ext cx="597975" cy="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H="1">
            <a:off x="8141889" y="3976748"/>
            <a:ext cx="597975" cy="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8190989" y="2563107"/>
            <a:ext cx="492136" cy="297517"/>
          </a:xfrm>
          <a:prstGeom prst="rect">
            <a:avLst/>
          </a:prstGeom>
          <a:noFill/>
        </p:spPr>
        <p:txBody>
          <a:bodyPr wrap="square" rtlCol="0">
            <a:spAutoFit/>
          </a:bodyPr>
          <a:lstStyle/>
          <a:p>
            <a:r>
              <a:rPr lang="en-US" altLang="zh-CN" sz="2000" baseline="-25000" dirty="0">
                <a:solidFill>
                  <a:srgbClr val="C00000"/>
                </a:solidFill>
                <a:latin typeface="Times New Roman" panose="02020603050405020304" pitchFamily="16" charset="0"/>
                <a:cs typeface="Times New Roman" panose="02020603050405020304" pitchFamily="16" charset="0"/>
              </a:rPr>
              <a:t>0.25</a:t>
            </a:r>
            <a:endParaRPr lang="zh-CN" altLang="en-US" sz="2000" baseline="-25000" dirty="0">
              <a:solidFill>
                <a:srgbClr val="C00000"/>
              </a:solidFill>
              <a:latin typeface="Times New Roman" panose="02020603050405020304" pitchFamily="16" charset="0"/>
              <a:cs typeface="Times New Roman" panose="02020603050405020304" pitchFamily="16" charset="0"/>
            </a:endParaRPr>
          </a:p>
        </p:txBody>
      </p:sp>
      <p:sp>
        <p:nvSpPr>
          <p:cNvPr id="63" name="文本框 62"/>
          <p:cNvSpPr txBox="1"/>
          <p:nvPr/>
        </p:nvSpPr>
        <p:spPr>
          <a:xfrm>
            <a:off x="8187348" y="3897858"/>
            <a:ext cx="492136" cy="297517"/>
          </a:xfrm>
          <a:prstGeom prst="rect">
            <a:avLst/>
          </a:prstGeom>
          <a:noFill/>
        </p:spPr>
        <p:txBody>
          <a:bodyPr wrap="square" rtlCol="0">
            <a:spAutoFit/>
          </a:bodyPr>
          <a:lstStyle/>
          <a:p>
            <a:r>
              <a:rPr lang="en-US" altLang="zh-CN" sz="2000" baseline="-25000" dirty="0">
                <a:solidFill>
                  <a:srgbClr val="C00000"/>
                </a:solidFill>
                <a:latin typeface="Times New Roman" panose="02020603050405020304" pitchFamily="16" charset="0"/>
                <a:cs typeface="Times New Roman" panose="02020603050405020304" pitchFamily="16" charset="0"/>
              </a:rPr>
              <a:t>0.60</a:t>
            </a:r>
            <a:endParaRPr lang="zh-CN" altLang="en-US" sz="2000" baseline="-25000" dirty="0">
              <a:solidFill>
                <a:srgbClr val="C00000"/>
              </a:solidFill>
              <a:latin typeface="Times New Roman" panose="02020603050405020304" pitchFamily="16" charset="0"/>
              <a:cs typeface="Times New Roman" panose="02020603050405020304" pitchFamily="16" charset="0"/>
            </a:endParaRPr>
          </a:p>
        </p:txBody>
      </p:sp>
      <mc:AlternateContent xmlns:mc="http://schemas.openxmlformats.org/markup-compatibility/2006">
        <mc:Choice xmlns:a14="http://schemas.microsoft.com/office/drawing/2010/main" Requires="a14">
          <p:sp>
            <p:nvSpPr>
              <p:cNvPr id="64" name="文本框 63"/>
              <p:cNvSpPr txBox="1"/>
              <p:nvPr/>
            </p:nvSpPr>
            <p:spPr>
              <a:xfrm>
                <a:off x="1840839" y="4453205"/>
                <a:ext cx="8118405" cy="54739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𝛿</m:t>
                          </m:r>
                        </m:e>
                        <m:sub>
                          <m:r>
                            <a:rPr lang="en-US" altLang="zh-CN" sz="1600" i="1">
                              <a:solidFill>
                                <a:prstClr val="black"/>
                              </a:solidFill>
                              <a:latin typeface="Cambria Math" panose="02040503050406030204" pitchFamily="18" charset="0"/>
                            </a:rPr>
                            <m:t>1</m:t>
                          </m:r>
                        </m:sub>
                      </m:sSub>
                      <m:r>
                        <a:rPr lang="en-US" altLang="zh-CN" sz="1600" i="1">
                          <a:solidFill>
                            <a:prstClr val="black"/>
                          </a:solidFill>
                          <a:latin typeface="Cambria Math" panose="02040503050406030204" pitchFamily="18" charset="0"/>
                        </a:rPr>
                        <m:t>= </m:t>
                      </m:r>
                      <m:f>
                        <m:fPr>
                          <m:ctrlPr>
                            <a:rPr lang="en-US" altLang="zh-CN" sz="1600" i="1">
                              <a:solidFill>
                                <a:prstClr val="black"/>
                              </a:solidFill>
                              <a:latin typeface="Cambria Math" panose="02040503050406030204" pitchFamily="18" charset="0"/>
                            </a:rPr>
                          </m:ctrlPr>
                        </m:fPr>
                        <m:num>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𝐸𝑟𝑟𝑜𝑟</m:t>
                          </m:r>
                        </m:num>
                        <m:den>
                          <m:r>
                            <a:rPr lang="zh-CN" altLang="en-US"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𝑤</m:t>
                              </m:r>
                            </m:e>
                            <m:sub>
                              <m:r>
                                <a:rPr lang="en-US" altLang="zh-CN" sz="1600" i="1">
                                  <a:solidFill>
                                    <a:prstClr val="black"/>
                                  </a:solidFill>
                                  <a:latin typeface="Cambria Math" panose="02040503050406030204" pitchFamily="18" charset="0"/>
                                </a:rPr>
                                <m:t>1</m:t>
                              </m:r>
                            </m:sub>
                          </m:sSub>
                        </m:den>
                      </m:f>
                      <m:r>
                        <a:rPr lang="en-US" altLang="zh-CN" sz="1600" i="1">
                          <a:solidFill>
                            <a:prstClr val="black"/>
                          </a:solidFill>
                          <a:latin typeface="Cambria Math" panose="02040503050406030204" pitchFamily="18" charset="0"/>
                        </a:rPr>
                        <m:t>=</m:t>
                      </m:r>
                      <m:d>
                        <m:dPr>
                          <m:ctrlPr>
                            <a:rPr lang="en-US" altLang="zh-CN" sz="1600" i="1">
                              <a:solidFill>
                                <a:prstClr val="black"/>
                              </a:solidFill>
                              <a:latin typeface="Cambria Math" panose="02040503050406030204" pitchFamily="18" charset="0"/>
                            </a:rPr>
                          </m:ctrlPr>
                        </m:dPr>
                        <m:e>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𝛿</m:t>
                              </m:r>
                            </m:e>
                            <m:sub>
                              <m:r>
                                <a:rPr lang="en-US" altLang="zh-CN" sz="1600" i="1">
                                  <a:solidFill>
                                    <a:prstClr val="black"/>
                                  </a:solidFill>
                                  <a:latin typeface="Cambria Math" panose="02040503050406030204" pitchFamily="18" charset="0"/>
                                </a:rPr>
                                <m:t>5</m:t>
                              </m:r>
                            </m:sub>
                          </m:sSub>
                          <m:r>
                            <a:rPr lang="en-US" altLang="zh-CN"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𝛿</m:t>
                              </m:r>
                            </m:e>
                            <m:sub>
                              <m:r>
                                <a:rPr lang="en-US" altLang="zh-CN" sz="1600" i="1">
                                  <a:solidFill>
                                    <a:prstClr val="black"/>
                                  </a:solidFill>
                                  <a:latin typeface="Cambria Math" panose="02040503050406030204" pitchFamily="18" charset="0"/>
                                </a:rPr>
                                <m:t>6</m:t>
                              </m:r>
                            </m:sub>
                          </m:sSub>
                        </m:e>
                      </m:d>
                      <m:r>
                        <a:rPr lang="en-US" altLang="zh-CN" sz="1600" i="1">
                          <a:solidFill>
                            <a:prstClr val="black"/>
                          </a:solidFill>
                          <a:latin typeface="Cambria Math" panose="02040503050406030204" pitchFamily="18" charset="0"/>
                        </a:rPr>
                        <m:t>∗ </m:t>
                      </m:r>
                      <m:f>
                        <m:fPr>
                          <m:ctrlPr>
                            <a:rPr lang="en-US" altLang="zh-CN" sz="1600" i="1">
                              <a:solidFill>
                                <a:prstClr val="black"/>
                              </a:solidFill>
                              <a:latin typeface="Cambria Math" panose="02040503050406030204" pitchFamily="18" charset="0"/>
                            </a:rPr>
                          </m:ctrlPr>
                        </m:fPr>
                        <m:num>
                          <m:r>
                            <a:rPr lang="zh-CN" altLang="en-US"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ℎ</m:t>
                              </m:r>
                            </m:e>
                            <m:sub>
                              <m:r>
                                <a:rPr lang="en-US" altLang="zh-CN" sz="1600" i="1">
                                  <a:solidFill>
                                    <a:prstClr val="black"/>
                                  </a:solidFill>
                                  <a:latin typeface="Cambria Math" panose="02040503050406030204" pitchFamily="18" charset="0"/>
                                </a:rPr>
                                <m:t>1</m:t>
                              </m:r>
                            </m:sub>
                          </m:sSub>
                        </m:num>
                        <m:den>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𝐼𝑛</m:t>
                              </m:r>
                            </m:e>
                            <m:sub>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ℎ</m:t>
                                  </m:r>
                                </m:e>
                                <m:sub>
                                  <m:r>
                                    <a:rPr lang="en-US" altLang="zh-CN" sz="1600" i="1">
                                      <a:solidFill>
                                        <a:prstClr val="black"/>
                                      </a:solidFill>
                                      <a:latin typeface="Cambria Math" panose="02040503050406030204" pitchFamily="18" charset="0"/>
                                    </a:rPr>
                                    <m:t>1</m:t>
                                  </m:r>
                                </m:sub>
                              </m:sSub>
                            </m:sub>
                          </m:sSub>
                        </m:den>
                      </m:f>
                      <m:r>
                        <a:rPr lang="en-US" altLang="zh-CN" sz="1600">
                          <a:solidFill>
                            <a:prstClr val="black"/>
                          </a:solidFill>
                          <a:latin typeface="Cambria Math" panose="02040503050406030204" pitchFamily="18" charset="0"/>
                        </a:rPr>
                        <m:t> ∗ </m:t>
                      </m:r>
                      <m:f>
                        <m:fPr>
                          <m:ctrlPr>
                            <a:rPr lang="en-US" altLang="zh-CN" sz="1600" i="1">
                              <a:solidFill>
                                <a:prstClr val="black"/>
                              </a:solidFill>
                              <a:latin typeface="Cambria Math" panose="02040503050406030204" pitchFamily="18" charset="0"/>
                            </a:rPr>
                          </m:ctrlPr>
                        </m:fPr>
                        <m:num>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𝐼𝑛</m:t>
                              </m:r>
                            </m:e>
                            <m:sub>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ℎ</m:t>
                                  </m:r>
                                </m:e>
                                <m:sub>
                                  <m:r>
                                    <a:rPr lang="en-US" altLang="zh-CN" sz="1600" i="1">
                                      <a:solidFill>
                                        <a:prstClr val="black"/>
                                      </a:solidFill>
                                      <a:latin typeface="Cambria Math" panose="02040503050406030204" pitchFamily="18" charset="0"/>
                                    </a:rPr>
                                    <m:t>1</m:t>
                                  </m:r>
                                </m:sub>
                              </m:sSub>
                            </m:sub>
                          </m:sSub>
                        </m:num>
                        <m:den>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𝑤</m:t>
                              </m:r>
                            </m:e>
                            <m:sub>
                              <m:r>
                                <a:rPr lang="en-US" altLang="zh-CN" sz="1600" i="1">
                                  <a:solidFill>
                                    <a:prstClr val="black"/>
                                  </a:solidFill>
                                  <a:latin typeface="Cambria Math" panose="02040503050406030204" pitchFamily="18" charset="0"/>
                                </a:rPr>
                                <m:t>1</m:t>
                              </m:r>
                            </m:sub>
                          </m:sSub>
                        </m:den>
                      </m:f>
                      <m:r>
                        <a:rPr lang="en-US" altLang="zh-CN" sz="1600" i="1">
                          <a:solidFill>
                            <a:prstClr val="black"/>
                          </a:solidFill>
                          <a:latin typeface="Cambria Math" panose="02040503050406030204" pitchFamily="18" charset="0"/>
                        </a:rPr>
                        <m:t>=</m:t>
                      </m:r>
                      <m:d>
                        <m:dPr>
                          <m:ctrlPr>
                            <a:rPr lang="en-US" altLang="zh-CN" sz="1600" i="1">
                              <a:solidFill>
                                <a:prstClr val="black"/>
                              </a:solidFill>
                              <a:latin typeface="Cambria Math" panose="02040503050406030204" pitchFamily="18" charset="0"/>
                            </a:rPr>
                          </m:ctrlPr>
                        </m:dPr>
                        <m:e>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03</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08</m:t>
                          </m:r>
                        </m:e>
                      </m:d>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56</m:t>
                      </m:r>
                      <m:r>
                        <a:rPr lang="en-US" altLang="zh-CN" sz="1600" i="1">
                          <a:solidFill>
                            <a:prstClr val="black"/>
                          </a:solidFill>
                          <a:latin typeface="Cambria Math" panose="02040503050406030204" pitchFamily="18" charset="0"/>
                        </a:rPr>
                        <m:t>∗</m:t>
                      </m:r>
                      <m:d>
                        <m:dPr>
                          <m:ctrlPr>
                            <a:rPr lang="en-US" altLang="zh-CN" sz="1600" i="1">
                              <a:solidFill>
                                <a:prstClr val="black"/>
                              </a:solidFill>
                              <a:latin typeface="Cambria Math" panose="02040503050406030204" pitchFamily="18" charset="0"/>
                            </a:rPr>
                          </m:ctrlPr>
                        </m:dPr>
                        <m:e>
                          <m:r>
                            <a:rPr lang="en-US" altLang="zh-CN" sz="1600" i="1">
                              <a:solidFill>
                                <a:prstClr val="black"/>
                              </a:solidFill>
                              <a:latin typeface="Cambria Math" panose="02040503050406030204" pitchFamily="18" charset="0"/>
                            </a:rPr>
                            <m:t>1</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56</m:t>
                          </m:r>
                        </m:e>
                      </m:d>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a:rPr>
                        <m:t>5</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m:rPr>
                          <m:nor/>
                        </m:rPr>
                        <a:rPr lang="en-US" altLang="zh-CN" sz="1600">
                          <a:solidFill>
                            <a:prstClr val="black"/>
                          </a:solidFill>
                          <a:latin typeface="Cambria Math" panose="02040503050406030204" pitchFamily="18" charset="0"/>
                        </a:rPr>
                        <m:t>1</m:t>
                      </m:r>
                    </m:oMath>
                  </m:oMathPara>
                </a14:m>
                <a:endParaRPr lang="zh-CN" altLang="en-US" sz="1600" dirty="0">
                  <a:solidFill>
                    <a:prstClr val="black"/>
                  </a:solidFill>
                  <a:latin typeface="Times New Roman" panose="02020603050405020304" pitchFamily="16" charset="0"/>
                  <a:cs typeface="Times New Roman" panose="02020603050405020304" pitchFamily="16" charset="0"/>
                </a:endParaRPr>
              </a:p>
            </p:txBody>
          </p:sp>
        </mc:Choice>
        <mc:Fallback>
          <p:sp>
            <p:nvSpPr>
              <p:cNvPr id="64" name="文本框 63"/>
              <p:cNvSpPr txBox="1">
                <a:spLocks noRot="1" noChangeAspect="1" noMove="1" noResize="1" noEditPoints="1" noAdjustHandles="1" noChangeArrowheads="1" noChangeShapeType="1" noTextEdit="1"/>
              </p:cNvSpPr>
              <p:nvPr/>
            </p:nvSpPr>
            <p:spPr>
              <a:xfrm>
                <a:off x="1840839" y="4453205"/>
                <a:ext cx="8118405" cy="547394"/>
              </a:xfrm>
              <a:prstGeom prst="rect">
                <a:avLst/>
              </a:prstGeom>
              <a:blipFill rotWithShape="1">
                <a:blip r:embed="rId1"/>
                <a:stretch>
                  <a:fillRect l="-8" t="-107" r="7" b="-4234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 name="文本框 64"/>
              <p:cNvSpPr txBox="1"/>
              <p:nvPr/>
            </p:nvSpPr>
            <p:spPr>
              <a:xfrm>
                <a:off x="1603770" y="5224033"/>
                <a:ext cx="8533273" cy="54739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𝛿</m:t>
                          </m:r>
                        </m:e>
                        <m:sub>
                          <m:r>
                            <a:rPr lang="en-US" altLang="zh-CN" sz="1600" i="1">
                              <a:solidFill>
                                <a:prstClr val="black"/>
                              </a:solidFill>
                              <a:latin typeface="Cambria Math" panose="02040503050406030204" pitchFamily="18" charset="0"/>
                            </a:rPr>
                            <m:t>3</m:t>
                          </m:r>
                        </m:sub>
                      </m:sSub>
                      <m:r>
                        <a:rPr lang="en-US" altLang="zh-CN" sz="1600" i="1">
                          <a:solidFill>
                            <a:prstClr val="black"/>
                          </a:solidFill>
                          <a:latin typeface="Cambria Math" panose="02040503050406030204" pitchFamily="18" charset="0"/>
                        </a:rPr>
                        <m:t>= </m:t>
                      </m:r>
                      <m:f>
                        <m:fPr>
                          <m:ctrlPr>
                            <a:rPr lang="en-US" altLang="zh-CN" sz="1600" i="1">
                              <a:solidFill>
                                <a:prstClr val="black"/>
                              </a:solidFill>
                              <a:latin typeface="Cambria Math" panose="02040503050406030204" pitchFamily="18" charset="0"/>
                            </a:rPr>
                          </m:ctrlPr>
                        </m:fPr>
                        <m:num>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𝐸𝑟𝑟𝑜𝑟</m:t>
                          </m:r>
                        </m:num>
                        <m:den>
                          <m:r>
                            <a:rPr lang="zh-CN" altLang="en-US"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𝑤</m:t>
                              </m:r>
                            </m:e>
                            <m:sub>
                              <m:r>
                                <a:rPr lang="en-US" altLang="zh-CN" sz="1600" i="1">
                                  <a:solidFill>
                                    <a:prstClr val="black"/>
                                  </a:solidFill>
                                  <a:latin typeface="Cambria Math" panose="02040503050406030204" pitchFamily="18" charset="0"/>
                                </a:rPr>
                                <m:t>3</m:t>
                              </m:r>
                            </m:sub>
                          </m:sSub>
                        </m:den>
                      </m:f>
                      <m:r>
                        <a:rPr lang="en-US" altLang="zh-CN" sz="1600" i="1">
                          <a:solidFill>
                            <a:prstClr val="black"/>
                          </a:solidFill>
                          <a:latin typeface="Cambria Math" panose="02040503050406030204" pitchFamily="18" charset="0"/>
                        </a:rPr>
                        <m:t>=</m:t>
                      </m:r>
                      <m:d>
                        <m:dPr>
                          <m:ctrlPr>
                            <a:rPr lang="en-US" altLang="zh-CN" sz="1600" i="1">
                              <a:solidFill>
                                <a:prstClr val="black"/>
                              </a:solidFill>
                              <a:latin typeface="Cambria Math" panose="02040503050406030204" pitchFamily="18" charset="0"/>
                            </a:rPr>
                          </m:ctrlPr>
                        </m:dPr>
                        <m:e>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𝛿</m:t>
                              </m:r>
                            </m:e>
                            <m:sub>
                              <m:r>
                                <a:rPr lang="en-US" altLang="zh-CN" sz="1600" i="1">
                                  <a:solidFill>
                                    <a:prstClr val="black"/>
                                  </a:solidFill>
                                  <a:latin typeface="Cambria Math" panose="02040503050406030204" pitchFamily="18" charset="0"/>
                                </a:rPr>
                                <m:t>5</m:t>
                              </m:r>
                            </m:sub>
                          </m:sSub>
                          <m:r>
                            <a:rPr lang="en-US" altLang="zh-CN"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𝛿</m:t>
                              </m:r>
                            </m:e>
                            <m:sub>
                              <m:r>
                                <a:rPr lang="en-US" altLang="zh-CN" sz="1600" i="1">
                                  <a:solidFill>
                                    <a:prstClr val="black"/>
                                  </a:solidFill>
                                  <a:latin typeface="Cambria Math" panose="02040503050406030204" pitchFamily="18" charset="0"/>
                                </a:rPr>
                                <m:t>6</m:t>
                              </m:r>
                            </m:sub>
                          </m:sSub>
                        </m:e>
                      </m:d>
                      <m:r>
                        <a:rPr lang="en-US" altLang="zh-CN" sz="1600" i="1">
                          <a:solidFill>
                            <a:prstClr val="black"/>
                          </a:solidFill>
                          <a:latin typeface="Cambria Math" panose="02040503050406030204" pitchFamily="18" charset="0"/>
                        </a:rPr>
                        <m:t>∗</m:t>
                      </m:r>
                      <m:f>
                        <m:fPr>
                          <m:ctrlPr>
                            <a:rPr lang="en-US" altLang="zh-CN" sz="1600" i="1">
                              <a:solidFill>
                                <a:prstClr val="black"/>
                              </a:solidFill>
                              <a:latin typeface="Cambria Math" panose="02040503050406030204" pitchFamily="18" charset="0"/>
                            </a:rPr>
                          </m:ctrlPr>
                        </m:fPr>
                        <m:num>
                          <m:r>
                            <a:rPr lang="zh-CN" altLang="en-US"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ℎ</m:t>
                              </m:r>
                            </m:e>
                            <m:sub>
                              <m:r>
                                <a:rPr lang="en-US" altLang="zh-CN" sz="1600" i="1">
                                  <a:solidFill>
                                    <a:prstClr val="black"/>
                                  </a:solidFill>
                                  <a:latin typeface="Cambria Math" panose="02040503050406030204" pitchFamily="18" charset="0"/>
                                </a:rPr>
                                <m:t>1</m:t>
                              </m:r>
                            </m:sub>
                          </m:sSub>
                        </m:num>
                        <m:den>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𝐼𝑛</m:t>
                              </m:r>
                            </m:e>
                            <m:sub>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ℎ</m:t>
                                  </m:r>
                                </m:e>
                                <m:sub>
                                  <m:r>
                                    <a:rPr lang="en-US" altLang="zh-CN" sz="1600" i="1">
                                      <a:solidFill>
                                        <a:prstClr val="black"/>
                                      </a:solidFill>
                                      <a:latin typeface="Cambria Math" panose="02040503050406030204" pitchFamily="18" charset="0"/>
                                    </a:rPr>
                                    <m:t>1</m:t>
                                  </m:r>
                                </m:sub>
                              </m:sSub>
                            </m:sub>
                          </m:sSub>
                        </m:den>
                      </m:f>
                      <m:r>
                        <a:rPr lang="en-US" altLang="zh-CN" sz="1600">
                          <a:solidFill>
                            <a:prstClr val="black"/>
                          </a:solidFill>
                          <a:latin typeface="Cambria Math" panose="02040503050406030204" pitchFamily="18" charset="0"/>
                        </a:rPr>
                        <m:t> ∗ </m:t>
                      </m:r>
                      <m:f>
                        <m:fPr>
                          <m:ctrlPr>
                            <a:rPr lang="en-US" altLang="zh-CN" sz="1600" i="1">
                              <a:solidFill>
                                <a:prstClr val="black"/>
                              </a:solidFill>
                              <a:latin typeface="Cambria Math" panose="02040503050406030204" pitchFamily="18" charset="0"/>
                            </a:rPr>
                          </m:ctrlPr>
                        </m:fPr>
                        <m:num>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𝐼𝑛</m:t>
                              </m:r>
                            </m:e>
                            <m:sub>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ℎ</m:t>
                                  </m:r>
                                </m:e>
                                <m:sub>
                                  <m:r>
                                    <a:rPr lang="en-US" altLang="zh-CN" sz="1600" i="1">
                                      <a:solidFill>
                                        <a:prstClr val="black"/>
                                      </a:solidFill>
                                      <a:latin typeface="Cambria Math" panose="02040503050406030204" pitchFamily="18" charset="0"/>
                                    </a:rPr>
                                    <m:t>1</m:t>
                                  </m:r>
                                </m:sub>
                              </m:sSub>
                            </m:sub>
                          </m:sSub>
                        </m:num>
                        <m:den>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𝑤</m:t>
                              </m:r>
                            </m:e>
                            <m:sub>
                              <m:r>
                                <a:rPr lang="en-US" altLang="zh-CN" sz="1600" i="1">
                                  <a:solidFill>
                                    <a:prstClr val="black"/>
                                  </a:solidFill>
                                  <a:latin typeface="Cambria Math" panose="02040503050406030204" pitchFamily="18" charset="0"/>
                                </a:rPr>
                                <m:t>3</m:t>
                              </m:r>
                            </m:sub>
                          </m:sSub>
                        </m:den>
                      </m:f>
                      <m:r>
                        <a:rPr lang="en-US" altLang="zh-CN" sz="1600" i="1">
                          <a:solidFill>
                            <a:prstClr val="black"/>
                          </a:solidFill>
                          <a:latin typeface="Cambria Math" panose="02040503050406030204" pitchFamily="18" charset="0"/>
                        </a:rPr>
                        <m:t>=</m:t>
                      </m:r>
                      <m:d>
                        <m:dPr>
                          <m:ctrlPr>
                            <a:rPr lang="en-US" altLang="zh-CN" sz="1600" i="1">
                              <a:solidFill>
                                <a:prstClr val="black"/>
                              </a:solidFill>
                              <a:latin typeface="Cambria Math" panose="02040503050406030204" pitchFamily="18" charset="0"/>
                            </a:rPr>
                          </m:ctrlPr>
                        </m:dPr>
                        <m:e>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03</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08</m:t>
                          </m:r>
                        </m:e>
                      </m:d>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56</m:t>
                      </m:r>
                      <m:r>
                        <a:rPr lang="en-US" altLang="zh-CN" sz="1600" i="1">
                          <a:solidFill>
                            <a:prstClr val="black"/>
                          </a:solidFill>
                          <a:latin typeface="Cambria Math" panose="02040503050406030204" pitchFamily="18" charset="0"/>
                        </a:rPr>
                        <m:t>∗</m:t>
                      </m:r>
                      <m:d>
                        <m:dPr>
                          <m:ctrlPr>
                            <a:rPr lang="en-US" altLang="zh-CN" sz="1600" i="1">
                              <a:solidFill>
                                <a:prstClr val="black"/>
                              </a:solidFill>
                              <a:latin typeface="Cambria Math" panose="02040503050406030204" pitchFamily="18" charset="0"/>
                            </a:rPr>
                          </m:ctrlPr>
                        </m:dPr>
                        <m:e>
                          <m:r>
                            <a:rPr lang="en-US" altLang="zh-CN" sz="1600" i="1">
                              <a:solidFill>
                                <a:prstClr val="black"/>
                              </a:solidFill>
                              <a:latin typeface="Cambria Math" panose="02040503050406030204" pitchFamily="18" charset="0"/>
                            </a:rPr>
                            <m:t>1</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56</m:t>
                          </m:r>
                        </m:e>
                      </m:d>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30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a:rPr>
                        <m:t>1</m:t>
                      </m:r>
                    </m:oMath>
                  </m:oMathPara>
                </a14:m>
                <a:endParaRPr lang="zh-CN" altLang="en-US" sz="1600" dirty="0">
                  <a:solidFill>
                    <a:prstClr val="black"/>
                  </a:solidFill>
                  <a:latin typeface="Times New Roman" panose="02020603050405020304" pitchFamily="16" charset="0"/>
                  <a:cs typeface="Times New Roman" panose="02020603050405020304" pitchFamily="16" charset="0"/>
                </a:endParaRPr>
              </a:p>
            </p:txBody>
          </p:sp>
        </mc:Choice>
        <mc:Fallback>
          <p:sp>
            <p:nvSpPr>
              <p:cNvPr id="65" name="文本框 64"/>
              <p:cNvSpPr txBox="1">
                <a:spLocks noRot="1" noChangeAspect="1" noMove="1" noResize="1" noEditPoints="1" noAdjustHandles="1" noChangeArrowheads="1" noChangeShapeType="1" noTextEdit="1"/>
              </p:cNvSpPr>
              <p:nvPr/>
            </p:nvSpPr>
            <p:spPr>
              <a:xfrm>
                <a:off x="1603770" y="5224033"/>
                <a:ext cx="8533273" cy="547394"/>
              </a:xfrm>
              <a:prstGeom prst="rect">
                <a:avLst/>
              </a:prstGeom>
              <a:blipFill rotWithShape="1">
                <a:blip r:embed="rId2"/>
                <a:stretch>
                  <a:fillRect l="-5" t="-96" r="6" b="100"/>
                </a:stretch>
              </a:blipFill>
            </p:spPr>
            <p:txBody>
              <a:bodyPr/>
              <a:lstStyle/>
              <a:p>
                <a:r>
                  <a:rPr lang="zh-CN" altLang="en-US">
                    <a:noFill/>
                  </a:rPr>
                  <a:t> </a:t>
                </a:r>
              </a:p>
            </p:txBody>
          </p:sp>
        </mc:Fallback>
      </mc:AlternateContent>
      <p:cxnSp>
        <p:nvCxnSpPr>
          <p:cNvPr id="68" name="直接箭头连接符 67"/>
          <p:cNvCxnSpPr/>
          <p:nvPr/>
        </p:nvCxnSpPr>
        <p:spPr>
          <a:xfrm flipH="1">
            <a:off x="6027898" y="2563107"/>
            <a:ext cx="1268253" cy="1205619"/>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6480519" y="2745767"/>
            <a:ext cx="492136" cy="297517"/>
          </a:xfrm>
          <a:prstGeom prst="rect">
            <a:avLst/>
          </a:prstGeom>
          <a:noFill/>
        </p:spPr>
        <p:txBody>
          <a:bodyPr wrap="square" rtlCol="0">
            <a:spAutoFit/>
          </a:bodyPr>
          <a:lstStyle/>
          <a:p>
            <a:r>
              <a:rPr lang="en-US" altLang="zh-CN" sz="2000" baseline="-25000" dirty="0">
                <a:solidFill>
                  <a:srgbClr val="C00000"/>
                </a:solidFill>
                <a:latin typeface="Times New Roman" panose="02020603050405020304" pitchFamily="16" charset="0"/>
                <a:cs typeface="Times New Roman" panose="02020603050405020304" pitchFamily="16" charset="0"/>
              </a:rPr>
              <a:t>0.03</a:t>
            </a:r>
            <a:endParaRPr lang="zh-CN" altLang="en-US" sz="2000" baseline="-25000" dirty="0">
              <a:solidFill>
                <a:srgbClr val="C00000"/>
              </a:solidFill>
              <a:latin typeface="Times New Roman" panose="02020603050405020304" pitchFamily="16" charset="0"/>
              <a:cs typeface="Times New Roman" panose="02020603050405020304" pitchFamily="16" charset="0"/>
            </a:endParaRPr>
          </a:p>
        </p:txBody>
      </p:sp>
      <p:cxnSp>
        <p:nvCxnSpPr>
          <p:cNvPr id="70" name="直接箭头连接符 69"/>
          <p:cNvCxnSpPr/>
          <p:nvPr/>
        </p:nvCxnSpPr>
        <p:spPr>
          <a:xfrm flipH="1" flipV="1">
            <a:off x="6096001" y="2567148"/>
            <a:ext cx="1200151" cy="5379"/>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6302891" y="2482576"/>
            <a:ext cx="492136" cy="297517"/>
          </a:xfrm>
          <a:prstGeom prst="rect">
            <a:avLst/>
          </a:prstGeom>
          <a:noFill/>
        </p:spPr>
        <p:txBody>
          <a:bodyPr wrap="square" rtlCol="0">
            <a:spAutoFit/>
          </a:bodyPr>
          <a:lstStyle/>
          <a:p>
            <a:r>
              <a:rPr lang="en-US" altLang="zh-CN" sz="2000" baseline="-25000" dirty="0">
                <a:solidFill>
                  <a:srgbClr val="C00000"/>
                </a:solidFill>
                <a:latin typeface="Times New Roman" panose="02020603050405020304" pitchFamily="16" charset="0"/>
                <a:cs typeface="Times New Roman" panose="02020603050405020304" pitchFamily="16" charset="0"/>
              </a:rPr>
              <a:t>0.03</a:t>
            </a:r>
            <a:endParaRPr lang="zh-CN" altLang="en-US" sz="2000" baseline="-25000" dirty="0">
              <a:solidFill>
                <a:srgbClr val="C00000"/>
              </a:solidFill>
              <a:latin typeface="Times New Roman" panose="02020603050405020304" pitchFamily="16" charset="0"/>
              <a:cs typeface="Times New Roman" panose="02020603050405020304" pitchFamily="16" charset="0"/>
            </a:endParaRPr>
          </a:p>
        </p:txBody>
      </p:sp>
      <p:cxnSp>
        <p:nvCxnSpPr>
          <p:cNvPr id="66" name="直接箭头连接符 65"/>
          <p:cNvCxnSpPr/>
          <p:nvPr/>
        </p:nvCxnSpPr>
        <p:spPr>
          <a:xfrm flipH="1">
            <a:off x="6067231" y="3832267"/>
            <a:ext cx="1297023" cy="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6436308" y="3553532"/>
            <a:ext cx="492136" cy="297517"/>
          </a:xfrm>
          <a:prstGeom prst="rect">
            <a:avLst/>
          </a:prstGeom>
          <a:noFill/>
        </p:spPr>
        <p:txBody>
          <a:bodyPr wrap="square" rtlCol="0">
            <a:spAutoFit/>
          </a:bodyPr>
          <a:lstStyle/>
          <a:p>
            <a:r>
              <a:rPr lang="en-US" altLang="zh-CN" sz="2000" baseline="-25000" dirty="0">
                <a:solidFill>
                  <a:srgbClr val="C00000"/>
                </a:solidFill>
                <a:latin typeface="Times New Roman" panose="02020603050405020304" pitchFamily="16" charset="0"/>
                <a:cs typeface="Times New Roman" panose="02020603050405020304" pitchFamily="16" charset="0"/>
              </a:rPr>
              <a:t>0.07</a:t>
            </a:r>
            <a:endParaRPr lang="zh-CN" altLang="en-US" sz="2000" baseline="-25000" dirty="0">
              <a:solidFill>
                <a:srgbClr val="C00000"/>
              </a:solidFill>
              <a:latin typeface="Times New Roman" panose="02020603050405020304" pitchFamily="16" charset="0"/>
              <a:cs typeface="Times New Roman" panose="02020603050405020304" pitchFamily="16" charset="0"/>
            </a:endParaRPr>
          </a:p>
        </p:txBody>
      </p:sp>
      <p:cxnSp>
        <p:nvCxnSpPr>
          <p:cNvPr id="72" name="直接箭头连接符 71"/>
          <p:cNvCxnSpPr/>
          <p:nvPr/>
        </p:nvCxnSpPr>
        <p:spPr>
          <a:xfrm flipH="1" flipV="1">
            <a:off x="6134163" y="2570555"/>
            <a:ext cx="1230091" cy="1176435"/>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6797276" y="3105870"/>
            <a:ext cx="492136" cy="297517"/>
          </a:xfrm>
          <a:prstGeom prst="rect">
            <a:avLst/>
          </a:prstGeom>
          <a:noFill/>
        </p:spPr>
        <p:txBody>
          <a:bodyPr wrap="square" rtlCol="0">
            <a:spAutoFit/>
          </a:bodyPr>
          <a:lstStyle/>
          <a:p>
            <a:r>
              <a:rPr lang="en-US" altLang="zh-CN" sz="2000" baseline="-25000" dirty="0">
                <a:solidFill>
                  <a:srgbClr val="C00000"/>
                </a:solidFill>
                <a:latin typeface="Times New Roman" panose="02020603050405020304" pitchFamily="16" charset="0"/>
                <a:cs typeface="Times New Roman" panose="02020603050405020304" pitchFamily="16" charset="0"/>
              </a:rPr>
              <a:t>0.08</a:t>
            </a:r>
            <a:endParaRPr lang="zh-CN" altLang="en-US" sz="2000" baseline="-25000" dirty="0">
              <a:solidFill>
                <a:srgbClr val="C00000"/>
              </a:solidFill>
              <a:latin typeface="Times New Roman" panose="02020603050405020304" pitchFamily="16" charset="0"/>
              <a:cs typeface="Times New Roman" panose="02020603050405020304" pitchFamily="16" charset="0"/>
            </a:endParaRPr>
          </a:p>
        </p:txBody>
      </p:sp>
      <p:cxnSp>
        <p:nvCxnSpPr>
          <p:cNvPr id="74" name="直接箭头连接符 73"/>
          <p:cNvCxnSpPr/>
          <p:nvPr/>
        </p:nvCxnSpPr>
        <p:spPr>
          <a:xfrm flipH="1" flipV="1">
            <a:off x="3954157" y="2576468"/>
            <a:ext cx="1200151" cy="5379"/>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4161047" y="2491896"/>
            <a:ext cx="492136" cy="297517"/>
          </a:xfrm>
          <a:prstGeom prst="rect">
            <a:avLst/>
          </a:prstGeom>
          <a:noFill/>
        </p:spPr>
        <p:txBody>
          <a:bodyPr wrap="square" rtlCol="0">
            <a:spAutoFit/>
          </a:bodyPr>
          <a:lstStyle/>
          <a:p>
            <a:r>
              <a:rPr lang="en-US" altLang="zh-CN" sz="2000" baseline="-25000" dirty="0">
                <a:solidFill>
                  <a:srgbClr val="C00000"/>
                </a:solidFill>
                <a:latin typeface="Times New Roman" panose="02020603050405020304" pitchFamily="16" charset="0"/>
                <a:cs typeface="Times New Roman" panose="02020603050405020304" pitchFamily="16" charset="0"/>
              </a:rPr>
              <a:t>0.01</a:t>
            </a:r>
            <a:endParaRPr lang="zh-CN" altLang="en-US" sz="2000" baseline="-25000" dirty="0">
              <a:solidFill>
                <a:srgbClr val="C00000"/>
              </a:solidFill>
              <a:latin typeface="Times New Roman" panose="02020603050405020304" pitchFamily="16" charset="0"/>
              <a:cs typeface="Times New Roman" panose="02020603050405020304" pitchFamily="16" charset="0"/>
            </a:endParaRPr>
          </a:p>
        </p:txBody>
      </p:sp>
      <p:cxnSp>
        <p:nvCxnSpPr>
          <p:cNvPr id="76" name="直接箭头连接符 75"/>
          <p:cNvCxnSpPr/>
          <p:nvPr/>
        </p:nvCxnSpPr>
        <p:spPr>
          <a:xfrm flipH="1">
            <a:off x="3870588" y="2572527"/>
            <a:ext cx="1268253" cy="1205619"/>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4323209" y="2755187"/>
            <a:ext cx="492136" cy="297517"/>
          </a:xfrm>
          <a:prstGeom prst="rect">
            <a:avLst/>
          </a:prstGeom>
          <a:noFill/>
        </p:spPr>
        <p:txBody>
          <a:bodyPr wrap="square" rtlCol="0">
            <a:spAutoFit/>
          </a:bodyPr>
          <a:lstStyle/>
          <a:p>
            <a:r>
              <a:rPr lang="en-US" altLang="zh-CN" sz="2000" baseline="-25000" dirty="0">
                <a:solidFill>
                  <a:srgbClr val="C00000"/>
                </a:solidFill>
                <a:latin typeface="Times New Roman" panose="02020603050405020304" pitchFamily="16" charset="0"/>
                <a:cs typeface="Times New Roman" panose="02020603050405020304" pitchFamily="16" charset="0"/>
              </a:rPr>
              <a:t>0.01</a:t>
            </a:r>
            <a:endParaRPr lang="zh-CN" altLang="en-US" sz="2000" baseline="-25000" dirty="0">
              <a:solidFill>
                <a:srgbClr val="C00000"/>
              </a:solidFill>
              <a:latin typeface="Times New Roman" panose="02020603050405020304" pitchFamily="16" charset="0"/>
              <a:cs typeface="Times New Roman" panose="02020603050405020304" pitchFamily="16" charset="0"/>
            </a:endParaRPr>
          </a:p>
        </p:txBody>
      </p:sp>
      <mc:AlternateContent xmlns:mc="http://schemas.openxmlformats.org/markup-compatibility/2006">
        <mc:Choice xmlns:a14="http://schemas.microsoft.com/office/drawing/2010/main" Requires="a14">
          <p:sp>
            <p:nvSpPr>
              <p:cNvPr id="78" name="矩形 77"/>
              <p:cNvSpPr/>
              <p:nvPr/>
            </p:nvSpPr>
            <p:spPr>
              <a:xfrm>
                <a:off x="8788965" y="2313341"/>
                <a:ext cx="597975" cy="1767353"/>
              </a:xfrm>
              <a:prstGeom prst="rect">
                <a:avLst/>
              </a:prstGeom>
              <a:solidFill>
                <a:schemeClr val="bg1">
                  <a:lumMod val="65000"/>
                </a:schemeClr>
              </a:solidFill>
              <a:ln>
                <a:solidFill>
                  <a:srgbClr val="C00000"/>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CN" sz="3200" i="1">
                          <a:solidFill>
                            <a:prstClr val="black"/>
                          </a:solidFill>
                          <a:latin typeface="Cambria Math" panose="02040503050406030204" pitchFamily="18" charset="0"/>
                        </a:rPr>
                        <m:t>𝐸𝑟𝑟𝑜𝑟</m:t>
                      </m:r>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78" name="矩形 77"/>
              <p:cNvSpPr>
                <a:spLocks noRot="1" noChangeAspect="1" noMove="1" noResize="1" noEditPoints="1" noAdjustHandles="1" noChangeArrowheads="1" noChangeShapeType="1" noTextEdit="1"/>
              </p:cNvSpPr>
              <p:nvPr/>
            </p:nvSpPr>
            <p:spPr>
              <a:xfrm>
                <a:off x="8788965" y="2313341"/>
                <a:ext cx="597975" cy="1767353"/>
              </a:xfrm>
              <a:prstGeom prst="rect">
                <a:avLst/>
              </a:prstGeom>
              <a:blipFill rotWithShape="1">
                <a:blip r:embed="rId3"/>
                <a:stretch>
                  <a:fillRect l="-1156" t="-361" r="-1000" b="-349"/>
                </a:stretch>
              </a:blipFill>
              <a:ln>
                <a:solidFill>
                  <a:srgbClr val="C00000"/>
                </a:solid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
        <p:nvSpPr>
          <p:cNvPr id="4" name="标题 3"/>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误差反向传播：前馈神经网络</a:t>
            </a:r>
            <a:endParaRPr lang="zh-CN"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1065700" y="1481617"/>
            <a:ext cx="9299944" cy="521970"/>
          </a:xfrm>
          <a:prstGeom prst="rect">
            <a:avLst/>
          </a:prstGeom>
        </p:spPr>
        <p:txBody>
          <a:bodyPr wrap="square">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梯度计算</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sz="28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本页计算有误，请同学根据正确的公式计算结果</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 name="流程图: 接点 29"/>
          <p:cNvSpPr/>
          <p:nvPr/>
        </p:nvSpPr>
        <p:spPr>
          <a:xfrm>
            <a:off x="3149340" y="2160849"/>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31" name="流程图: 接点 30"/>
          <p:cNvSpPr/>
          <p:nvPr/>
        </p:nvSpPr>
        <p:spPr>
          <a:xfrm>
            <a:off x="3149338" y="3524564"/>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black"/>
              </a:solidFill>
              <a:latin typeface="Times New Roman" panose="02020603050405020304" pitchFamily="16" charset="0"/>
              <a:cs typeface="Times New Roman" panose="02020603050405020304" pitchFamily="16" charset="0"/>
            </a:endParaRPr>
          </a:p>
        </p:txBody>
      </p:sp>
      <p:sp>
        <p:nvSpPr>
          <p:cNvPr id="32" name="流程图: 接点 31"/>
          <p:cNvSpPr/>
          <p:nvPr/>
        </p:nvSpPr>
        <p:spPr>
          <a:xfrm>
            <a:off x="5291186" y="2160849"/>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cs typeface="Times New Roman" panose="02020603050405020304" pitchFamily="16" charset="0"/>
            </a:endParaRPr>
          </a:p>
        </p:txBody>
      </p:sp>
      <p:sp>
        <p:nvSpPr>
          <p:cNvPr id="33" name="流程图: 接点 32"/>
          <p:cNvSpPr/>
          <p:nvPr/>
        </p:nvSpPr>
        <p:spPr>
          <a:xfrm>
            <a:off x="5291185" y="3539005"/>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cs typeface="Times New Roman" panose="02020603050405020304" pitchFamily="16" charset="0"/>
            </a:endParaRPr>
          </a:p>
        </p:txBody>
      </p:sp>
      <p:sp>
        <p:nvSpPr>
          <p:cNvPr id="34" name="流程图: 接点 33"/>
          <p:cNvSpPr/>
          <p:nvPr/>
        </p:nvSpPr>
        <p:spPr>
          <a:xfrm>
            <a:off x="7433032" y="2160844"/>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 name="流程图: 接点 34"/>
          <p:cNvSpPr/>
          <p:nvPr/>
        </p:nvSpPr>
        <p:spPr>
          <a:xfrm>
            <a:off x="7433032" y="3539005"/>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cs typeface="Times New Roman" panose="02020603050405020304" pitchFamily="16" charset="0"/>
            </a:endParaRPr>
          </a:p>
        </p:txBody>
      </p:sp>
      <p:cxnSp>
        <p:nvCxnSpPr>
          <p:cNvPr id="36" name="直接箭头连接符 35"/>
          <p:cNvCxnSpPr>
            <a:stCxn id="30" idx="6"/>
            <a:endCxn id="32" idx="2"/>
          </p:cNvCxnSpPr>
          <p:nvPr/>
        </p:nvCxnSpPr>
        <p:spPr>
          <a:xfrm>
            <a:off x="3858198" y="2499725"/>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30" idx="6"/>
            <a:endCxn id="33" idx="2"/>
          </p:cNvCxnSpPr>
          <p:nvPr/>
        </p:nvCxnSpPr>
        <p:spPr>
          <a:xfrm>
            <a:off x="3858197" y="2499726"/>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31" idx="6"/>
            <a:endCxn id="33" idx="2"/>
          </p:cNvCxnSpPr>
          <p:nvPr/>
        </p:nvCxnSpPr>
        <p:spPr>
          <a:xfrm>
            <a:off x="3858195" y="3863446"/>
            <a:ext cx="1432988" cy="14441"/>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1" idx="6"/>
            <a:endCxn id="32" idx="2"/>
          </p:cNvCxnSpPr>
          <p:nvPr/>
        </p:nvCxnSpPr>
        <p:spPr>
          <a:xfrm flipV="1">
            <a:off x="3858195" y="2499729"/>
            <a:ext cx="1432991" cy="1363715"/>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4436984" y="2167712"/>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0.20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41" name="文本框 40"/>
          <p:cNvSpPr txBox="1"/>
          <p:nvPr/>
        </p:nvSpPr>
        <p:spPr>
          <a:xfrm>
            <a:off x="3860541" y="2841006"/>
            <a:ext cx="576441"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-0.40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42" name="文本框 41"/>
          <p:cNvSpPr txBox="1"/>
          <p:nvPr/>
        </p:nvSpPr>
        <p:spPr>
          <a:xfrm>
            <a:off x="4092232" y="3380934"/>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0.50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43" name="文本框 42"/>
          <p:cNvSpPr txBox="1"/>
          <p:nvPr/>
        </p:nvSpPr>
        <p:spPr>
          <a:xfrm>
            <a:off x="4436983" y="3869674"/>
            <a:ext cx="492136"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0.60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44" name="直接箭头连接符 43"/>
          <p:cNvCxnSpPr/>
          <p:nvPr/>
        </p:nvCxnSpPr>
        <p:spPr>
          <a:xfrm>
            <a:off x="6000042" y="2507939"/>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6000043" y="2507939"/>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6000039" y="3886096"/>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6000042" y="2507939"/>
            <a:ext cx="1432988"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6578829" y="2175926"/>
            <a:ext cx="492136"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0.10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49" name="文本框 48"/>
          <p:cNvSpPr txBox="1"/>
          <p:nvPr/>
        </p:nvSpPr>
        <p:spPr>
          <a:xfrm>
            <a:off x="6027898" y="2834422"/>
            <a:ext cx="582692"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-0.50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50" name="文本框 49"/>
          <p:cNvSpPr txBox="1"/>
          <p:nvPr/>
        </p:nvSpPr>
        <p:spPr>
          <a:xfrm>
            <a:off x="6228690" y="3405430"/>
            <a:ext cx="582692"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-0.30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51" name="文本框 50"/>
          <p:cNvSpPr txBox="1"/>
          <p:nvPr/>
        </p:nvSpPr>
        <p:spPr>
          <a:xfrm>
            <a:off x="4988536" y="3376929"/>
            <a:ext cx="492136"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0.80</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52" name="直接箭头连接符 51"/>
          <p:cNvCxnSpPr/>
          <p:nvPr/>
        </p:nvCxnSpPr>
        <p:spPr>
          <a:xfrm>
            <a:off x="8141889" y="2516153"/>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8141889" y="3886096"/>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153740" y="2294543"/>
            <a:ext cx="708857"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5" name="文本框 54"/>
          <p:cNvSpPr txBox="1"/>
          <p:nvPr/>
        </p:nvSpPr>
        <p:spPr>
          <a:xfrm>
            <a:off x="3140526" y="3647624"/>
            <a:ext cx="708857"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0.3</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6" name="文本框 55"/>
          <p:cNvSpPr txBox="1"/>
          <p:nvPr/>
        </p:nvSpPr>
        <p:spPr>
          <a:xfrm>
            <a:off x="5283548" y="2294537"/>
            <a:ext cx="761651"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0.56</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7" name="文本框 56"/>
          <p:cNvSpPr txBox="1"/>
          <p:nvPr/>
        </p:nvSpPr>
        <p:spPr>
          <a:xfrm>
            <a:off x="5291182" y="3651302"/>
            <a:ext cx="800629"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0.50</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8" name="文本框 57"/>
          <p:cNvSpPr txBox="1"/>
          <p:nvPr/>
        </p:nvSpPr>
        <p:spPr>
          <a:xfrm>
            <a:off x="7440666" y="2294535"/>
            <a:ext cx="742194"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0.48</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9" name="文本框 58"/>
          <p:cNvSpPr txBox="1"/>
          <p:nvPr/>
        </p:nvSpPr>
        <p:spPr>
          <a:xfrm>
            <a:off x="7440665" y="3647623"/>
            <a:ext cx="803707"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0.53</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60" name="直接箭头连接符 59"/>
          <p:cNvCxnSpPr/>
          <p:nvPr/>
        </p:nvCxnSpPr>
        <p:spPr>
          <a:xfrm flipH="1">
            <a:off x="8141889" y="2600183"/>
            <a:ext cx="597975" cy="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H="1">
            <a:off x="8141889" y="3976748"/>
            <a:ext cx="597975" cy="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8190989" y="2563107"/>
            <a:ext cx="492136" cy="297517"/>
          </a:xfrm>
          <a:prstGeom prst="rect">
            <a:avLst/>
          </a:prstGeom>
          <a:noFill/>
        </p:spPr>
        <p:txBody>
          <a:bodyPr wrap="square" rtlCol="0">
            <a:spAutoFit/>
          </a:bodyPr>
          <a:lstStyle/>
          <a:p>
            <a:r>
              <a:rPr lang="en-US" altLang="zh-CN" sz="2000" baseline="-25000" dirty="0">
                <a:solidFill>
                  <a:srgbClr val="C00000"/>
                </a:solidFill>
                <a:latin typeface="Times New Roman" panose="02020603050405020304" pitchFamily="16" charset="0"/>
                <a:cs typeface="Times New Roman" panose="02020603050405020304" pitchFamily="16" charset="0"/>
              </a:rPr>
              <a:t>0.25</a:t>
            </a:r>
            <a:endParaRPr lang="zh-CN" altLang="en-US" sz="2000" baseline="-25000" dirty="0">
              <a:solidFill>
                <a:srgbClr val="C00000"/>
              </a:solidFill>
              <a:latin typeface="Times New Roman" panose="02020603050405020304" pitchFamily="16" charset="0"/>
              <a:cs typeface="Times New Roman" panose="02020603050405020304" pitchFamily="16" charset="0"/>
            </a:endParaRPr>
          </a:p>
        </p:txBody>
      </p:sp>
      <p:sp>
        <p:nvSpPr>
          <p:cNvPr id="63" name="文本框 62"/>
          <p:cNvSpPr txBox="1"/>
          <p:nvPr/>
        </p:nvSpPr>
        <p:spPr>
          <a:xfrm>
            <a:off x="8187348" y="3897858"/>
            <a:ext cx="492136" cy="297517"/>
          </a:xfrm>
          <a:prstGeom prst="rect">
            <a:avLst/>
          </a:prstGeom>
          <a:noFill/>
        </p:spPr>
        <p:txBody>
          <a:bodyPr wrap="square" rtlCol="0">
            <a:spAutoFit/>
          </a:bodyPr>
          <a:lstStyle/>
          <a:p>
            <a:r>
              <a:rPr lang="en-US" altLang="zh-CN" sz="2000" baseline="-25000" dirty="0">
                <a:solidFill>
                  <a:srgbClr val="C00000"/>
                </a:solidFill>
                <a:latin typeface="Times New Roman" panose="02020603050405020304" pitchFamily="16" charset="0"/>
                <a:cs typeface="Times New Roman" panose="02020603050405020304" pitchFamily="16" charset="0"/>
              </a:rPr>
              <a:t>0.60</a:t>
            </a:r>
            <a:endParaRPr lang="zh-CN" altLang="en-US" sz="2000" baseline="-25000" dirty="0">
              <a:solidFill>
                <a:srgbClr val="C00000"/>
              </a:solidFill>
              <a:latin typeface="Times New Roman" panose="02020603050405020304" pitchFamily="16" charset="0"/>
              <a:cs typeface="Times New Roman" panose="02020603050405020304" pitchFamily="16" charset="0"/>
            </a:endParaRPr>
          </a:p>
        </p:txBody>
      </p:sp>
      <mc:AlternateContent xmlns:mc="http://schemas.openxmlformats.org/markup-compatibility/2006">
        <mc:Choice xmlns:a14="http://schemas.microsoft.com/office/drawing/2010/main" Requires="a14">
          <p:sp>
            <p:nvSpPr>
              <p:cNvPr id="64" name="文本框 63"/>
              <p:cNvSpPr txBox="1"/>
              <p:nvPr/>
            </p:nvSpPr>
            <p:spPr>
              <a:xfrm>
                <a:off x="1694078" y="4453205"/>
                <a:ext cx="8524805" cy="54739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𝛿</m:t>
                          </m:r>
                        </m:e>
                        <m:sub>
                          <m:r>
                            <a:rPr lang="en-US" altLang="zh-CN" sz="1600" i="1">
                              <a:solidFill>
                                <a:prstClr val="black"/>
                              </a:solidFill>
                              <a:latin typeface="Cambria Math" panose="02040503050406030204" pitchFamily="18" charset="0"/>
                            </a:rPr>
                            <m:t>2</m:t>
                          </m:r>
                        </m:sub>
                      </m:sSub>
                      <m:r>
                        <a:rPr lang="en-US" altLang="zh-CN" sz="1600" i="1">
                          <a:solidFill>
                            <a:prstClr val="black"/>
                          </a:solidFill>
                          <a:latin typeface="Cambria Math" panose="02040503050406030204" pitchFamily="18" charset="0"/>
                        </a:rPr>
                        <m:t>= </m:t>
                      </m:r>
                      <m:f>
                        <m:fPr>
                          <m:ctrlPr>
                            <a:rPr lang="en-US" altLang="zh-CN" sz="1600" i="1">
                              <a:solidFill>
                                <a:prstClr val="black"/>
                              </a:solidFill>
                              <a:latin typeface="Cambria Math" panose="02040503050406030204" pitchFamily="18" charset="0"/>
                            </a:rPr>
                          </m:ctrlPr>
                        </m:fPr>
                        <m:num>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𝐸𝑟𝑟𝑜𝑟</m:t>
                          </m:r>
                        </m:num>
                        <m:den>
                          <m:r>
                            <a:rPr lang="zh-CN" altLang="en-US"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𝑤</m:t>
                              </m:r>
                            </m:e>
                            <m:sub>
                              <m:r>
                                <a:rPr lang="en-US" altLang="zh-CN" sz="1600" i="1">
                                  <a:solidFill>
                                    <a:prstClr val="black"/>
                                  </a:solidFill>
                                  <a:latin typeface="Cambria Math" panose="02040503050406030204" pitchFamily="18" charset="0"/>
                                </a:rPr>
                                <m:t>2</m:t>
                              </m:r>
                            </m:sub>
                          </m:sSub>
                        </m:den>
                      </m:f>
                      <m:r>
                        <a:rPr lang="en-US" altLang="zh-CN" sz="1600" i="1">
                          <a:solidFill>
                            <a:prstClr val="black"/>
                          </a:solidFill>
                          <a:latin typeface="Cambria Math" panose="02040503050406030204" pitchFamily="18" charset="0"/>
                        </a:rPr>
                        <m:t>=</m:t>
                      </m:r>
                      <m:d>
                        <m:dPr>
                          <m:ctrlPr>
                            <a:rPr lang="en-US" altLang="zh-CN" sz="1600" i="1">
                              <a:solidFill>
                                <a:prstClr val="black"/>
                              </a:solidFill>
                              <a:latin typeface="Cambria Math" panose="02040503050406030204" pitchFamily="18" charset="0"/>
                            </a:rPr>
                          </m:ctrlPr>
                        </m:dPr>
                        <m:e>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𝛿</m:t>
                              </m:r>
                            </m:e>
                            <m:sub>
                              <m:r>
                                <a:rPr lang="en-US" altLang="zh-CN" sz="1600" i="1">
                                  <a:solidFill>
                                    <a:prstClr val="black"/>
                                  </a:solidFill>
                                  <a:latin typeface="Cambria Math" panose="02040503050406030204" pitchFamily="18" charset="0"/>
                                </a:rPr>
                                <m:t>7</m:t>
                              </m:r>
                            </m:sub>
                          </m:sSub>
                          <m:r>
                            <a:rPr lang="en-US" altLang="zh-CN"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𝛿</m:t>
                              </m:r>
                            </m:e>
                            <m:sub>
                              <m:r>
                                <a:rPr lang="en-US" altLang="zh-CN" sz="1600" i="1">
                                  <a:solidFill>
                                    <a:prstClr val="black"/>
                                  </a:solidFill>
                                  <a:latin typeface="Cambria Math" panose="02040503050406030204" pitchFamily="18" charset="0"/>
                                </a:rPr>
                                <m:t>8</m:t>
                              </m:r>
                            </m:sub>
                          </m:sSub>
                        </m:e>
                      </m:d>
                      <m:r>
                        <a:rPr lang="en-US" altLang="zh-CN" sz="1600" i="1">
                          <a:solidFill>
                            <a:prstClr val="black"/>
                          </a:solidFill>
                          <a:latin typeface="Cambria Math" panose="02040503050406030204" pitchFamily="18" charset="0"/>
                        </a:rPr>
                        <m:t>∗ </m:t>
                      </m:r>
                      <m:f>
                        <m:fPr>
                          <m:ctrlPr>
                            <a:rPr lang="en-US" altLang="zh-CN" sz="1600" i="1">
                              <a:solidFill>
                                <a:prstClr val="black"/>
                              </a:solidFill>
                              <a:latin typeface="Cambria Math" panose="02040503050406030204" pitchFamily="18" charset="0"/>
                            </a:rPr>
                          </m:ctrlPr>
                        </m:fPr>
                        <m:num>
                          <m:r>
                            <a:rPr lang="zh-CN" altLang="en-US"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ℎ</m:t>
                              </m:r>
                            </m:e>
                            <m:sub>
                              <m:r>
                                <a:rPr lang="en-US" altLang="zh-CN" sz="1600" i="1">
                                  <a:solidFill>
                                    <a:prstClr val="black"/>
                                  </a:solidFill>
                                  <a:latin typeface="Cambria Math" panose="02040503050406030204" pitchFamily="18" charset="0"/>
                                </a:rPr>
                                <m:t>2</m:t>
                              </m:r>
                            </m:sub>
                          </m:sSub>
                        </m:num>
                        <m:den>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𝐼𝑛</m:t>
                              </m:r>
                            </m:e>
                            <m:sub>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ℎ</m:t>
                                  </m:r>
                                </m:e>
                                <m:sub>
                                  <m:r>
                                    <a:rPr lang="en-US" altLang="zh-CN" sz="1600" i="1">
                                      <a:solidFill>
                                        <a:prstClr val="black"/>
                                      </a:solidFill>
                                      <a:latin typeface="Cambria Math" panose="02040503050406030204" pitchFamily="18" charset="0"/>
                                    </a:rPr>
                                    <m:t>2</m:t>
                                  </m:r>
                                </m:sub>
                              </m:sSub>
                            </m:sub>
                          </m:sSub>
                        </m:den>
                      </m:f>
                      <m:r>
                        <a:rPr lang="en-US" altLang="zh-CN" sz="1600">
                          <a:solidFill>
                            <a:prstClr val="black"/>
                          </a:solidFill>
                          <a:latin typeface="Cambria Math" panose="02040503050406030204" pitchFamily="18" charset="0"/>
                        </a:rPr>
                        <m:t> ∗ </m:t>
                      </m:r>
                      <m:f>
                        <m:fPr>
                          <m:ctrlPr>
                            <a:rPr lang="en-US" altLang="zh-CN" sz="1600" i="1">
                              <a:solidFill>
                                <a:prstClr val="black"/>
                              </a:solidFill>
                              <a:latin typeface="Cambria Math" panose="02040503050406030204" pitchFamily="18" charset="0"/>
                            </a:rPr>
                          </m:ctrlPr>
                        </m:fPr>
                        <m:num>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𝐼𝑛</m:t>
                              </m:r>
                            </m:e>
                            <m:sub>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ℎ</m:t>
                                  </m:r>
                                </m:e>
                                <m:sub>
                                  <m:r>
                                    <a:rPr lang="en-US" altLang="zh-CN" sz="1600" i="1">
                                      <a:solidFill>
                                        <a:prstClr val="black"/>
                                      </a:solidFill>
                                      <a:latin typeface="Cambria Math" panose="02040503050406030204" pitchFamily="18" charset="0"/>
                                    </a:rPr>
                                    <m:t>2</m:t>
                                  </m:r>
                                </m:sub>
                              </m:sSub>
                            </m:sub>
                          </m:sSub>
                        </m:num>
                        <m:den>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𝑤</m:t>
                              </m:r>
                            </m:e>
                            <m:sub>
                              <m:r>
                                <a:rPr lang="en-US" altLang="zh-CN" sz="1600" i="1">
                                  <a:solidFill>
                                    <a:prstClr val="black"/>
                                  </a:solidFill>
                                  <a:latin typeface="Cambria Math" panose="02040503050406030204" pitchFamily="18" charset="0"/>
                                </a:rPr>
                                <m:t>2</m:t>
                              </m:r>
                            </m:sub>
                          </m:sSub>
                        </m:den>
                      </m:f>
                      <m:r>
                        <a:rPr lang="en-US" altLang="zh-CN" sz="1600" i="1">
                          <a:solidFill>
                            <a:prstClr val="black"/>
                          </a:solidFill>
                          <a:latin typeface="Cambria Math" panose="02040503050406030204" pitchFamily="18" charset="0"/>
                        </a:rPr>
                        <m:t>=</m:t>
                      </m:r>
                      <m:d>
                        <m:dPr>
                          <m:ctrlPr>
                            <a:rPr lang="en-US" altLang="zh-CN" sz="1600" i="1">
                              <a:solidFill>
                                <a:prstClr val="black"/>
                              </a:solidFill>
                              <a:latin typeface="Cambria Math" panose="02040503050406030204" pitchFamily="18" charset="0"/>
                            </a:rPr>
                          </m:ctrlPr>
                        </m:dPr>
                        <m:e>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03</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a:rPr>
                            <m:t>7</m:t>
                          </m:r>
                        </m:e>
                      </m:d>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5</m:t>
                      </m:r>
                      <m:r>
                        <a:rPr lang="en-US" altLang="zh-CN" sz="1600" i="1">
                          <a:solidFill>
                            <a:prstClr val="black"/>
                          </a:solidFill>
                          <a:latin typeface="Cambria Math" panose="02040503050406030204"/>
                        </a:rPr>
                        <m:t>0</m:t>
                      </m:r>
                      <m:r>
                        <a:rPr lang="en-US" altLang="zh-CN" sz="1600" i="1">
                          <a:solidFill>
                            <a:prstClr val="black"/>
                          </a:solidFill>
                          <a:latin typeface="Cambria Math" panose="02040503050406030204" pitchFamily="18" charset="0"/>
                        </a:rPr>
                        <m:t>∗</m:t>
                      </m:r>
                      <m:d>
                        <m:dPr>
                          <m:ctrlPr>
                            <a:rPr lang="en-US" altLang="zh-CN" sz="1600" i="1">
                              <a:solidFill>
                                <a:prstClr val="black"/>
                              </a:solidFill>
                              <a:latin typeface="Cambria Math" panose="02040503050406030204" pitchFamily="18" charset="0"/>
                            </a:rPr>
                          </m:ctrlPr>
                        </m:dPr>
                        <m:e>
                          <m:r>
                            <a:rPr lang="en-US" altLang="zh-CN" sz="1600" i="1">
                              <a:solidFill>
                                <a:prstClr val="black"/>
                              </a:solidFill>
                              <a:latin typeface="Cambria Math" panose="02040503050406030204" pitchFamily="18" charset="0"/>
                            </a:rPr>
                            <m:t>1</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5</m:t>
                          </m:r>
                          <m:r>
                            <a:rPr lang="en-US" altLang="zh-CN" sz="1600" i="1">
                              <a:solidFill>
                                <a:prstClr val="black"/>
                              </a:solidFill>
                              <a:latin typeface="Cambria Math" panose="02040503050406030204"/>
                            </a:rPr>
                            <m:t>0</m:t>
                          </m:r>
                        </m:e>
                      </m:d>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a:rPr>
                        <m:t>5</m:t>
                      </m:r>
                      <m:r>
                        <a:rPr lang="en-US" altLang="zh-CN" sz="1600" i="1">
                          <a:solidFill>
                            <a:prstClr val="black"/>
                          </a:solidFill>
                          <a:latin typeface="Cambria Math" panose="02040503050406030204"/>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m:rPr>
                          <m:nor/>
                        </m:rPr>
                        <a:rPr lang="en-US" altLang="zh-CN" sz="1600">
                          <a:solidFill>
                            <a:prstClr val="black"/>
                          </a:solidFill>
                          <a:latin typeface="Cambria Math" panose="02040503050406030204" pitchFamily="18" charset="0"/>
                        </a:rPr>
                        <m:t>1</m:t>
                      </m:r>
                    </m:oMath>
                  </m:oMathPara>
                </a14:m>
                <a:endParaRPr lang="zh-CN" altLang="en-US" sz="1600" dirty="0">
                  <a:solidFill>
                    <a:prstClr val="black"/>
                  </a:solidFill>
                  <a:latin typeface="Times New Roman" panose="02020603050405020304" pitchFamily="16" charset="0"/>
                  <a:cs typeface="Times New Roman" panose="02020603050405020304" pitchFamily="16" charset="0"/>
                </a:endParaRPr>
              </a:p>
            </p:txBody>
          </p:sp>
        </mc:Choice>
        <mc:Fallback>
          <p:sp>
            <p:nvSpPr>
              <p:cNvPr id="64" name="文本框 63"/>
              <p:cNvSpPr txBox="1">
                <a:spLocks noRot="1" noChangeAspect="1" noMove="1" noResize="1" noEditPoints="1" noAdjustHandles="1" noChangeArrowheads="1" noChangeShapeType="1" noTextEdit="1"/>
              </p:cNvSpPr>
              <p:nvPr/>
            </p:nvSpPr>
            <p:spPr>
              <a:xfrm>
                <a:off x="1694078" y="4453205"/>
                <a:ext cx="8524805" cy="547394"/>
              </a:xfrm>
              <a:prstGeom prst="rect">
                <a:avLst/>
              </a:prstGeom>
              <a:blipFill rotWithShape="1">
                <a:blip r:embed="rId1"/>
                <a:stretch>
                  <a:fillRect l="-6" t="-107" r="5" b="1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 name="文本框 64"/>
              <p:cNvSpPr txBox="1"/>
              <p:nvPr/>
            </p:nvSpPr>
            <p:spPr>
              <a:xfrm>
                <a:off x="1919872" y="5224032"/>
                <a:ext cx="8533273" cy="438966"/>
              </a:xfrm>
              <a:prstGeom prst="rect">
                <a:avLst/>
              </a:prstGeom>
              <a:noFill/>
            </p:spPr>
            <p:txBody>
              <a:bodyPr wrap="square" lIns="0" tIns="0" rIns="0" bIns="0" rtlCol="0">
                <a:spAutoFit/>
              </a:bodyPr>
              <a:lstStyle/>
              <a:p>
                <a14:m>
                  <m:oMath xmlns:m="http://schemas.openxmlformats.org/officeDocument/2006/math">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𝛿</m:t>
                        </m:r>
                      </m:e>
                      <m:sub>
                        <m:r>
                          <a:rPr lang="en-US" altLang="zh-CN" sz="1600" i="1">
                            <a:solidFill>
                              <a:prstClr val="black"/>
                            </a:solidFill>
                            <a:latin typeface="Cambria Math" panose="02040503050406030204" pitchFamily="18" charset="0"/>
                          </a:rPr>
                          <m:t>4</m:t>
                        </m:r>
                      </m:sub>
                    </m:sSub>
                    <m:r>
                      <a:rPr lang="en-US" altLang="zh-CN" sz="1600" i="1">
                        <a:solidFill>
                          <a:prstClr val="black"/>
                        </a:solidFill>
                        <a:latin typeface="Cambria Math" panose="02040503050406030204" pitchFamily="18" charset="0"/>
                      </a:rPr>
                      <m:t>= </m:t>
                    </m:r>
                    <m:f>
                      <m:fPr>
                        <m:ctrlPr>
                          <a:rPr lang="en-US" altLang="zh-CN" sz="1600" i="1">
                            <a:solidFill>
                              <a:prstClr val="black"/>
                            </a:solidFill>
                            <a:latin typeface="Cambria Math" panose="02040503050406030204" pitchFamily="18" charset="0"/>
                          </a:rPr>
                        </m:ctrlPr>
                      </m:fPr>
                      <m:num>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𝐸𝑟𝑟𝑜𝑟</m:t>
                        </m:r>
                      </m:num>
                      <m:den>
                        <m:r>
                          <a:rPr lang="zh-CN" altLang="en-US"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𝑤</m:t>
                            </m:r>
                          </m:e>
                          <m:sub>
                            <m:r>
                              <a:rPr lang="en-US" altLang="zh-CN" sz="1600" i="1">
                                <a:solidFill>
                                  <a:prstClr val="black"/>
                                </a:solidFill>
                                <a:latin typeface="Cambria Math" panose="02040503050406030204" pitchFamily="18" charset="0"/>
                              </a:rPr>
                              <m:t>4</m:t>
                            </m:r>
                          </m:sub>
                        </m:sSub>
                      </m:den>
                    </m:f>
                    <m:r>
                      <a:rPr lang="en-US" altLang="zh-CN" sz="1600" i="1">
                        <a:solidFill>
                          <a:prstClr val="black"/>
                        </a:solidFill>
                        <a:latin typeface="Cambria Math" panose="02040503050406030204" pitchFamily="18" charset="0"/>
                      </a:rPr>
                      <m:t>=</m:t>
                    </m:r>
                    <m:d>
                      <m:dPr>
                        <m:ctrlPr>
                          <a:rPr lang="en-US" altLang="zh-CN" sz="1600" i="1">
                            <a:solidFill>
                              <a:prstClr val="black"/>
                            </a:solidFill>
                            <a:latin typeface="Cambria Math" panose="02040503050406030204" pitchFamily="18" charset="0"/>
                          </a:rPr>
                        </m:ctrlPr>
                      </m:dPr>
                      <m:e>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𝛿</m:t>
                            </m:r>
                          </m:e>
                          <m:sub>
                            <m:r>
                              <a:rPr lang="en-US" altLang="zh-CN" sz="1600" i="1">
                                <a:solidFill>
                                  <a:prstClr val="black"/>
                                </a:solidFill>
                                <a:latin typeface="Cambria Math" panose="02040503050406030204" pitchFamily="18" charset="0"/>
                              </a:rPr>
                              <m:t>7</m:t>
                            </m:r>
                          </m:sub>
                        </m:sSub>
                        <m:r>
                          <a:rPr lang="en-US" altLang="zh-CN"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𝛿</m:t>
                            </m:r>
                          </m:e>
                          <m:sub>
                            <m:r>
                              <a:rPr lang="en-US" altLang="zh-CN" sz="1600" i="1">
                                <a:solidFill>
                                  <a:prstClr val="black"/>
                                </a:solidFill>
                                <a:latin typeface="Cambria Math" panose="02040503050406030204" pitchFamily="18" charset="0"/>
                              </a:rPr>
                              <m:t>8</m:t>
                            </m:r>
                          </m:sub>
                        </m:sSub>
                      </m:e>
                    </m:d>
                    <m:r>
                      <a:rPr lang="en-US" altLang="zh-CN" sz="1600" i="1">
                        <a:solidFill>
                          <a:prstClr val="black"/>
                        </a:solidFill>
                        <a:latin typeface="Cambria Math" panose="02040503050406030204" pitchFamily="18" charset="0"/>
                      </a:rPr>
                      <m:t>∗ </m:t>
                    </m:r>
                    <m:f>
                      <m:fPr>
                        <m:ctrlPr>
                          <a:rPr lang="en-US" altLang="zh-CN" sz="1600" i="1">
                            <a:solidFill>
                              <a:prstClr val="black"/>
                            </a:solidFill>
                            <a:latin typeface="Cambria Math" panose="02040503050406030204" pitchFamily="18" charset="0"/>
                          </a:rPr>
                        </m:ctrlPr>
                      </m:fPr>
                      <m:num>
                        <m:r>
                          <a:rPr lang="zh-CN" altLang="en-US" sz="1600" i="1">
                            <a:solidFill>
                              <a:prstClr val="black"/>
                            </a:solidFill>
                            <a:latin typeface="Cambria Math" panose="02040503050406030204" pitchFamily="18" charset="0"/>
                          </a:rPr>
                          <m:t>𝜕</m:t>
                        </m:r>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ℎ</m:t>
                            </m:r>
                          </m:e>
                          <m:sub>
                            <m:r>
                              <a:rPr lang="en-US" altLang="zh-CN" sz="1600" i="1">
                                <a:solidFill>
                                  <a:prstClr val="black"/>
                                </a:solidFill>
                                <a:latin typeface="Cambria Math" panose="02040503050406030204" pitchFamily="18" charset="0"/>
                              </a:rPr>
                              <m:t>2</m:t>
                            </m:r>
                          </m:sub>
                        </m:sSub>
                      </m:num>
                      <m:den>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𝐼𝑛</m:t>
                            </m:r>
                          </m:e>
                          <m:sub>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ℎ</m:t>
                                </m:r>
                              </m:e>
                              <m:sub>
                                <m:r>
                                  <a:rPr lang="en-US" altLang="zh-CN" sz="1600" i="1">
                                    <a:solidFill>
                                      <a:prstClr val="black"/>
                                    </a:solidFill>
                                    <a:latin typeface="Cambria Math" panose="02040503050406030204" pitchFamily="18" charset="0"/>
                                  </a:rPr>
                                  <m:t>2</m:t>
                                </m:r>
                              </m:sub>
                            </m:sSub>
                          </m:sub>
                        </m:sSub>
                      </m:den>
                    </m:f>
                    <m:r>
                      <a:rPr lang="en-US" altLang="zh-CN" sz="1600">
                        <a:solidFill>
                          <a:prstClr val="black"/>
                        </a:solidFill>
                        <a:latin typeface="Cambria Math" panose="02040503050406030204" pitchFamily="18" charset="0"/>
                      </a:rPr>
                      <m:t> ∗ </m:t>
                    </m:r>
                    <m:f>
                      <m:fPr>
                        <m:ctrlPr>
                          <a:rPr lang="en-US" altLang="zh-CN" sz="1600" i="1">
                            <a:solidFill>
                              <a:prstClr val="black"/>
                            </a:solidFill>
                            <a:latin typeface="Cambria Math" panose="02040503050406030204" pitchFamily="18" charset="0"/>
                          </a:rPr>
                        </m:ctrlPr>
                      </m:fPr>
                      <m:num>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𝐼𝑛</m:t>
                            </m:r>
                          </m:e>
                          <m:sub>
                            <m:sSub>
                              <m:sSubPr>
                                <m:ctrlPr>
                                  <a:rPr lang="en-US" altLang="zh-CN" sz="1600" i="1">
                                    <a:solidFill>
                                      <a:prstClr val="black"/>
                                    </a:solidFill>
                                    <a:latin typeface="Cambria Math" panose="02040503050406030204" pitchFamily="18" charset="0"/>
                                  </a:rPr>
                                </m:ctrlPr>
                              </m:sSubPr>
                              <m:e>
                                <m:r>
                                  <a:rPr lang="en-US" altLang="zh-CN" sz="1600" i="1">
                                    <a:solidFill>
                                      <a:prstClr val="black"/>
                                    </a:solidFill>
                                    <a:latin typeface="Cambria Math" panose="02040503050406030204" pitchFamily="18" charset="0"/>
                                  </a:rPr>
                                  <m:t>ℎ</m:t>
                                </m:r>
                              </m:e>
                              <m:sub>
                                <m:r>
                                  <a:rPr lang="en-US" altLang="zh-CN" sz="1600" i="1">
                                    <a:solidFill>
                                      <a:prstClr val="black"/>
                                    </a:solidFill>
                                    <a:latin typeface="Cambria Math" panose="02040503050406030204" pitchFamily="18" charset="0"/>
                                  </a:rPr>
                                  <m:t>2</m:t>
                                </m:r>
                              </m:sub>
                            </m:sSub>
                          </m:sub>
                        </m:sSub>
                      </m:num>
                      <m:den>
                        <m:sSub>
                          <m:sSubPr>
                            <m:ctrlPr>
                              <a:rPr lang="en-US" altLang="zh-CN" sz="1600" i="1">
                                <a:solidFill>
                                  <a:prstClr val="black"/>
                                </a:solidFill>
                                <a:latin typeface="Cambria Math" panose="02040503050406030204" pitchFamily="18" charset="0"/>
                              </a:rPr>
                            </m:ctrlPr>
                          </m:sSubPr>
                          <m:e>
                            <m:r>
                              <a:rPr lang="zh-CN" altLang="en-US"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𝑤</m:t>
                            </m:r>
                          </m:e>
                          <m:sub>
                            <m:r>
                              <a:rPr lang="en-US" altLang="zh-CN" sz="1600" i="1">
                                <a:solidFill>
                                  <a:prstClr val="black"/>
                                </a:solidFill>
                                <a:latin typeface="Cambria Math" panose="02040503050406030204" pitchFamily="18" charset="0"/>
                              </a:rPr>
                              <m:t>4</m:t>
                            </m:r>
                          </m:sub>
                        </m:sSub>
                      </m:den>
                    </m:f>
                    <m:r>
                      <a:rPr lang="en-US" altLang="zh-CN" sz="1600" i="1">
                        <a:solidFill>
                          <a:prstClr val="black"/>
                        </a:solidFill>
                        <a:latin typeface="Cambria Math" panose="02040503050406030204" pitchFamily="18" charset="0"/>
                      </a:rPr>
                      <m:t>=</m:t>
                    </m:r>
                    <m:d>
                      <m:dPr>
                        <m:ctrlPr>
                          <a:rPr lang="en-US" altLang="zh-CN" sz="1600" i="1">
                            <a:solidFill>
                              <a:prstClr val="black"/>
                            </a:solidFill>
                            <a:latin typeface="Cambria Math" panose="02040503050406030204" pitchFamily="18" charset="0"/>
                          </a:rPr>
                        </m:ctrlPr>
                      </m:dPr>
                      <m:e>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03</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a:rPr>
                          <m:t>7</m:t>
                        </m:r>
                      </m:e>
                    </m:d>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5</m:t>
                    </m:r>
                    <m:r>
                      <a:rPr lang="en-US" altLang="zh-CN" sz="1600" i="1">
                        <a:solidFill>
                          <a:prstClr val="black"/>
                        </a:solidFill>
                        <a:latin typeface="Cambria Math" panose="02040503050406030204"/>
                      </a:rPr>
                      <m:t>0</m:t>
                    </m:r>
                    <m:r>
                      <a:rPr lang="en-US" altLang="zh-CN" sz="1600" i="1">
                        <a:solidFill>
                          <a:prstClr val="black"/>
                        </a:solidFill>
                        <a:latin typeface="Cambria Math" panose="02040503050406030204" pitchFamily="18" charset="0"/>
                      </a:rPr>
                      <m:t>∗</m:t>
                    </m:r>
                    <m:d>
                      <m:dPr>
                        <m:ctrlPr>
                          <a:rPr lang="en-US" altLang="zh-CN" sz="1600" i="1">
                            <a:solidFill>
                              <a:prstClr val="black"/>
                            </a:solidFill>
                            <a:latin typeface="Cambria Math" panose="02040503050406030204" pitchFamily="18" charset="0"/>
                          </a:rPr>
                        </m:ctrlPr>
                      </m:dPr>
                      <m:e>
                        <m:r>
                          <a:rPr lang="en-US" altLang="zh-CN" sz="1600" i="1">
                            <a:solidFill>
                              <a:prstClr val="black"/>
                            </a:solidFill>
                            <a:latin typeface="Cambria Math" panose="02040503050406030204" pitchFamily="18" charset="0"/>
                          </a:rPr>
                          <m:t>1</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5</m:t>
                        </m:r>
                        <m:r>
                          <a:rPr lang="en-US" altLang="zh-CN" sz="1600" i="1">
                            <a:solidFill>
                              <a:prstClr val="black"/>
                            </a:solidFill>
                            <a:latin typeface="Cambria Math" panose="02040503050406030204"/>
                          </a:rPr>
                          <m:t>0</m:t>
                        </m:r>
                      </m:e>
                    </m:d>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3</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0</m:t>
                    </m:r>
                  </m:oMath>
                </a14:m>
                <a:r>
                  <a:rPr lang="en-US" altLang="zh-CN" sz="1600" dirty="0">
                    <a:solidFill>
                      <a:prstClr val="black"/>
                    </a:solidFill>
                    <a:latin typeface="Times New Roman" panose="02020603050405020304" pitchFamily="16" charset="0"/>
                    <a:cs typeface="Times New Roman" panose="02020603050405020304" pitchFamily="16" charset="0"/>
                  </a:rPr>
                  <a:t>1</a:t>
                </a:r>
                <a:endParaRPr lang="zh-CN" altLang="en-US" sz="1600" dirty="0">
                  <a:solidFill>
                    <a:prstClr val="black"/>
                  </a:solidFill>
                  <a:latin typeface="Times New Roman" panose="02020603050405020304" pitchFamily="16" charset="0"/>
                  <a:cs typeface="Times New Roman" panose="02020603050405020304" pitchFamily="16" charset="0"/>
                </a:endParaRPr>
              </a:p>
            </p:txBody>
          </p:sp>
        </mc:Choice>
        <mc:Fallback>
          <p:sp>
            <p:nvSpPr>
              <p:cNvPr id="65" name="文本框 64"/>
              <p:cNvSpPr txBox="1">
                <a:spLocks noRot="1" noChangeAspect="1" noMove="1" noResize="1" noEditPoints="1" noAdjustHandles="1" noChangeArrowheads="1" noChangeShapeType="1" noTextEdit="1"/>
              </p:cNvSpPr>
              <p:nvPr/>
            </p:nvSpPr>
            <p:spPr>
              <a:xfrm>
                <a:off x="1919872" y="5224032"/>
                <a:ext cx="8533273" cy="438966"/>
              </a:xfrm>
              <a:prstGeom prst="rect">
                <a:avLst/>
              </a:prstGeom>
              <a:blipFill rotWithShape="1">
                <a:blip r:embed="rId2"/>
                <a:stretch>
                  <a:fillRect l="-3" t="-119" r="5" b="15"/>
                </a:stretch>
              </a:blipFill>
            </p:spPr>
            <p:txBody>
              <a:bodyPr/>
              <a:lstStyle/>
              <a:p>
                <a:r>
                  <a:rPr lang="zh-CN" altLang="en-US">
                    <a:noFill/>
                  </a:rPr>
                  <a:t> </a:t>
                </a:r>
              </a:p>
            </p:txBody>
          </p:sp>
        </mc:Fallback>
      </mc:AlternateContent>
      <p:cxnSp>
        <p:nvCxnSpPr>
          <p:cNvPr id="68" name="直接箭头连接符 67"/>
          <p:cNvCxnSpPr/>
          <p:nvPr/>
        </p:nvCxnSpPr>
        <p:spPr>
          <a:xfrm flipH="1">
            <a:off x="6027898" y="2563107"/>
            <a:ext cx="1268253" cy="1205619"/>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6480519" y="2745767"/>
            <a:ext cx="492136" cy="297517"/>
          </a:xfrm>
          <a:prstGeom prst="rect">
            <a:avLst/>
          </a:prstGeom>
          <a:noFill/>
        </p:spPr>
        <p:txBody>
          <a:bodyPr wrap="square" rtlCol="0">
            <a:spAutoFit/>
          </a:bodyPr>
          <a:lstStyle/>
          <a:p>
            <a:r>
              <a:rPr lang="en-US" altLang="zh-CN" sz="2000" baseline="-25000" dirty="0">
                <a:solidFill>
                  <a:srgbClr val="C00000"/>
                </a:solidFill>
                <a:latin typeface="Times New Roman" panose="02020603050405020304" pitchFamily="16" charset="0"/>
                <a:cs typeface="Times New Roman" panose="02020603050405020304" pitchFamily="16" charset="0"/>
              </a:rPr>
              <a:t>0.03</a:t>
            </a:r>
            <a:endParaRPr lang="zh-CN" altLang="en-US" sz="2000" baseline="-25000" dirty="0">
              <a:solidFill>
                <a:srgbClr val="C00000"/>
              </a:solidFill>
              <a:latin typeface="Times New Roman" panose="02020603050405020304" pitchFamily="16" charset="0"/>
              <a:cs typeface="Times New Roman" panose="02020603050405020304" pitchFamily="16" charset="0"/>
            </a:endParaRPr>
          </a:p>
        </p:txBody>
      </p:sp>
      <p:cxnSp>
        <p:nvCxnSpPr>
          <p:cNvPr id="70" name="直接箭头连接符 69"/>
          <p:cNvCxnSpPr/>
          <p:nvPr/>
        </p:nvCxnSpPr>
        <p:spPr>
          <a:xfrm flipH="1" flipV="1">
            <a:off x="6096001" y="2567148"/>
            <a:ext cx="1200151" cy="5379"/>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6302891" y="2482576"/>
            <a:ext cx="492136" cy="297517"/>
          </a:xfrm>
          <a:prstGeom prst="rect">
            <a:avLst/>
          </a:prstGeom>
          <a:noFill/>
        </p:spPr>
        <p:txBody>
          <a:bodyPr wrap="square" rtlCol="0">
            <a:spAutoFit/>
          </a:bodyPr>
          <a:lstStyle/>
          <a:p>
            <a:r>
              <a:rPr lang="en-US" altLang="zh-CN" sz="2000" baseline="-25000" dirty="0">
                <a:solidFill>
                  <a:srgbClr val="C00000"/>
                </a:solidFill>
                <a:latin typeface="Times New Roman" panose="02020603050405020304" pitchFamily="16" charset="0"/>
                <a:cs typeface="Times New Roman" panose="02020603050405020304" pitchFamily="16" charset="0"/>
              </a:rPr>
              <a:t>0.03</a:t>
            </a:r>
            <a:endParaRPr lang="zh-CN" altLang="en-US" sz="2000" baseline="-25000" dirty="0">
              <a:solidFill>
                <a:srgbClr val="C00000"/>
              </a:solidFill>
              <a:latin typeface="Times New Roman" panose="02020603050405020304" pitchFamily="16" charset="0"/>
              <a:cs typeface="Times New Roman" panose="02020603050405020304" pitchFamily="16" charset="0"/>
            </a:endParaRPr>
          </a:p>
        </p:txBody>
      </p:sp>
      <p:cxnSp>
        <p:nvCxnSpPr>
          <p:cNvPr id="66" name="直接箭头连接符 65"/>
          <p:cNvCxnSpPr/>
          <p:nvPr/>
        </p:nvCxnSpPr>
        <p:spPr>
          <a:xfrm flipH="1">
            <a:off x="6067231" y="3832267"/>
            <a:ext cx="1297023" cy="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6436308" y="3553532"/>
            <a:ext cx="492136" cy="297517"/>
          </a:xfrm>
          <a:prstGeom prst="rect">
            <a:avLst/>
          </a:prstGeom>
          <a:noFill/>
        </p:spPr>
        <p:txBody>
          <a:bodyPr wrap="square" rtlCol="0">
            <a:spAutoFit/>
          </a:bodyPr>
          <a:lstStyle/>
          <a:p>
            <a:r>
              <a:rPr lang="en-US" altLang="zh-CN" sz="2000" baseline="-25000" dirty="0">
                <a:solidFill>
                  <a:srgbClr val="C00000"/>
                </a:solidFill>
                <a:latin typeface="Times New Roman" panose="02020603050405020304" pitchFamily="16" charset="0"/>
                <a:cs typeface="Times New Roman" panose="02020603050405020304" pitchFamily="16" charset="0"/>
              </a:rPr>
              <a:t>0.07</a:t>
            </a:r>
            <a:endParaRPr lang="zh-CN" altLang="en-US" sz="2000" baseline="-25000" dirty="0">
              <a:solidFill>
                <a:srgbClr val="C00000"/>
              </a:solidFill>
              <a:latin typeface="Times New Roman" panose="02020603050405020304" pitchFamily="16" charset="0"/>
              <a:cs typeface="Times New Roman" panose="02020603050405020304" pitchFamily="16" charset="0"/>
            </a:endParaRPr>
          </a:p>
        </p:txBody>
      </p:sp>
      <p:cxnSp>
        <p:nvCxnSpPr>
          <p:cNvPr id="72" name="直接箭头连接符 71"/>
          <p:cNvCxnSpPr/>
          <p:nvPr/>
        </p:nvCxnSpPr>
        <p:spPr>
          <a:xfrm flipH="1" flipV="1">
            <a:off x="6134163" y="2570555"/>
            <a:ext cx="1230091" cy="1176435"/>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6898543" y="3142726"/>
            <a:ext cx="492136" cy="297517"/>
          </a:xfrm>
          <a:prstGeom prst="rect">
            <a:avLst/>
          </a:prstGeom>
          <a:noFill/>
        </p:spPr>
        <p:txBody>
          <a:bodyPr wrap="square" rtlCol="0">
            <a:spAutoFit/>
          </a:bodyPr>
          <a:lstStyle/>
          <a:p>
            <a:r>
              <a:rPr lang="en-US" altLang="zh-CN" sz="2000" baseline="-25000" dirty="0">
                <a:solidFill>
                  <a:srgbClr val="C00000"/>
                </a:solidFill>
                <a:latin typeface="Times New Roman" panose="02020603050405020304" pitchFamily="16" charset="0"/>
                <a:cs typeface="Times New Roman" panose="02020603050405020304" pitchFamily="16" charset="0"/>
              </a:rPr>
              <a:t>0.08</a:t>
            </a:r>
            <a:endParaRPr lang="zh-CN" altLang="en-US" sz="2000" baseline="-25000" dirty="0">
              <a:solidFill>
                <a:srgbClr val="C00000"/>
              </a:solidFill>
              <a:latin typeface="Times New Roman" panose="02020603050405020304" pitchFamily="16" charset="0"/>
              <a:cs typeface="Times New Roman" panose="02020603050405020304" pitchFamily="16" charset="0"/>
            </a:endParaRPr>
          </a:p>
        </p:txBody>
      </p:sp>
      <p:cxnSp>
        <p:nvCxnSpPr>
          <p:cNvPr id="74" name="直接箭头连接符 73"/>
          <p:cNvCxnSpPr/>
          <p:nvPr/>
        </p:nvCxnSpPr>
        <p:spPr>
          <a:xfrm flipH="1" flipV="1">
            <a:off x="3954157" y="2576468"/>
            <a:ext cx="1200151" cy="5379"/>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4161047" y="2491896"/>
            <a:ext cx="492136" cy="297517"/>
          </a:xfrm>
          <a:prstGeom prst="rect">
            <a:avLst/>
          </a:prstGeom>
          <a:noFill/>
        </p:spPr>
        <p:txBody>
          <a:bodyPr wrap="square" rtlCol="0">
            <a:spAutoFit/>
          </a:bodyPr>
          <a:lstStyle/>
          <a:p>
            <a:r>
              <a:rPr lang="en-US" altLang="zh-CN" sz="2000" baseline="-25000" dirty="0">
                <a:solidFill>
                  <a:srgbClr val="C00000"/>
                </a:solidFill>
                <a:latin typeface="Times New Roman" panose="02020603050405020304" pitchFamily="16" charset="0"/>
                <a:cs typeface="Times New Roman" panose="02020603050405020304" pitchFamily="16" charset="0"/>
              </a:rPr>
              <a:t>0.01</a:t>
            </a:r>
            <a:endParaRPr lang="zh-CN" altLang="en-US" sz="2000" baseline="-25000" dirty="0">
              <a:solidFill>
                <a:srgbClr val="C00000"/>
              </a:solidFill>
              <a:latin typeface="Times New Roman" panose="02020603050405020304" pitchFamily="16" charset="0"/>
              <a:cs typeface="Times New Roman" panose="02020603050405020304" pitchFamily="16" charset="0"/>
            </a:endParaRPr>
          </a:p>
        </p:txBody>
      </p:sp>
      <p:cxnSp>
        <p:nvCxnSpPr>
          <p:cNvPr id="76" name="直接箭头连接符 75"/>
          <p:cNvCxnSpPr/>
          <p:nvPr/>
        </p:nvCxnSpPr>
        <p:spPr>
          <a:xfrm flipH="1">
            <a:off x="3870588" y="2572527"/>
            <a:ext cx="1268253" cy="1205619"/>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4323209" y="2755187"/>
            <a:ext cx="492136" cy="297517"/>
          </a:xfrm>
          <a:prstGeom prst="rect">
            <a:avLst/>
          </a:prstGeom>
          <a:noFill/>
        </p:spPr>
        <p:txBody>
          <a:bodyPr wrap="square" rtlCol="0">
            <a:spAutoFit/>
          </a:bodyPr>
          <a:lstStyle/>
          <a:p>
            <a:r>
              <a:rPr lang="en-US" altLang="zh-CN" sz="2000" baseline="-25000" dirty="0">
                <a:solidFill>
                  <a:srgbClr val="C00000"/>
                </a:solidFill>
                <a:latin typeface="Times New Roman" panose="02020603050405020304" pitchFamily="16" charset="0"/>
                <a:cs typeface="Times New Roman" panose="02020603050405020304" pitchFamily="16" charset="0"/>
              </a:rPr>
              <a:t>0.01</a:t>
            </a:r>
            <a:endParaRPr lang="zh-CN" altLang="en-US" sz="2000" baseline="-25000" dirty="0">
              <a:solidFill>
                <a:srgbClr val="C00000"/>
              </a:solidFill>
              <a:latin typeface="Times New Roman" panose="02020603050405020304" pitchFamily="16" charset="0"/>
              <a:cs typeface="Times New Roman" panose="02020603050405020304" pitchFamily="16" charset="0"/>
            </a:endParaRPr>
          </a:p>
        </p:txBody>
      </p:sp>
      <mc:AlternateContent xmlns:mc="http://schemas.openxmlformats.org/markup-compatibility/2006">
        <mc:Choice xmlns:a14="http://schemas.microsoft.com/office/drawing/2010/main" Requires="a14">
          <p:sp>
            <p:nvSpPr>
              <p:cNvPr id="78" name="矩形 77"/>
              <p:cNvSpPr/>
              <p:nvPr/>
            </p:nvSpPr>
            <p:spPr>
              <a:xfrm>
                <a:off x="8788965" y="2313341"/>
                <a:ext cx="597975" cy="1767353"/>
              </a:xfrm>
              <a:prstGeom prst="rect">
                <a:avLst/>
              </a:prstGeom>
              <a:solidFill>
                <a:schemeClr val="bg1">
                  <a:lumMod val="65000"/>
                </a:schemeClr>
              </a:solidFill>
              <a:ln>
                <a:solidFill>
                  <a:srgbClr val="C00000"/>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CN" sz="3200" i="1">
                          <a:solidFill>
                            <a:prstClr val="black"/>
                          </a:solidFill>
                          <a:latin typeface="Cambria Math" panose="02040503050406030204" pitchFamily="18" charset="0"/>
                        </a:rPr>
                        <m:t>𝐸𝑟𝑟𝑜𝑟</m:t>
                      </m:r>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78" name="矩形 77"/>
              <p:cNvSpPr>
                <a:spLocks noRot="1" noChangeAspect="1" noMove="1" noResize="1" noEditPoints="1" noAdjustHandles="1" noChangeArrowheads="1" noChangeShapeType="1" noTextEdit="1"/>
              </p:cNvSpPr>
              <p:nvPr/>
            </p:nvSpPr>
            <p:spPr>
              <a:xfrm>
                <a:off x="8788965" y="2313341"/>
                <a:ext cx="597975" cy="1767353"/>
              </a:xfrm>
              <a:prstGeom prst="rect">
                <a:avLst/>
              </a:prstGeom>
              <a:blipFill rotWithShape="1">
                <a:blip r:embed="rId3"/>
                <a:stretch>
                  <a:fillRect l="-1156" t="-361" r="-1000" b="-349"/>
                </a:stretch>
              </a:blipFill>
              <a:ln>
                <a:solidFill>
                  <a:srgbClr val="C00000"/>
                </a:solid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79" name="直接箭头连接符 78"/>
          <p:cNvCxnSpPr/>
          <p:nvPr/>
        </p:nvCxnSpPr>
        <p:spPr>
          <a:xfrm flipH="1" flipV="1">
            <a:off x="3919589" y="3799647"/>
            <a:ext cx="1200151" cy="5379"/>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4421593" y="3501968"/>
            <a:ext cx="492136" cy="297517"/>
          </a:xfrm>
          <a:prstGeom prst="rect">
            <a:avLst/>
          </a:prstGeom>
          <a:noFill/>
        </p:spPr>
        <p:txBody>
          <a:bodyPr wrap="square" rtlCol="0">
            <a:spAutoFit/>
          </a:bodyPr>
          <a:lstStyle/>
          <a:p>
            <a:r>
              <a:rPr lang="en-US" altLang="zh-CN" sz="2000" baseline="-25000" dirty="0">
                <a:solidFill>
                  <a:srgbClr val="C00000"/>
                </a:solidFill>
                <a:latin typeface="Times New Roman" panose="02020603050405020304" pitchFamily="16" charset="0"/>
                <a:cs typeface="Times New Roman" panose="02020603050405020304" pitchFamily="16" charset="0"/>
              </a:rPr>
              <a:t>0.01</a:t>
            </a:r>
            <a:endParaRPr lang="zh-CN" altLang="en-US" sz="2000" baseline="-25000" dirty="0">
              <a:solidFill>
                <a:srgbClr val="C00000"/>
              </a:solidFill>
              <a:latin typeface="Times New Roman" panose="02020603050405020304" pitchFamily="16" charset="0"/>
              <a:cs typeface="Times New Roman" panose="02020603050405020304" pitchFamily="16" charset="0"/>
            </a:endParaRPr>
          </a:p>
        </p:txBody>
      </p:sp>
      <p:cxnSp>
        <p:nvCxnSpPr>
          <p:cNvPr id="83" name="直接箭头连接符 82"/>
          <p:cNvCxnSpPr/>
          <p:nvPr/>
        </p:nvCxnSpPr>
        <p:spPr>
          <a:xfrm flipH="1" flipV="1">
            <a:off x="4042963" y="2600955"/>
            <a:ext cx="1230091" cy="1176435"/>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4" name="文本框 83"/>
          <p:cNvSpPr txBox="1"/>
          <p:nvPr/>
        </p:nvSpPr>
        <p:spPr>
          <a:xfrm>
            <a:off x="4710909" y="3089270"/>
            <a:ext cx="492136" cy="297517"/>
          </a:xfrm>
          <a:prstGeom prst="rect">
            <a:avLst/>
          </a:prstGeom>
          <a:noFill/>
        </p:spPr>
        <p:txBody>
          <a:bodyPr wrap="square" rtlCol="0">
            <a:spAutoFit/>
          </a:bodyPr>
          <a:lstStyle/>
          <a:p>
            <a:r>
              <a:rPr lang="en-US" altLang="zh-CN" sz="2000" baseline="-25000" dirty="0">
                <a:solidFill>
                  <a:srgbClr val="C00000"/>
                </a:solidFill>
                <a:latin typeface="Times New Roman" panose="02020603050405020304" pitchFamily="16" charset="0"/>
                <a:cs typeface="Times New Roman" panose="02020603050405020304" pitchFamily="16" charset="0"/>
              </a:rPr>
              <a:t>0.01</a:t>
            </a:r>
            <a:endParaRPr lang="zh-CN" altLang="en-US" sz="2000" baseline="-25000" dirty="0">
              <a:solidFill>
                <a:srgbClr val="C00000"/>
              </a:solidFill>
              <a:latin typeface="Times New Roman" panose="02020603050405020304" pitchFamily="16" charset="0"/>
              <a:cs typeface="Times New Roman" panose="02020603050405020304" pitchFamily="16" charset="0"/>
            </a:endParaRPr>
          </a:p>
        </p:txBody>
      </p:sp>
      <p:sp>
        <p:nvSpPr>
          <p:cNvPr id="4" name="标题 3"/>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误差反向传播：前馈神经网络</a:t>
            </a:r>
            <a:endParaRPr lang="zh-CN"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138292" y="1614311"/>
            <a:ext cx="3433955" cy="1580445"/>
          </a:xfrm>
          <a:prstGeom prst="roundRect">
            <a:avLst/>
          </a:prstGeom>
          <a:gradFill>
            <a:gsLst>
              <a:gs pos="0">
                <a:srgbClr val="FFEFD1">
                  <a:alpha val="9000"/>
                </a:srgbClr>
              </a:gs>
              <a:gs pos="64999">
                <a:srgbClr val="F0EBD5"/>
              </a:gs>
              <a:gs pos="100000">
                <a:srgbClr val="D1C39F"/>
              </a:gs>
            </a:gsLst>
            <a:lin ang="5400000" scaled="0"/>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4" name="矩形 53"/>
          <p:cNvSpPr/>
          <p:nvPr/>
        </p:nvSpPr>
        <p:spPr>
          <a:xfrm>
            <a:off x="1065700" y="1481617"/>
            <a:ext cx="9299944" cy="523220"/>
          </a:xfrm>
          <a:prstGeom prst="rect">
            <a:avLst/>
          </a:prstGeom>
        </p:spPr>
        <p:txBody>
          <a:bodyPr wrap="square">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参数更新</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2" name="流程图: 接点 81"/>
          <p:cNvSpPr/>
          <p:nvPr/>
        </p:nvSpPr>
        <p:spPr>
          <a:xfrm>
            <a:off x="5701947" y="3337828"/>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aseline="-25000" dirty="0">
                <a:solidFill>
                  <a:prstClr val="black"/>
                </a:solidFill>
                <a:latin typeface="Times New Roman" panose="02020603050405020304" pitchFamily="16" charset="0"/>
                <a:cs typeface="Times New Roman" panose="02020603050405020304" pitchFamily="16" charset="0"/>
              </a:rPr>
              <a:t>0.5</a:t>
            </a:r>
            <a:endParaRPr lang="zh-CN" altLang="en-US" sz="2800" baseline="-25000" dirty="0">
              <a:solidFill>
                <a:prstClr val="black"/>
              </a:solidFill>
              <a:latin typeface="Times New Roman" panose="02020603050405020304" pitchFamily="16" charset="0"/>
              <a:cs typeface="Times New Roman" panose="02020603050405020304" pitchFamily="16" charset="0"/>
            </a:endParaRPr>
          </a:p>
        </p:txBody>
      </p:sp>
      <p:sp>
        <p:nvSpPr>
          <p:cNvPr id="83" name="流程图: 接点 82"/>
          <p:cNvSpPr/>
          <p:nvPr/>
        </p:nvSpPr>
        <p:spPr>
          <a:xfrm>
            <a:off x="5701946" y="4701543"/>
            <a:ext cx="708857" cy="67776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black"/>
                </a:solidFill>
                <a:latin typeface="Times New Roman" panose="02020603050405020304" pitchFamily="16" charset="0"/>
                <a:cs typeface="Times New Roman" panose="02020603050405020304" pitchFamily="16" charset="0"/>
              </a:rPr>
              <a:t>0.3</a:t>
            </a:r>
            <a:endParaRPr lang="zh-CN" altLang="en-US" dirty="0">
              <a:solidFill>
                <a:prstClr val="black"/>
              </a:solidFill>
              <a:latin typeface="Times New Roman" panose="02020603050405020304" pitchFamily="16" charset="0"/>
              <a:cs typeface="Times New Roman" panose="02020603050405020304" pitchFamily="16" charset="0"/>
            </a:endParaRPr>
          </a:p>
        </p:txBody>
      </p:sp>
      <mc:AlternateContent xmlns:mc="http://schemas.openxmlformats.org/markup-compatibility/2006">
        <mc:Choice xmlns:a14="http://schemas.microsoft.com/office/drawing/2010/main" Requires="a14">
          <p:sp>
            <p:nvSpPr>
              <p:cNvPr id="84" name="流程图: 接点 83"/>
              <p:cNvSpPr/>
              <p:nvPr/>
            </p:nvSpPr>
            <p:spPr>
              <a:xfrm>
                <a:off x="7843794" y="3337828"/>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ℎ</m:t>
                          </m:r>
                        </m:e>
                        <m:sub>
                          <m:r>
                            <a:rPr lang="en-US" altLang="zh-CN" sz="3200" dirty="0">
                              <a:latin typeface="Cambria Math" panose="02040503050406030204" pitchFamily="18" charset="0"/>
                            </a:rPr>
                            <m:t>1</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84" name="流程图: 接点 83"/>
              <p:cNvSpPr>
                <a:spLocks noRot="1" noChangeAspect="1" noMove="1" noResize="1" noEditPoints="1" noAdjustHandles="1" noChangeArrowheads="1" noChangeShapeType="1" noTextEdit="1"/>
              </p:cNvSpPr>
              <p:nvPr/>
            </p:nvSpPr>
            <p:spPr>
              <a:xfrm>
                <a:off x="7843794" y="3337828"/>
                <a:ext cx="708857" cy="677760"/>
              </a:xfrm>
              <a:prstGeom prst="flowChartConnector">
                <a:avLst/>
              </a:prstGeom>
              <a:blipFill rotWithShape="1">
                <a:blip r:embed="rId1"/>
                <a:stretch>
                  <a:fillRect l="-39" t="-40" r="66" b="71"/>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5" name="流程图: 接点 84"/>
              <p:cNvSpPr/>
              <p:nvPr/>
            </p:nvSpPr>
            <p:spPr>
              <a:xfrm>
                <a:off x="7843792" y="4715984"/>
                <a:ext cx="708857" cy="677760"/>
              </a:xfrm>
              <a:prstGeom prst="flowChartConnector">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ℎ</m:t>
                          </m:r>
                        </m:e>
                        <m:sub>
                          <m:r>
                            <a:rPr lang="en-US" altLang="zh-CN" sz="3200" dirty="0">
                              <a:latin typeface="Cambria Math" panose="02040503050406030204" pitchFamily="18" charset="0"/>
                            </a:rPr>
                            <m:t>2</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85" name="流程图: 接点 84"/>
              <p:cNvSpPr>
                <a:spLocks noRot="1" noChangeAspect="1" noMove="1" noResize="1" noEditPoints="1" noAdjustHandles="1" noChangeArrowheads="1" noChangeShapeType="1" noTextEdit="1"/>
              </p:cNvSpPr>
              <p:nvPr/>
            </p:nvSpPr>
            <p:spPr>
              <a:xfrm>
                <a:off x="7843792" y="4715984"/>
                <a:ext cx="708857" cy="677760"/>
              </a:xfrm>
              <a:prstGeom prst="flowChartConnector">
                <a:avLst/>
              </a:prstGeom>
              <a:blipFill rotWithShape="1">
                <a:blip r:embed="rId2"/>
                <a:stretch>
                  <a:fillRect l="-38" t="-70" r="66" b="8"/>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6" name="流程图: 接点 85"/>
              <p:cNvSpPr/>
              <p:nvPr/>
            </p:nvSpPr>
            <p:spPr>
              <a:xfrm>
                <a:off x="9985639" y="3337823"/>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𝑜</m:t>
                          </m:r>
                        </m:e>
                        <m:sub>
                          <m:r>
                            <a:rPr lang="en-US" altLang="zh-CN" sz="3200" dirty="0">
                              <a:latin typeface="Cambria Math" panose="02040503050406030204" pitchFamily="18" charset="0"/>
                            </a:rPr>
                            <m:t>1</m:t>
                          </m:r>
                        </m:sub>
                      </m:sSub>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86" name="流程图: 接点 85"/>
              <p:cNvSpPr>
                <a:spLocks noRot="1" noChangeAspect="1" noMove="1" noResize="1" noEditPoints="1" noAdjustHandles="1" noChangeArrowheads="1" noChangeShapeType="1" noTextEdit="1"/>
              </p:cNvSpPr>
              <p:nvPr/>
            </p:nvSpPr>
            <p:spPr>
              <a:xfrm>
                <a:off x="9985639" y="3337823"/>
                <a:ext cx="708857" cy="677760"/>
              </a:xfrm>
              <a:prstGeom prst="flowChartConnector">
                <a:avLst/>
              </a:prstGeom>
              <a:blipFill rotWithShape="1">
                <a:blip r:embed="rId3"/>
                <a:stretch>
                  <a:fillRect l="-37" t="-39" r="65" b="71"/>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7" name="流程图: 接点 86"/>
              <p:cNvSpPr/>
              <p:nvPr/>
            </p:nvSpPr>
            <p:spPr>
              <a:xfrm>
                <a:off x="9985639" y="4715984"/>
                <a:ext cx="708857" cy="677760"/>
              </a:xfrm>
              <a:prstGeom prst="flowChartConnector">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i="1" dirty="0">
                              <a:latin typeface="Cambria Math" panose="02040503050406030204" pitchFamily="18" charset="0"/>
                            </a:rPr>
                          </m:ctrlPr>
                        </m:sSubPr>
                        <m:e>
                          <m:r>
                            <a:rPr lang="en-US" altLang="zh-CN" sz="3200" dirty="0">
                              <a:latin typeface="Cambria Math" panose="02040503050406030204" pitchFamily="18" charset="0"/>
                            </a:rPr>
                            <m:t>𝑜</m:t>
                          </m:r>
                        </m:e>
                        <m:sub>
                          <m:r>
                            <a:rPr lang="en-US" altLang="zh-CN" sz="3200" dirty="0">
                              <a:latin typeface="Cambria Math" panose="02040503050406030204" pitchFamily="18" charset="0"/>
                            </a:rPr>
                            <m:t>2</m:t>
                          </m:r>
                        </m:sub>
                      </m:sSub>
                    </m:oMath>
                  </m:oMathPara>
                </a14:m>
                <a:endParaRPr lang="zh-CN" altLang="en-US" sz="3200" dirty="0">
                  <a:latin typeface="Times New Roman" panose="02020603050405020304" pitchFamily="16" charset="0"/>
                  <a:cs typeface="Times New Roman" panose="02020603050405020304" pitchFamily="16" charset="0"/>
                </a:endParaRPr>
              </a:p>
            </p:txBody>
          </p:sp>
        </mc:Choice>
        <mc:Fallback>
          <p:sp>
            <p:nvSpPr>
              <p:cNvPr id="87" name="流程图: 接点 86"/>
              <p:cNvSpPr>
                <a:spLocks noRot="1" noChangeAspect="1" noMove="1" noResize="1" noEditPoints="1" noAdjustHandles="1" noChangeArrowheads="1" noChangeShapeType="1" noTextEdit="1"/>
              </p:cNvSpPr>
              <p:nvPr/>
            </p:nvSpPr>
            <p:spPr>
              <a:xfrm>
                <a:off x="9985639" y="4715984"/>
                <a:ext cx="708857" cy="677760"/>
              </a:xfrm>
              <a:prstGeom prst="flowChartConnector">
                <a:avLst/>
              </a:prstGeom>
              <a:blipFill rotWithShape="1">
                <a:blip r:embed="rId4"/>
                <a:stretch>
                  <a:fillRect l="-37" t="-70" r="65" b="8"/>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88" name="直接箭头连接符 87"/>
          <p:cNvCxnSpPr>
            <a:stCxn id="82" idx="6"/>
            <a:endCxn id="84" idx="2"/>
          </p:cNvCxnSpPr>
          <p:nvPr/>
        </p:nvCxnSpPr>
        <p:spPr>
          <a:xfrm>
            <a:off x="6410805" y="3676704"/>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82" idx="6"/>
            <a:endCxn id="85" idx="2"/>
          </p:cNvCxnSpPr>
          <p:nvPr/>
        </p:nvCxnSpPr>
        <p:spPr>
          <a:xfrm>
            <a:off x="6410805" y="3676704"/>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a:stCxn id="83" idx="6"/>
            <a:endCxn id="85" idx="2"/>
          </p:cNvCxnSpPr>
          <p:nvPr/>
        </p:nvCxnSpPr>
        <p:spPr>
          <a:xfrm>
            <a:off x="6410803" y="5040425"/>
            <a:ext cx="1432988" cy="14441"/>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stCxn id="83" idx="6"/>
            <a:endCxn id="84" idx="2"/>
          </p:cNvCxnSpPr>
          <p:nvPr/>
        </p:nvCxnSpPr>
        <p:spPr>
          <a:xfrm flipV="1">
            <a:off x="6410803" y="3676708"/>
            <a:ext cx="1432991" cy="1363715"/>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6989591" y="3344691"/>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0.19</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93" name="文本框 92"/>
          <p:cNvSpPr txBox="1"/>
          <p:nvPr/>
        </p:nvSpPr>
        <p:spPr>
          <a:xfrm>
            <a:off x="6452012" y="4008724"/>
            <a:ext cx="566927"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-0.41</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94" name="文本框 93"/>
          <p:cNvSpPr txBox="1"/>
          <p:nvPr/>
        </p:nvSpPr>
        <p:spPr>
          <a:xfrm>
            <a:off x="6644839" y="4557912"/>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0.49</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95" name="文本框 94"/>
          <p:cNvSpPr txBox="1"/>
          <p:nvPr/>
        </p:nvSpPr>
        <p:spPr>
          <a:xfrm>
            <a:off x="6873589" y="5029532"/>
            <a:ext cx="492136"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0.59</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96" name="直接箭头连接符 95"/>
          <p:cNvCxnSpPr/>
          <p:nvPr/>
        </p:nvCxnSpPr>
        <p:spPr>
          <a:xfrm>
            <a:off x="8552649" y="3684917"/>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8552650" y="3684918"/>
            <a:ext cx="1432987"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8552647" y="5063075"/>
            <a:ext cx="1432988"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flipV="1">
            <a:off x="8552649" y="3684918"/>
            <a:ext cx="1432988" cy="1378157"/>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9050731" y="3368442"/>
            <a:ext cx="492136"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0.07</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101" name="文本框 100"/>
          <p:cNvSpPr txBox="1"/>
          <p:nvPr/>
        </p:nvSpPr>
        <p:spPr>
          <a:xfrm>
            <a:off x="8581418" y="4016938"/>
            <a:ext cx="579365"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-0.58</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102" name="文本框 101"/>
          <p:cNvSpPr txBox="1"/>
          <p:nvPr/>
        </p:nvSpPr>
        <p:spPr>
          <a:xfrm>
            <a:off x="8720555" y="4636215"/>
            <a:ext cx="599320" cy="297517"/>
          </a:xfrm>
          <a:prstGeom prst="rect">
            <a:avLst/>
          </a:prstGeom>
          <a:noFill/>
        </p:spPr>
        <p:txBody>
          <a:bodyPr wrap="square" rtlCol="0">
            <a:spAutoFit/>
          </a:bodyPr>
          <a:lstStyle/>
          <a:p>
            <a:r>
              <a:rPr lang="en-US" altLang="zh-CN" sz="2000" baseline="-25000" dirty="0">
                <a:solidFill>
                  <a:prstClr val="black"/>
                </a:solidFill>
                <a:latin typeface="Times New Roman" panose="02020603050405020304" pitchFamily="16" charset="0"/>
                <a:cs typeface="Times New Roman" panose="02020603050405020304" pitchFamily="16" charset="0"/>
              </a:rPr>
              <a:t>-0.33</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sp>
        <p:nvSpPr>
          <p:cNvPr id="103" name="文本框 102"/>
          <p:cNvSpPr txBox="1"/>
          <p:nvPr/>
        </p:nvSpPr>
        <p:spPr>
          <a:xfrm>
            <a:off x="9131434" y="5054864"/>
            <a:ext cx="492136" cy="297517"/>
          </a:xfrm>
          <a:prstGeom prst="rect">
            <a:avLst/>
          </a:prstGeom>
          <a:noFill/>
        </p:spPr>
        <p:txBody>
          <a:bodyPr wrap="square" rtlCol="0">
            <a:spAutoFit/>
          </a:bodyPr>
          <a:lstStyle/>
          <a:p>
            <a:pPr algn="ctr"/>
            <a:r>
              <a:rPr lang="en-US" altLang="zh-CN" sz="2000" baseline="-25000" dirty="0">
                <a:solidFill>
                  <a:prstClr val="black"/>
                </a:solidFill>
                <a:latin typeface="Times New Roman" panose="02020603050405020304" pitchFamily="16" charset="0"/>
                <a:cs typeface="Times New Roman" panose="02020603050405020304" pitchFamily="16" charset="0"/>
              </a:rPr>
              <a:t>0.73</a:t>
            </a:r>
            <a:endParaRPr lang="zh-CN" altLang="en-US" sz="2000" baseline="-25000" dirty="0">
              <a:solidFill>
                <a:prstClr val="black"/>
              </a:solidFill>
              <a:latin typeface="Times New Roman" panose="02020603050405020304" pitchFamily="16" charset="0"/>
              <a:cs typeface="Times New Roman" panose="02020603050405020304" pitchFamily="16" charset="0"/>
            </a:endParaRPr>
          </a:p>
        </p:txBody>
      </p:sp>
      <p:cxnSp>
        <p:nvCxnSpPr>
          <p:cNvPr id="104" name="直接箭头连接符 103"/>
          <p:cNvCxnSpPr/>
          <p:nvPr/>
        </p:nvCxnSpPr>
        <p:spPr>
          <a:xfrm>
            <a:off x="10694496" y="3693132"/>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a:off x="10694496" y="5063075"/>
            <a:ext cx="597975" cy="0"/>
          </a:xfrm>
          <a:prstGeom prst="straightConnector1">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矩形 28"/>
              <p:cNvSpPr/>
              <p:nvPr/>
            </p:nvSpPr>
            <p:spPr>
              <a:xfrm>
                <a:off x="11330871" y="3496653"/>
                <a:ext cx="597975" cy="1767353"/>
              </a:xfrm>
              <a:prstGeom prst="rect">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CN" sz="3200" i="1">
                          <a:solidFill>
                            <a:prstClr val="black"/>
                          </a:solidFill>
                          <a:latin typeface="Cambria Math" panose="02040503050406030204" pitchFamily="18" charset="0"/>
                        </a:rPr>
                        <m:t>𝐸𝑟𝑟𝑜𝑟</m:t>
                      </m:r>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9" name="矩形 28"/>
              <p:cNvSpPr>
                <a:spLocks noRot="1" noChangeAspect="1" noMove="1" noResize="1" noEditPoints="1" noAdjustHandles="1" noChangeArrowheads="1" noChangeShapeType="1" noTextEdit="1"/>
              </p:cNvSpPr>
              <p:nvPr/>
            </p:nvSpPr>
            <p:spPr>
              <a:xfrm>
                <a:off x="11330871" y="3496653"/>
                <a:ext cx="597975" cy="1767353"/>
              </a:xfrm>
              <a:prstGeom prst="rect">
                <a:avLst/>
              </a:prstGeom>
              <a:blipFill rotWithShape="1">
                <a:blip r:embed="rId5"/>
                <a:stretch>
                  <a:fillRect l="-95" t="-19" r="62" b="28"/>
                </a:stretch>
              </a:blipFill>
              <a:ln>
                <a:noFill/>
              </a:ln>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59"/>
              <p:cNvSpPr txBox="1"/>
              <p:nvPr/>
            </p:nvSpPr>
            <p:spPr>
              <a:xfrm>
                <a:off x="2784421" y="1770856"/>
                <a:ext cx="3411411" cy="32868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altLang="zh-CN" sz="2135" i="1">
                              <a:solidFill>
                                <a:prstClr val="black"/>
                              </a:solidFill>
                              <a:latin typeface="Cambria Math" panose="02040503050406030204" pitchFamily="18" charset="0"/>
                            </a:rPr>
                          </m:ctrlPr>
                        </m:sSubSupPr>
                        <m:e>
                          <m:r>
                            <a:rPr lang="en-US" altLang="zh-CN" sz="2135" i="1">
                              <a:solidFill>
                                <a:prstClr val="black"/>
                              </a:solidFill>
                              <a:latin typeface="Cambria Math" panose="02040503050406030204" pitchFamily="18" charset="0"/>
                            </a:rPr>
                            <m:t>𝑤</m:t>
                          </m:r>
                        </m:e>
                        <m:sub>
                          <m:r>
                            <a:rPr lang="en-US" altLang="zh-CN" sz="2135" i="1">
                              <a:solidFill>
                                <a:prstClr val="black"/>
                              </a:solidFill>
                              <a:latin typeface="Cambria Math" panose="02040503050406030204" pitchFamily="18" charset="0"/>
                            </a:rPr>
                            <m:t>𝑖</m:t>
                          </m:r>
                        </m:sub>
                        <m:sup>
                          <m:r>
                            <a:rPr lang="en-US" altLang="zh-CN" sz="2135" i="1">
                              <a:solidFill>
                                <a:prstClr val="black"/>
                              </a:solidFill>
                              <a:latin typeface="Cambria Math" panose="02040503050406030204" pitchFamily="18" charset="0"/>
                            </a:rPr>
                            <m:t>′</m:t>
                          </m:r>
                        </m:sup>
                      </m:sSubSup>
                      <m:r>
                        <a:rPr lang="en-US" altLang="zh-CN" sz="2135" i="1">
                          <a:solidFill>
                            <a:prstClr val="black"/>
                          </a:solidFill>
                          <a:latin typeface="Cambria Math" panose="02040503050406030204" pitchFamily="18" charset="0"/>
                        </a:rPr>
                        <m:t>= </m:t>
                      </m:r>
                      <m:sSub>
                        <m:sSubPr>
                          <m:ctrlPr>
                            <a:rPr lang="en-US" altLang="zh-CN" sz="2135" i="1">
                              <a:solidFill>
                                <a:prstClr val="black"/>
                              </a:solidFill>
                              <a:latin typeface="Cambria Math" panose="02040503050406030204" pitchFamily="18" charset="0"/>
                            </a:rPr>
                          </m:ctrlPr>
                        </m:sSubPr>
                        <m:e>
                          <m:r>
                            <a:rPr lang="en-US" altLang="zh-CN" sz="2135" i="1">
                              <a:solidFill>
                                <a:prstClr val="black"/>
                              </a:solidFill>
                              <a:latin typeface="Cambria Math" panose="02040503050406030204" pitchFamily="18" charset="0"/>
                            </a:rPr>
                            <m:t>𝑤</m:t>
                          </m:r>
                        </m:e>
                        <m:sub>
                          <m:r>
                            <a:rPr lang="en-US" altLang="zh-CN" sz="2135" i="1">
                              <a:solidFill>
                                <a:prstClr val="black"/>
                              </a:solidFill>
                              <a:latin typeface="Cambria Math" panose="02040503050406030204" pitchFamily="18" charset="0"/>
                            </a:rPr>
                            <m:t>𝑖</m:t>
                          </m:r>
                        </m:sub>
                      </m:sSub>
                      <m:r>
                        <a:rPr lang="en-US" altLang="zh-CN" sz="2135" i="1">
                          <a:solidFill>
                            <a:prstClr val="black"/>
                          </a:solidFill>
                          <a:latin typeface="Cambria Math" panose="02040503050406030204" pitchFamily="18" charset="0"/>
                        </a:rPr>
                        <m:t> − </m:t>
                      </m:r>
                      <m:r>
                        <a:rPr lang="zh-CN" altLang="en-US" sz="2135" i="1">
                          <a:solidFill>
                            <a:prstClr val="black"/>
                          </a:solidFill>
                          <a:latin typeface="Cambria Math" panose="02040503050406030204" pitchFamily="18" charset="0"/>
                        </a:rPr>
                        <m:t>𝜂</m:t>
                      </m:r>
                      <m:r>
                        <a:rPr lang="en-US" altLang="zh-CN" sz="2135" i="1">
                          <a:solidFill>
                            <a:prstClr val="black"/>
                          </a:solidFill>
                          <a:latin typeface="Cambria Math" panose="02040503050406030204" pitchFamily="18" charset="0"/>
                        </a:rPr>
                        <m:t> ∗ </m:t>
                      </m:r>
                      <m:sSub>
                        <m:sSubPr>
                          <m:ctrlPr>
                            <a:rPr lang="en-US" altLang="zh-CN" sz="2135" i="1">
                              <a:solidFill>
                                <a:prstClr val="black"/>
                              </a:solidFill>
                              <a:latin typeface="Cambria Math" panose="02040503050406030204" pitchFamily="18" charset="0"/>
                            </a:rPr>
                          </m:ctrlPr>
                        </m:sSubPr>
                        <m:e>
                          <m:r>
                            <a:rPr lang="zh-CN" altLang="en-US" sz="2135" i="1">
                              <a:solidFill>
                                <a:prstClr val="black"/>
                              </a:solidFill>
                              <a:latin typeface="Cambria Math" panose="02040503050406030204" pitchFamily="18" charset="0"/>
                            </a:rPr>
                            <m:t>𝛿</m:t>
                          </m:r>
                        </m:e>
                        <m:sub>
                          <m:r>
                            <a:rPr lang="en-US" altLang="zh-CN" sz="2135" i="1">
                              <a:solidFill>
                                <a:prstClr val="black"/>
                              </a:solidFill>
                              <a:latin typeface="Cambria Math" panose="02040503050406030204" pitchFamily="18" charset="0"/>
                            </a:rPr>
                            <m:t>𝑖</m:t>
                          </m:r>
                        </m:sub>
                      </m:sSub>
                    </m:oMath>
                  </m:oMathPara>
                </a14:m>
                <a:endParaRPr lang="zh-CN" altLang="en-US" sz="2135" dirty="0">
                  <a:solidFill>
                    <a:prstClr val="black"/>
                  </a:solidFill>
                  <a:latin typeface="Times New Roman" panose="02020603050405020304" pitchFamily="16" charset="0"/>
                  <a:cs typeface="Times New Roman" panose="02020603050405020304" pitchFamily="16" charset="0"/>
                </a:endParaRPr>
              </a:p>
            </p:txBody>
          </p:sp>
        </mc:Choice>
        <mc:Fallback>
          <p:sp>
            <p:nvSpPr>
              <p:cNvPr id="30" name="文本框 59"/>
              <p:cNvSpPr txBox="1">
                <a:spLocks noRot="1" noChangeAspect="1" noMove="1" noResize="1" noEditPoints="1" noAdjustHandles="1" noChangeArrowheads="1" noChangeShapeType="1" noTextEdit="1"/>
              </p:cNvSpPr>
              <p:nvPr/>
            </p:nvSpPr>
            <p:spPr>
              <a:xfrm>
                <a:off x="2784421" y="1770856"/>
                <a:ext cx="3411411" cy="328680"/>
              </a:xfrm>
              <a:prstGeom prst="rect">
                <a:avLst/>
              </a:prstGeom>
              <a:blipFill rotWithShape="1">
                <a:blip r:embed="rId6"/>
                <a:stretch>
                  <a:fillRect l="-17" t="-145" r="4" b="69"/>
                </a:stretch>
              </a:blipFill>
            </p:spPr>
            <p:txBody>
              <a:bodyPr/>
              <a:lstStyle/>
              <a:p>
                <a:r>
                  <a:rPr lang="zh-CN" altLang="en-US">
                    <a:noFill/>
                  </a:rPr>
                  <a:t> </a:t>
                </a:r>
              </a:p>
            </p:txBody>
          </p:sp>
        </mc:Fallback>
      </mc:AlternateContent>
      <p:cxnSp>
        <p:nvCxnSpPr>
          <p:cNvPr id="31" name="直接连接符 30"/>
          <p:cNvCxnSpPr/>
          <p:nvPr/>
        </p:nvCxnSpPr>
        <p:spPr>
          <a:xfrm>
            <a:off x="4630225" y="2244008"/>
            <a:ext cx="44026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H="1" flipV="1">
            <a:off x="4856003" y="2244008"/>
            <a:ext cx="11288" cy="294928"/>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318867" y="2244000"/>
            <a:ext cx="44026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flipV="1">
            <a:off x="5544644" y="2244000"/>
            <a:ext cx="11288" cy="294928"/>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bwMode="auto">
          <a:xfrm>
            <a:off x="4528622" y="2604329"/>
            <a:ext cx="688641" cy="363587"/>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lvl="0" algn="ctr" fontAlgn="base">
              <a:spcBef>
                <a:spcPct val="0"/>
              </a:spcBef>
              <a:spcAft>
                <a:spcPct val="0"/>
              </a:spcAft>
              <a:defRPr/>
            </a:pPr>
            <a:r>
              <a:rPr lang="zh-CN" altLang="en-US"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步长</a:t>
            </a:r>
            <a:endParaRPr lang="en-US" altLang="zh-CN"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36" name="圆角矩形 35"/>
          <p:cNvSpPr/>
          <p:nvPr/>
        </p:nvSpPr>
        <p:spPr bwMode="auto">
          <a:xfrm>
            <a:off x="5296289" y="2569288"/>
            <a:ext cx="731685" cy="554901"/>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lvl="0" algn="ctr" fontAlgn="base">
              <a:spcBef>
                <a:spcPct val="0"/>
              </a:spcBef>
              <a:spcAft>
                <a:spcPct val="0"/>
              </a:spcAft>
              <a:defRPr/>
            </a:pPr>
            <a:r>
              <a:rPr lang="zh-CN" altLang="en-US"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传递</a:t>
            </a:r>
            <a:endParaRPr lang="en-US" altLang="zh-CN"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a:p>
            <a:pPr lvl="0" algn="ctr" fontAlgn="base">
              <a:spcBef>
                <a:spcPct val="0"/>
              </a:spcBef>
              <a:spcAft>
                <a:spcPct val="0"/>
              </a:spcAft>
              <a:defRPr/>
            </a:pPr>
            <a:r>
              <a:rPr lang="zh-CN" altLang="en-US"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误差</a:t>
            </a:r>
            <a:endParaRPr lang="en-US" altLang="zh-CN"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37" name="圆角矩形 36"/>
          <p:cNvSpPr/>
          <p:nvPr/>
        </p:nvSpPr>
        <p:spPr bwMode="auto">
          <a:xfrm>
            <a:off x="3764745" y="2582928"/>
            <a:ext cx="688641" cy="554899"/>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lvl="0" algn="ctr" fontAlgn="base">
              <a:spcBef>
                <a:spcPct val="0"/>
              </a:spcBef>
              <a:spcAft>
                <a:spcPct val="0"/>
              </a:spcAft>
              <a:defRPr/>
            </a:pPr>
            <a:r>
              <a:rPr lang="zh-CN" altLang="en-US"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原有</a:t>
            </a:r>
            <a:endParaRPr lang="en-US" altLang="zh-CN"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a:p>
            <a:pPr lvl="0" algn="ctr" fontAlgn="base">
              <a:spcBef>
                <a:spcPct val="0"/>
              </a:spcBef>
              <a:spcAft>
                <a:spcPct val="0"/>
              </a:spcAft>
              <a:defRPr/>
            </a:pPr>
            <a:r>
              <a:rPr lang="zh-CN" altLang="en-US"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参数</a:t>
            </a:r>
            <a:endParaRPr lang="en-US" altLang="zh-CN"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p:cxnSp>
        <p:nvCxnSpPr>
          <p:cNvPr id="38" name="直接连接符 37"/>
          <p:cNvCxnSpPr/>
          <p:nvPr/>
        </p:nvCxnSpPr>
        <p:spPr>
          <a:xfrm>
            <a:off x="3975463" y="2243032"/>
            <a:ext cx="44026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flipV="1">
            <a:off x="4201240" y="2243032"/>
            <a:ext cx="11288" cy="294928"/>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52" y="3327450"/>
            <a:ext cx="5505150" cy="2066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 name="箭头: 右 7"/>
          <p:cNvSpPr/>
          <p:nvPr/>
        </p:nvSpPr>
        <p:spPr>
          <a:xfrm>
            <a:off x="5423897" y="4304714"/>
            <a:ext cx="833121" cy="28417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2" name="矩形 41"/>
          <p:cNvSpPr/>
          <p:nvPr/>
        </p:nvSpPr>
        <p:spPr>
          <a:xfrm>
            <a:off x="5370765" y="4031872"/>
            <a:ext cx="662361" cy="379656"/>
          </a:xfrm>
          <a:prstGeom prst="rect">
            <a:avLst/>
          </a:prstGeom>
        </p:spPr>
        <p:txBody>
          <a:bodyPr wrap="none">
            <a:spAutoFit/>
          </a:bodyPr>
          <a:lstStyle/>
          <a:p>
            <a:r>
              <a:rPr lang="zh-CN" altLang="en-US" sz="1865" dirty="0">
                <a:latin typeface="Times New Roman" panose="02020603050405020304" pitchFamily="16" charset="0"/>
                <a:ea typeface="黑体" panose="02010609060101010101" pitchFamily="49" charset="-122"/>
                <a:cs typeface="Times New Roman" panose="02020603050405020304" pitchFamily="16" charset="0"/>
              </a:rPr>
              <a:t>更新</a:t>
            </a:r>
            <a:endParaRPr lang="zh-CN" altLang="en-US" sz="1865" dirty="0"/>
          </a:p>
        </p:txBody>
      </p:sp>
      <p:sp>
        <p:nvSpPr>
          <p:cNvPr id="18" name="标题 17"/>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误差反向传播：前馈神经网络</a:t>
            </a:r>
            <a:endParaRPr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标题 1"/>
          <p:cNvSpPr txBox="1"/>
          <p:nvPr/>
        </p:nvSpPr>
        <p:spPr>
          <a:xfrm>
            <a:off x="394447" y="1"/>
            <a:ext cx="11797552" cy="66912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baseline="0">
                <a:solidFill>
                  <a:schemeClr val="tx1"/>
                </a:solidFill>
                <a:latin typeface="Calibri" panose="020F0502020204030204" pitchFamily="34" charset="0"/>
                <a:ea typeface="黑体" panose="02010609060101010101" pitchFamily="49" charset="-122"/>
                <a:cs typeface="+mj-cs"/>
              </a:defRPr>
            </a:lvl1pPr>
          </a:lstStyle>
          <a:p>
            <a:r>
              <a:rPr lang="zh-CN" altLang="en-US" dirty="0">
                <a:latin typeface="Times New Roman" panose="02020603050405020304" pitchFamily="16" charset="0"/>
                <a:cs typeface="Times New Roman" panose="02020603050405020304" pitchFamily="16" charset="0"/>
              </a:rPr>
              <a:t>参数优化：误差反向传播  </a:t>
            </a:r>
            <a:r>
              <a:rPr lang="en-US" altLang="zh-CN" dirty="0">
                <a:latin typeface="Times New Roman" panose="02020603050405020304" pitchFamily="16" charset="0"/>
                <a:cs typeface="Times New Roman" panose="02020603050405020304" pitchFamily="16" charset="0"/>
              </a:rPr>
              <a:t>(</a:t>
            </a:r>
            <a:r>
              <a:rPr lang="en-US" altLang="zh-CN" b="0" dirty="0">
                <a:latin typeface="Times New Roman" panose="02020603050405020304" pitchFamily="16" charset="0"/>
                <a:cs typeface="Times New Roman" panose="02020603050405020304" pitchFamily="16" charset="0"/>
              </a:rPr>
              <a:t>error back propagation, BP</a:t>
            </a:r>
            <a:r>
              <a:rPr lang="en-US" altLang="zh-CN" dirty="0">
                <a:latin typeface="Times New Roman" panose="02020603050405020304" pitchFamily="16" charset="0"/>
                <a:cs typeface="Times New Roman" panose="02020603050405020304" pitchFamily="16" charset="0"/>
              </a:rPr>
              <a:t>)</a:t>
            </a:r>
            <a:endParaRPr lang="zh-CN" altLang="en-US" dirty="0">
              <a:latin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3" name="矩形 2"/>
              <p:cNvSpPr/>
              <p:nvPr/>
            </p:nvSpPr>
            <p:spPr>
              <a:xfrm>
                <a:off x="160936" y="3944573"/>
                <a:ext cx="11492753" cy="2152769"/>
              </a:xfrm>
              <a:prstGeom prst="rect">
                <a:avLst/>
              </a:prstGeom>
            </p:spPr>
            <p:txBody>
              <a:bodyPr wrap="square">
                <a:spAutoFit/>
              </a:bodyPr>
              <a:lstStyle/>
              <a:p>
                <a:pPr algn="just"/>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为了使损失函数</a:t>
                </a:r>
                <a14:m>
                  <m:oMath xmlns:m="http://schemas.openxmlformats.org/officeDocument/2006/math">
                    <m:r>
                      <a:rPr lang="en-US" altLang="zh-CN" sz="2400" b="1" i="1">
                        <a:latin typeface="Cambria Math" panose="02040503050406030204" pitchFamily="18" charset="0"/>
                      </a:rPr>
                      <m:t>𝓛</m:t>
                    </m:r>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取值减少（从而保证模型预测结果与实际结果之间的差距越来越小），需要求取损失函数</a:t>
                </a:r>
                <a14:m>
                  <m:oMath xmlns:m="http://schemas.openxmlformats.org/officeDocument/2006/math">
                    <m:r>
                      <a:rPr lang="en-US" altLang="zh-CN" sz="2400" b="1" i="1">
                        <a:latin typeface="Cambria Math" panose="02040503050406030204" pitchFamily="18" charset="0"/>
                      </a:rPr>
                      <m:t>𝓛</m:t>
                    </m:r>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相对于</a:t>
                </a:r>
                <a14:m>
                  <m:oMath xmlns:m="http://schemas.openxmlformats.org/officeDocument/2006/math">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𝒘</m:t>
                        </m:r>
                      </m:e>
                      <m:sub>
                        <m:r>
                          <a:rPr lang="en-US" altLang="zh-CN" sz="2400" b="1" i="1">
                            <a:latin typeface="Cambria Math" panose="02040503050406030204" pitchFamily="18" charset="0"/>
                          </a:rPr>
                          <m:t>𝟏</m:t>
                        </m:r>
                      </m:sub>
                    </m:sSub>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的偏导，然后按照损失函数梯度的反方向选取一个微小的增量，来调整</a:t>
                </a:r>
                <a14:m>
                  <m:oMath xmlns:m="http://schemas.openxmlformats.org/officeDocument/2006/math">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𝒘</m:t>
                        </m:r>
                      </m:e>
                      <m:sub>
                        <m:r>
                          <a:rPr lang="en-US" altLang="zh-CN" sz="2400" b="1" i="1">
                            <a:latin typeface="Cambria Math" panose="02040503050406030204" pitchFamily="18" charset="0"/>
                          </a:rPr>
                          <m:t>𝟏</m:t>
                        </m:r>
                      </m:sub>
                    </m:sSub>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的取值，就能够保证损失函数取值减少。即将</a:t>
                </a:r>
                <a14:m>
                  <m:oMath xmlns:m="http://schemas.openxmlformats.org/officeDocument/2006/math">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𝒘</m:t>
                        </m:r>
                      </m:e>
                      <m:sub>
                        <m:r>
                          <a:rPr lang="en-US" altLang="zh-CN" sz="2400" b="1" i="1">
                            <a:latin typeface="Cambria Math" panose="02040503050406030204" pitchFamily="18" charset="0"/>
                          </a:rPr>
                          <m:t>𝟏</m:t>
                        </m:r>
                      </m:sub>
                    </m:sSub>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变为</a:t>
                </a:r>
                <a14:m>
                  <m:oMath xmlns:m="http://schemas.openxmlformats.org/officeDocument/2006/math">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𝒘</m:t>
                        </m:r>
                      </m:e>
                      <m:sub>
                        <m:r>
                          <a:rPr lang="en-US" altLang="zh-CN" sz="2400" b="1" i="1">
                            <a:latin typeface="Cambria Math" panose="02040503050406030204" pitchFamily="18" charset="0"/>
                          </a:rPr>
                          <m:t>𝟏</m:t>
                        </m:r>
                      </m:sub>
                    </m:sSub>
                    <m:r>
                      <a:rPr lang="en-US" altLang="zh-CN" sz="2400" b="1" i="1">
                        <a:latin typeface="Cambria Math" panose="02040503050406030204" pitchFamily="18" charset="0"/>
                      </a:rPr>
                      <m:t>−</m:t>
                    </m:r>
                    <m:r>
                      <a:rPr lang="en-US" altLang="zh-CN" sz="2400" b="1" i="1">
                        <a:latin typeface="Cambria Math" panose="02040503050406030204" pitchFamily="18" charset="0"/>
                      </a:rPr>
                      <m:t>𝛈</m:t>
                    </m:r>
                    <m:f>
                      <m:fPr>
                        <m:ctrlPr>
                          <a:rPr lang="zh-CN" altLang="zh-CN" sz="2400" b="1" i="1">
                            <a:latin typeface="Cambria Math" panose="02040503050406030204" pitchFamily="18" charset="0"/>
                          </a:rPr>
                        </m:ctrlPr>
                      </m:fPr>
                      <m:num>
                        <m:r>
                          <a:rPr lang="en-US" altLang="zh-CN" sz="2400" b="1" i="1">
                            <a:latin typeface="Cambria Math" panose="02040503050406030204" pitchFamily="18" charset="0"/>
                          </a:rPr>
                          <m:t>𝒅</m:t>
                        </m:r>
                        <m:r>
                          <a:rPr lang="en-US" altLang="zh-CN" sz="2400" b="1" i="1">
                            <a:latin typeface="Cambria Math" panose="02040503050406030204" pitchFamily="18" charset="0"/>
                          </a:rPr>
                          <m:t>𝓛</m:t>
                        </m:r>
                      </m:num>
                      <m:den>
                        <m:r>
                          <a:rPr lang="en-US" altLang="zh-CN" sz="2400" b="1" i="1">
                            <a:latin typeface="Cambria Math" panose="02040503050406030204" pitchFamily="18" charset="0"/>
                          </a:rPr>
                          <m:t>𝒅</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𝒘</m:t>
                            </m:r>
                          </m:e>
                          <m:sub>
                            <m:r>
                              <a:rPr lang="en-US" altLang="zh-CN" sz="2400" b="1" i="1">
                                <a:latin typeface="Cambria Math" panose="02040503050406030204" pitchFamily="18" charset="0"/>
                              </a:rPr>
                              <m:t>𝟏</m:t>
                            </m:r>
                          </m:sub>
                        </m:sSub>
                      </m:den>
                    </m:f>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后，能使得损失误差减少。这里</a:t>
                </a:r>
                <a14:m>
                  <m:oMath xmlns:m="http://schemas.openxmlformats.org/officeDocument/2006/math">
                    <m:f>
                      <m:fPr>
                        <m:ctrlPr>
                          <a:rPr lang="zh-CN" altLang="zh-CN" sz="2400" b="1" i="1">
                            <a:latin typeface="Cambria Math" panose="02040503050406030204" pitchFamily="18" charset="0"/>
                          </a:rPr>
                        </m:ctrlPr>
                      </m:fPr>
                      <m:num>
                        <m:r>
                          <a:rPr lang="en-US" altLang="zh-CN" sz="2400" b="1" i="1">
                            <a:latin typeface="Cambria Math" panose="02040503050406030204" pitchFamily="18" charset="0"/>
                          </a:rPr>
                          <m:t>𝒅</m:t>
                        </m:r>
                        <m:r>
                          <a:rPr lang="en-US" altLang="zh-CN" sz="2400" b="1" i="1">
                            <a:latin typeface="Cambria Math" panose="02040503050406030204" pitchFamily="18" charset="0"/>
                          </a:rPr>
                          <m:t>𝓛</m:t>
                        </m:r>
                      </m:num>
                      <m:den>
                        <m:r>
                          <a:rPr lang="en-US" altLang="zh-CN" sz="2400" b="1" i="1">
                            <a:latin typeface="Cambria Math" panose="02040503050406030204" pitchFamily="18" charset="0"/>
                          </a:rPr>
                          <m:t>𝒅</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𝒘</m:t>
                            </m:r>
                          </m:e>
                          <m:sub>
                            <m:r>
                              <a:rPr lang="en-US" altLang="zh-CN" sz="2400" b="1" i="1">
                                <a:latin typeface="Cambria Math" panose="02040503050406030204" pitchFamily="18" charset="0"/>
                              </a:rPr>
                              <m:t>𝟏</m:t>
                            </m:r>
                          </m:sub>
                        </m:sSub>
                      </m:den>
                    </m:f>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为损失函数</a:t>
                </a:r>
                <a14:m>
                  <m:oMath xmlns:m="http://schemas.openxmlformats.org/officeDocument/2006/math">
                    <m:r>
                      <a:rPr lang="en-US" altLang="zh-CN" sz="2400" b="1" i="1">
                        <a:latin typeface="Cambria Math" panose="02040503050406030204" pitchFamily="18" charset="0"/>
                      </a:rPr>
                      <m:t>𝓛</m:t>
                    </m:r>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对</a:t>
                </a:r>
                <a14:m>
                  <m:oMath xmlns:m="http://schemas.openxmlformats.org/officeDocument/2006/math">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𝒘</m:t>
                        </m:r>
                      </m:e>
                      <m:sub>
                        <m:r>
                          <a:rPr lang="en-US" altLang="zh-CN" sz="2400" b="1" i="1">
                            <a:latin typeface="Cambria Math" panose="02040503050406030204" pitchFamily="18" charset="0"/>
                          </a:rPr>
                          <m:t>𝟏</m:t>
                        </m:r>
                      </m:sub>
                    </m:sSub>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的偏导。于是，需要求取损失函数</a:t>
                </a:r>
                <a14:m>
                  <m:oMath xmlns:m="http://schemas.openxmlformats.org/officeDocument/2006/math">
                    <m:r>
                      <a:rPr lang="en-US" altLang="zh-CN" sz="2400" b="1" i="1">
                        <a:latin typeface="Cambria Math" panose="02040503050406030204" pitchFamily="18" charset="0"/>
                      </a:rPr>
                      <m:t>𝓛</m:t>
                    </m:r>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对变量参数</a:t>
                </a:r>
                <a14:m>
                  <m:oMath xmlns:m="http://schemas.openxmlformats.org/officeDocument/2006/math">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𝒘</m:t>
                        </m:r>
                      </m:e>
                      <m:sub>
                        <m:r>
                          <a:rPr lang="en-US" altLang="zh-CN" sz="2400" b="1" i="1">
                            <a:latin typeface="Cambria Math" panose="02040503050406030204" pitchFamily="18" charset="0"/>
                          </a:rPr>
                          <m:t>𝟏</m:t>
                        </m:r>
                      </m:sub>
                    </m:sSub>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的偏导。</a:t>
                </a:r>
                <a:endParaRPr lang="zh-CN" altLang="zh-CN" sz="2400" b="1" dirty="0">
                  <a:latin typeface="Times New Roman" panose="02020603050405020304" pitchFamily="16" charset="0"/>
                  <a:ea typeface="楷体" panose="02010609060101010101" pitchFamily="49" charset="-122"/>
                  <a:cs typeface="Times New Roman" panose="02020603050405020304" pitchFamily="16" charset="0"/>
                </a:endParaRPr>
              </a:p>
            </p:txBody>
          </p:sp>
        </mc:Choice>
        <mc:Fallback>
          <p:sp>
            <p:nvSpPr>
              <p:cNvPr id="3" name="矩形 2"/>
              <p:cNvSpPr>
                <a:spLocks noRot="1" noChangeAspect="1" noMove="1" noResize="1" noEditPoints="1" noAdjustHandles="1" noChangeArrowheads="1" noChangeShapeType="1" noTextEdit="1"/>
              </p:cNvSpPr>
              <p:nvPr/>
            </p:nvSpPr>
            <p:spPr>
              <a:xfrm>
                <a:off x="160936" y="3944573"/>
                <a:ext cx="11492753" cy="2152769"/>
              </a:xfrm>
              <a:prstGeom prst="rect">
                <a:avLst/>
              </a:prstGeom>
              <a:blipFill rotWithShape="1">
                <a:blip r:embed="rId1"/>
                <a:stretch>
                  <a:fillRect l="-2" t="-27" r="1" b="3"/>
                </a:stretch>
              </a:blipFill>
            </p:spPr>
            <p:txBody>
              <a:bodyPr/>
              <a:lstStyle/>
              <a:p>
                <a:r>
                  <a:rPr lang="zh-CN" altLang="en-US">
                    <a:noFill/>
                  </a:rPr>
                  <a:t> </a:t>
                </a:r>
              </a:p>
            </p:txBody>
          </p:sp>
        </mc:Fallback>
      </mc:AlternateContent>
      <p:sp>
        <p:nvSpPr>
          <p:cNvPr id="36" name="文本框 35"/>
          <p:cNvSpPr txBox="1"/>
          <p:nvPr/>
        </p:nvSpPr>
        <p:spPr>
          <a:xfrm>
            <a:off x="3263801" y="3277414"/>
            <a:ext cx="5287025" cy="461665"/>
          </a:xfrm>
          <a:prstGeom prst="rect">
            <a:avLst/>
          </a:prstGeom>
          <a:noFill/>
        </p:spPr>
        <p:txBody>
          <a:bodyPr wrap="none" rtlCol="0">
            <a:spAutoFit/>
          </a:bodyPr>
          <a:lstStyle/>
          <a:p>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图</a:t>
            </a:r>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6.7 </a:t>
            </a:r>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链式求导与模型参数更新示意图</a:t>
            </a:r>
            <a:endParaRPr lang="zh-CN" altLang="en-US" sz="2400" b="1" dirty="0">
              <a:latin typeface="Times New Roman" panose="02020603050405020304" pitchFamily="16" charset="0"/>
              <a:ea typeface="楷体" panose="02010609060101010101" pitchFamily="49" charset="-122"/>
              <a:cs typeface="Times New Roman" panose="02020603050405020304" pitchFamily="16" charset="0"/>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2267" y="760658"/>
            <a:ext cx="7129120" cy="2456964"/>
          </a:xfrm>
          <a:prstGeom prst="rect">
            <a:avLst/>
          </a:prstGeom>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标题 1"/>
          <p:cNvSpPr txBox="1"/>
          <p:nvPr/>
        </p:nvSpPr>
        <p:spPr>
          <a:xfrm>
            <a:off x="394448" y="0"/>
            <a:ext cx="11797552" cy="66912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baseline="0">
                <a:solidFill>
                  <a:schemeClr val="tx1"/>
                </a:solidFill>
                <a:latin typeface="Calibri" panose="020F0502020204030204" pitchFamily="34" charset="0"/>
                <a:ea typeface="黑体" panose="02010609060101010101" pitchFamily="49" charset="-122"/>
                <a:cs typeface="+mj-cs"/>
              </a:defRPr>
            </a:lvl1pPr>
          </a:lstStyle>
          <a:p>
            <a:r>
              <a:rPr lang="zh-CN" altLang="en-US" dirty="0">
                <a:latin typeface="Times New Roman" panose="02020603050405020304" pitchFamily="16" charset="0"/>
                <a:cs typeface="Times New Roman" panose="02020603050405020304" pitchFamily="16" charset="0"/>
              </a:rPr>
              <a:t>参数优化：误差反向传播  </a:t>
            </a:r>
            <a:r>
              <a:rPr lang="en-US" altLang="zh-CN" dirty="0">
                <a:latin typeface="Times New Roman" panose="02020603050405020304" pitchFamily="16" charset="0"/>
                <a:cs typeface="Times New Roman" panose="02020603050405020304" pitchFamily="16" charset="0"/>
              </a:rPr>
              <a:t>(</a:t>
            </a:r>
            <a:r>
              <a:rPr lang="en-US" altLang="zh-CN" b="0" dirty="0">
                <a:latin typeface="Times New Roman" panose="02020603050405020304" pitchFamily="16" charset="0"/>
                <a:cs typeface="Times New Roman" panose="02020603050405020304" pitchFamily="16" charset="0"/>
              </a:rPr>
              <a:t>error back propagation, BP</a:t>
            </a:r>
            <a:r>
              <a:rPr lang="en-US" altLang="zh-CN" dirty="0">
                <a:latin typeface="Times New Roman" panose="02020603050405020304" pitchFamily="16" charset="0"/>
                <a:cs typeface="Times New Roman" panose="02020603050405020304" pitchFamily="16" charset="0"/>
              </a:rPr>
              <a:t>)</a:t>
            </a:r>
            <a:endParaRPr lang="zh-CN" altLang="en-US" dirty="0">
              <a:latin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4" name="矩形 3"/>
              <p:cNvSpPr/>
              <p:nvPr/>
            </p:nvSpPr>
            <p:spPr>
              <a:xfrm>
                <a:off x="52180" y="3670382"/>
                <a:ext cx="12277705" cy="2905604"/>
              </a:xfrm>
              <a:prstGeom prst="rect">
                <a:avLst/>
              </a:prstGeom>
            </p:spPr>
            <p:txBody>
              <a:bodyPr wrap="square">
                <a:spAutoFit/>
              </a:bodyPr>
              <a:lstStyle/>
              <a:p>
                <a:pPr marL="285750" indent="-285750">
                  <a:buFont typeface="Wingdings" panose="05000000000000000000" pitchFamily="2" charset="2"/>
                  <a:buChar char="l"/>
                </a:pPr>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由于</a:t>
                </a:r>
                <a14:m>
                  <m:oMath xmlns:m="http://schemas.openxmlformats.org/officeDocument/2006/math">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𝒘</m:t>
                        </m:r>
                      </m:e>
                      <m:sub>
                        <m:r>
                          <a:rPr lang="en-US" altLang="zh-CN" sz="2400" b="1" i="1">
                            <a:latin typeface="Cambria Math" panose="02040503050406030204" pitchFamily="18" charset="0"/>
                          </a:rPr>
                          <m:t>𝟏</m:t>
                        </m:r>
                      </m:sub>
                    </m:sSub>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与加权累加函数</a:t>
                </a:r>
                <a14:m>
                  <m:oMath xmlns:m="http://schemas.openxmlformats.org/officeDocument/2006/math">
                    <m:r>
                      <a:rPr lang="en-US" altLang="zh-CN" sz="2400" b="1" i="1">
                        <a:latin typeface="Cambria Math" panose="02040503050406030204" pitchFamily="18" charset="0"/>
                      </a:rPr>
                      <m:t>𝓧</m:t>
                    </m:r>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和</a:t>
                </a:r>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sigmoid</a:t>
                </a:r>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函数均有关，因此</a:t>
                </a:r>
                <a14:m>
                  <m:oMath xmlns:m="http://schemas.openxmlformats.org/officeDocument/2006/math">
                    <m:f>
                      <m:fPr>
                        <m:ctrlPr>
                          <a:rPr lang="zh-CN" altLang="zh-CN" sz="2400" b="1" i="1">
                            <a:latin typeface="Cambria Math" panose="02040503050406030204" pitchFamily="18" charset="0"/>
                          </a:rPr>
                        </m:ctrlPr>
                      </m:fPr>
                      <m:num>
                        <m:r>
                          <a:rPr lang="en-US" altLang="zh-CN" sz="2400" b="1" i="1">
                            <a:latin typeface="Cambria Math" panose="02040503050406030204" pitchFamily="18" charset="0"/>
                          </a:rPr>
                          <m:t>𝒅</m:t>
                        </m:r>
                        <m:r>
                          <a:rPr lang="en-US" altLang="zh-CN" sz="2400" b="1" i="1">
                            <a:latin typeface="Cambria Math" panose="02040503050406030204" pitchFamily="18" charset="0"/>
                          </a:rPr>
                          <m:t>𝓛</m:t>
                        </m:r>
                      </m:num>
                      <m:den>
                        <m:r>
                          <a:rPr lang="en-US" altLang="zh-CN" sz="2400" b="1" i="1">
                            <a:latin typeface="Cambria Math" panose="02040503050406030204" pitchFamily="18" charset="0"/>
                          </a:rPr>
                          <m:t>𝒅</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𝒘</m:t>
                            </m:r>
                          </m:e>
                          <m:sub>
                            <m:r>
                              <a:rPr lang="en-US" altLang="zh-CN" sz="2400" b="1" i="1">
                                <a:latin typeface="Cambria Math" panose="02040503050406030204" pitchFamily="18" charset="0"/>
                              </a:rPr>
                              <m:t>𝟏</m:t>
                            </m:r>
                          </m:sub>
                        </m:sSub>
                      </m:den>
                    </m:f>
                    <m:r>
                      <a:rPr lang="en-US" altLang="zh-CN" sz="2400" b="1" i="1">
                        <a:latin typeface="Cambria Math" panose="02040503050406030204" pitchFamily="18" charset="0"/>
                      </a:rPr>
                      <m:t>=</m:t>
                    </m:r>
                    <m:f>
                      <m:fPr>
                        <m:ctrlPr>
                          <a:rPr lang="zh-CN" altLang="zh-CN" sz="2400" b="1" i="1">
                            <a:latin typeface="Cambria Math" panose="02040503050406030204" pitchFamily="18" charset="0"/>
                          </a:rPr>
                        </m:ctrlPr>
                      </m:fPr>
                      <m:num>
                        <m:r>
                          <a:rPr lang="en-US" altLang="zh-CN" sz="2400" b="1" i="1">
                            <a:latin typeface="Cambria Math" panose="02040503050406030204" pitchFamily="18" charset="0"/>
                          </a:rPr>
                          <m:t>𝒅</m:t>
                        </m:r>
                        <m:r>
                          <a:rPr lang="en-US" altLang="zh-CN" sz="2400" b="1" i="1">
                            <a:latin typeface="Cambria Math" panose="02040503050406030204" pitchFamily="18" charset="0"/>
                          </a:rPr>
                          <m:t>𝓛</m:t>
                        </m:r>
                      </m:num>
                      <m:den>
                        <m:r>
                          <a:rPr lang="en-US" altLang="zh-CN" sz="2400" b="1" i="1">
                            <a:latin typeface="Cambria Math" panose="02040503050406030204" pitchFamily="18" charset="0"/>
                          </a:rPr>
                          <m:t>𝒅</m:t>
                        </m:r>
                        <m:r>
                          <a:rPr lang="en-US" altLang="zh-CN" sz="2400" b="1" i="1">
                            <a:latin typeface="Cambria Math" panose="02040503050406030204" pitchFamily="18" charset="0"/>
                          </a:rPr>
                          <m:t>𝓞</m:t>
                        </m:r>
                      </m:den>
                    </m:f>
                    <m:f>
                      <m:fPr>
                        <m:ctrlPr>
                          <a:rPr lang="zh-CN" altLang="zh-CN" sz="2400" b="1" i="1">
                            <a:latin typeface="Cambria Math" panose="02040503050406030204" pitchFamily="18" charset="0"/>
                          </a:rPr>
                        </m:ctrlPr>
                      </m:fPr>
                      <m:num>
                        <m:r>
                          <a:rPr lang="en-US" altLang="zh-CN" sz="2400" b="1" i="1">
                            <a:latin typeface="Cambria Math" panose="02040503050406030204" pitchFamily="18" charset="0"/>
                          </a:rPr>
                          <m:t>𝒅</m:t>
                        </m:r>
                        <m:r>
                          <a:rPr lang="en-US" altLang="zh-CN" sz="2400" b="1" i="1">
                            <a:latin typeface="Cambria Math" panose="02040503050406030204" pitchFamily="18" charset="0"/>
                          </a:rPr>
                          <m:t>𝓞</m:t>
                        </m:r>
                      </m:num>
                      <m:den>
                        <m:r>
                          <a:rPr lang="en-US" altLang="zh-CN" sz="2400" b="1" i="1">
                            <a:latin typeface="Cambria Math" panose="02040503050406030204" pitchFamily="18" charset="0"/>
                          </a:rPr>
                          <m:t>𝒅</m:t>
                        </m:r>
                        <m:r>
                          <a:rPr lang="en-US" altLang="zh-CN" sz="2400" b="1" i="1">
                            <a:latin typeface="Cambria Math" panose="02040503050406030204" pitchFamily="18" charset="0"/>
                          </a:rPr>
                          <m:t>𝓧</m:t>
                        </m:r>
                      </m:den>
                    </m:f>
                    <m:f>
                      <m:fPr>
                        <m:ctrlPr>
                          <a:rPr lang="zh-CN" altLang="zh-CN" sz="2400" b="1" i="1">
                            <a:latin typeface="Cambria Math" panose="02040503050406030204" pitchFamily="18" charset="0"/>
                          </a:rPr>
                        </m:ctrlPr>
                      </m:fPr>
                      <m:num>
                        <m:r>
                          <a:rPr lang="en-US" altLang="zh-CN" sz="2400" b="1" i="1">
                            <a:latin typeface="Cambria Math" panose="02040503050406030204" pitchFamily="18" charset="0"/>
                          </a:rPr>
                          <m:t>𝒅</m:t>
                        </m:r>
                        <m:r>
                          <a:rPr lang="en-US" altLang="zh-CN" sz="2400" b="1" i="1">
                            <a:latin typeface="Cambria Math" panose="02040503050406030204" pitchFamily="18" charset="0"/>
                          </a:rPr>
                          <m:t>𝓧</m:t>
                        </m:r>
                      </m:num>
                      <m:den>
                        <m:r>
                          <a:rPr lang="en-US" altLang="zh-CN" sz="2400" b="1" i="1">
                            <a:latin typeface="Cambria Math" panose="02040503050406030204" pitchFamily="18" charset="0"/>
                          </a:rPr>
                          <m:t>𝒅</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𝒘</m:t>
                            </m:r>
                          </m:e>
                          <m:sub>
                            <m:r>
                              <a:rPr lang="en-US" altLang="zh-CN" sz="2400" b="1" i="1">
                                <a:latin typeface="Cambria Math" panose="02040503050406030204" pitchFamily="18" charset="0"/>
                              </a:rPr>
                              <m:t>𝟏</m:t>
                            </m:r>
                          </m:sub>
                        </m:sSub>
                      </m:den>
                    </m:f>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。在这个链式求导中：</a:t>
                </a:r>
                <a14:m>
                  <m:oMath xmlns:m="http://schemas.openxmlformats.org/officeDocument/2006/math">
                    <m:f>
                      <m:fPr>
                        <m:ctrlPr>
                          <a:rPr lang="zh-CN" altLang="zh-CN" sz="2400" b="1" i="1">
                            <a:latin typeface="Cambria Math" panose="02040503050406030204" pitchFamily="18" charset="0"/>
                          </a:rPr>
                        </m:ctrlPr>
                      </m:fPr>
                      <m:num>
                        <m:r>
                          <a:rPr lang="en-US" altLang="zh-CN" sz="2400" b="1" i="1">
                            <a:latin typeface="Cambria Math" panose="02040503050406030204" pitchFamily="18" charset="0"/>
                          </a:rPr>
                          <m:t>𝒅</m:t>
                        </m:r>
                        <m:r>
                          <a:rPr lang="en-US" altLang="zh-CN" sz="2400" b="1" i="1">
                            <a:latin typeface="Cambria Math" panose="02040503050406030204" pitchFamily="18" charset="0"/>
                          </a:rPr>
                          <m:t>𝓛</m:t>
                        </m:r>
                      </m:num>
                      <m:den>
                        <m:r>
                          <a:rPr lang="en-US" altLang="zh-CN" sz="2400" b="1" i="1">
                            <a:latin typeface="Cambria Math" panose="02040503050406030204" pitchFamily="18" charset="0"/>
                          </a:rPr>
                          <m:t>𝒅</m:t>
                        </m:r>
                        <m:r>
                          <a:rPr lang="en-US" altLang="zh-CN" sz="2400" b="1" i="1">
                            <a:latin typeface="Cambria Math" panose="02040503050406030204" pitchFamily="18" charset="0"/>
                          </a:rPr>
                          <m:t>𝓞</m:t>
                        </m:r>
                      </m:den>
                    </m:f>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与损失函数的定义有关；</a:t>
                </a:r>
                <a14:m>
                  <m:oMath xmlns:m="http://schemas.openxmlformats.org/officeDocument/2006/math">
                    <m:f>
                      <m:fPr>
                        <m:ctrlPr>
                          <a:rPr lang="zh-CN" altLang="zh-CN" sz="2400" b="1" i="1">
                            <a:latin typeface="Cambria Math" panose="02040503050406030204" pitchFamily="18" charset="0"/>
                          </a:rPr>
                        </m:ctrlPr>
                      </m:fPr>
                      <m:num>
                        <m:r>
                          <a:rPr lang="en-US" altLang="zh-CN" sz="2400" b="1" i="1">
                            <a:latin typeface="Cambria Math" panose="02040503050406030204" pitchFamily="18" charset="0"/>
                          </a:rPr>
                          <m:t>𝒅</m:t>
                        </m:r>
                        <m:r>
                          <a:rPr lang="en-US" altLang="zh-CN" sz="2400" b="1" i="1">
                            <a:latin typeface="Cambria Math" panose="02040503050406030204" pitchFamily="18" charset="0"/>
                          </a:rPr>
                          <m:t>𝓞</m:t>
                        </m:r>
                      </m:num>
                      <m:den>
                        <m:r>
                          <a:rPr lang="en-US" altLang="zh-CN" sz="2400" b="1" i="1">
                            <a:latin typeface="Cambria Math" panose="02040503050406030204" pitchFamily="18" charset="0"/>
                          </a:rPr>
                          <m:t>𝒅</m:t>
                        </m:r>
                        <m:r>
                          <a:rPr lang="en-US" altLang="zh-CN" sz="2400" b="1" i="1">
                            <a:latin typeface="Cambria Math" panose="02040503050406030204" pitchFamily="18" charset="0"/>
                          </a:rPr>
                          <m:t>𝓧</m:t>
                        </m:r>
                      </m:den>
                    </m:f>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是对</a:t>
                </a:r>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sigmoid</a:t>
                </a:r>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函数求导，结果为</a:t>
                </a:r>
                <a14:m>
                  <m:oMath xmlns:m="http://schemas.openxmlformats.org/officeDocument/2006/math">
                    <m:f>
                      <m:fPr>
                        <m:ctrlPr>
                          <a:rPr lang="zh-CN" altLang="zh-CN" sz="2400" b="1" i="1">
                            <a:latin typeface="Cambria Math" panose="02040503050406030204" pitchFamily="18" charset="0"/>
                          </a:rPr>
                        </m:ctrlPr>
                      </m:fPr>
                      <m:num>
                        <m:r>
                          <a:rPr lang="en-US" altLang="zh-CN" sz="2400" b="1" i="1">
                            <a:latin typeface="Cambria Math" panose="02040503050406030204" pitchFamily="18" charset="0"/>
                          </a:rPr>
                          <m:t>𝟏</m:t>
                        </m:r>
                      </m:num>
                      <m:den>
                        <m:r>
                          <a:rPr lang="en-US" altLang="zh-CN" sz="2400" b="1" i="1">
                            <a:latin typeface="Cambria Math" panose="02040503050406030204" pitchFamily="18" charset="0"/>
                          </a:rPr>
                          <m:t>𝟏</m:t>
                        </m:r>
                        <m:r>
                          <a:rPr lang="en-US" altLang="zh-CN" sz="2400" b="1" i="1">
                            <a:latin typeface="Cambria Math" panose="02040503050406030204" pitchFamily="18" charset="0"/>
                          </a:rPr>
                          <m:t>+</m:t>
                        </m:r>
                        <m:sSup>
                          <m:sSupPr>
                            <m:ctrlPr>
                              <a:rPr lang="zh-CN" altLang="zh-CN" sz="2400" b="1" i="1">
                                <a:latin typeface="Cambria Math" panose="02040503050406030204" pitchFamily="18" charset="0"/>
                              </a:rPr>
                            </m:ctrlPr>
                          </m:sSupPr>
                          <m:e>
                            <m:r>
                              <a:rPr lang="en-US" altLang="zh-CN" sz="2400" b="1" i="1">
                                <a:latin typeface="Cambria Math" panose="02040503050406030204" pitchFamily="18" charset="0"/>
                              </a:rPr>
                              <m:t>𝒆</m:t>
                            </m:r>
                          </m:e>
                          <m:sup>
                            <m:r>
                              <a:rPr lang="en-US" altLang="zh-CN" sz="2400" b="1" i="1">
                                <a:latin typeface="Cambria Math" panose="02040503050406030204" pitchFamily="18" charset="0"/>
                              </a:rPr>
                              <m:t>−</m:t>
                            </m:r>
                            <m:r>
                              <a:rPr lang="en-US" altLang="zh-CN" sz="2400" b="1" i="1">
                                <a:latin typeface="Cambria Math" panose="02040503050406030204" pitchFamily="18" charset="0"/>
                              </a:rPr>
                              <m:t>𝓧</m:t>
                            </m:r>
                          </m:sup>
                        </m:sSup>
                      </m:den>
                    </m:f>
                    <m:r>
                      <a:rPr lang="en-US" altLang="zh-CN" sz="2400" b="1" i="1">
                        <a:latin typeface="Cambria Math" panose="02040503050406030204" pitchFamily="18" charset="0"/>
                      </a:rPr>
                      <m:t>×(</m:t>
                    </m:r>
                    <m:r>
                      <a:rPr lang="en-US" altLang="zh-CN" sz="2400" b="1" i="1">
                        <a:latin typeface="Cambria Math" panose="02040503050406030204" pitchFamily="18" charset="0"/>
                      </a:rPr>
                      <m:t>𝟏</m:t>
                    </m:r>
                    <m:r>
                      <a:rPr lang="en-US" altLang="zh-CN" sz="2400" b="1" i="1">
                        <a:latin typeface="Cambria Math" panose="02040503050406030204" pitchFamily="18" charset="0"/>
                      </a:rPr>
                      <m:t>−</m:t>
                    </m:r>
                    <m:f>
                      <m:fPr>
                        <m:ctrlPr>
                          <a:rPr lang="zh-CN" altLang="zh-CN" sz="2400" b="1" i="1">
                            <a:latin typeface="Cambria Math" panose="02040503050406030204" pitchFamily="18" charset="0"/>
                          </a:rPr>
                        </m:ctrlPr>
                      </m:fPr>
                      <m:num>
                        <m:r>
                          <a:rPr lang="en-US" altLang="zh-CN" sz="2400" b="1" i="1">
                            <a:latin typeface="Cambria Math" panose="02040503050406030204" pitchFamily="18" charset="0"/>
                          </a:rPr>
                          <m:t>𝟏</m:t>
                        </m:r>
                      </m:num>
                      <m:den>
                        <m:r>
                          <a:rPr lang="en-US" altLang="zh-CN" sz="2400" b="1" i="1">
                            <a:latin typeface="Cambria Math" panose="02040503050406030204" pitchFamily="18" charset="0"/>
                          </a:rPr>
                          <m:t>𝟏</m:t>
                        </m:r>
                        <m:r>
                          <a:rPr lang="en-US" altLang="zh-CN" sz="2400" b="1" i="1">
                            <a:latin typeface="Cambria Math" panose="02040503050406030204" pitchFamily="18" charset="0"/>
                          </a:rPr>
                          <m:t>+</m:t>
                        </m:r>
                        <m:sSup>
                          <m:sSupPr>
                            <m:ctrlPr>
                              <a:rPr lang="zh-CN" altLang="zh-CN" sz="2400" b="1" i="1">
                                <a:latin typeface="Cambria Math" panose="02040503050406030204" pitchFamily="18" charset="0"/>
                              </a:rPr>
                            </m:ctrlPr>
                          </m:sSupPr>
                          <m:e>
                            <m:r>
                              <a:rPr lang="en-US" altLang="zh-CN" sz="2400" b="1" i="1">
                                <a:latin typeface="Cambria Math" panose="02040503050406030204" pitchFamily="18" charset="0"/>
                              </a:rPr>
                              <m:t>𝒆</m:t>
                            </m:r>
                          </m:e>
                          <m:sup>
                            <m:r>
                              <a:rPr lang="en-US" altLang="zh-CN" sz="2400" b="1" i="1">
                                <a:latin typeface="Cambria Math" panose="02040503050406030204" pitchFamily="18" charset="0"/>
                              </a:rPr>
                              <m:t>−</m:t>
                            </m:r>
                            <m:r>
                              <a:rPr lang="en-US" altLang="zh-CN" sz="2400" b="1" i="1">
                                <a:latin typeface="Cambria Math" panose="02040503050406030204" pitchFamily="18" charset="0"/>
                              </a:rPr>
                              <m:t>𝓧</m:t>
                            </m:r>
                          </m:sup>
                        </m:sSup>
                      </m:den>
                    </m:f>
                    <m:r>
                      <a:rPr lang="en-US" altLang="zh-CN" sz="2400" b="1">
                        <a:latin typeface="Cambria Math" panose="02040503050406030204" pitchFamily="18" charset="0"/>
                      </a:rPr>
                      <m:t>)</m:t>
                    </m:r>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a:t>
                </a:r>
                <a14:m>
                  <m:oMath xmlns:m="http://schemas.openxmlformats.org/officeDocument/2006/math">
                    <m:f>
                      <m:fPr>
                        <m:ctrlPr>
                          <a:rPr lang="zh-CN" altLang="zh-CN" sz="2400" b="1" i="1">
                            <a:latin typeface="Cambria Math" panose="02040503050406030204" pitchFamily="18" charset="0"/>
                          </a:rPr>
                        </m:ctrlPr>
                      </m:fPr>
                      <m:num>
                        <m:r>
                          <a:rPr lang="en-US" altLang="zh-CN" sz="2400" b="1" i="1">
                            <a:latin typeface="Cambria Math" panose="02040503050406030204" pitchFamily="18" charset="0"/>
                          </a:rPr>
                          <m:t>𝒅</m:t>
                        </m:r>
                        <m:r>
                          <a:rPr lang="en-US" altLang="zh-CN" sz="2400" b="1" i="1">
                            <a:latin typeface="Cambria Math" panose="02040503050406030204" pitchFamily="18" charset="0"/>
                          </a:rPr>
                          <m:t>𝓧</m:t>
                        </m:r>
                      </m:num>
                      <m:den>
                        <m:r>
                          <a:rPr lang="en-US" altLang="zh-CN" sz="2400" b="1" i="1">
                            <a:latin typeface="Cambria Math" panose="02040503050406030204" pitchFamily="18" charset="0"/>
                          </a:rPr>
                          <m:t>𝒅</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𝒘</m:t>
                            </m:r>
                          </m:e>
                          <m:sub>
                            <m:r>
                              <a:rPr lang="en-US" altLang="zh-CN" sz="2400" b="1" i="1">
                                <a:latin typeface="Cambria Math" panose="02040503050406030204" pitchFamily="18" charset="0"/>
                              </a:rPr>
                              <m:t>𝟏</m:t>
                            </m:r>
                          </m:sub>
                        </m:sSub>
                      </m:den>
                    </m:f>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是加权累加函数</a:t>
                </a:r>
                <a14:m>
                  <m:oMath xmlns:m="http://schemas.openxmlformats.org/officeDocument/2006/math">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𝒘</m:t>
                        </m:r>
                      </m:e>
                      <m:sub>
                        <m:r>
                          <a:rPr lang="en-US" altLang="zh-CN" sz="2400" b="1" i="1">
                            <a:latin typeface="Cambria Math" panose="02040503050406030204" pitchFamily="18" charset="0"/>
                          </a:rPr>
                          <m:t>𝟏</m:t>
                        </m:r>
                      </m:sub>
                    </m:sSub>
                    <m:r>
                      <a:rPr lang="en-US" altLang="zh-CN" sz="2400" b="1" i="1">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𝒐𝒖𝒕</m:t>
                        </m:r>
                      </m:e>
                      <m:sub>
                        <m:r>
                          <a:rPr lang="en-US" altLang="zh-CN" sz="2400" b="1" i="1">
                            <a:latin typeface="Cambria Math" panose="02040503050406030204" pitchFamily="18" charset="0"/>
                          </a:rPr>
                          <m:t>𝟏</m:t>
                        </m:r>
                      </m:sub>
                    </m:sSub>
                    <m:r>
                      <a:rPr lang="en-US" altLang="zh-CN" sz="2400" b="1" i="1">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𝒘</m:t>
                        </m:r>
                      </m:e>
                      <m:sub>
                        <m:r>
                          <a:rPr lang="en-US" altLang="zh-CN" sz="2400" b="1" i="1">
                            <a:latin typeface="Cambria Math" panose="02040503050406030204" pitchFamily="18" charset="0"/>
                          </a:rPr>
                          <m:t>𝟐</m:t>
                        </m:r>
                      </m:sub>
                    </m:sSub>
                    <m:r>
                      <a:rPr lang="en-US" altLang="zh-CN" sz="2400" b="1" i="1">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𝒐𝒖𝒕</m:t>
                        </m:r>
                      </m:e>
                      <m:sub>
                        <m:r>
                          <a:rPr lang="en-US" altLang="zh-CN" sz="2400" b="1" i="1">
                            <a:latin typeface="Cambria Math" panose="02040503050406030204" pitchFamily="18" charset="0"/>
                          </a:rPr>
                          <m:t>𝟐</m:t>
                        </m:r>
                      </m:sub>
                    </m:sSub>
                    <m:r>
                      <a:rPr lang="en-US" altLang="zh-CN" sz="2400" b="1" i="1">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𝒘</m:t>
                        </m:r>
                      </m:e>
                      <m:sub>
                        <m:r>
                          <a:rPr lang="en-US" altLang="zh-CN" sz="2400" b="1" i="1">
                            <a:latin typeface="Cambria Math" panose="02040503050406030204" pitchFamily="18" charset="0"/>
                          </a:rPr>
                          <m:t>𝟑</m:t>
                        </m:r>
                      </m:sub>
                    </m:sSub>
                    <m:r>
                      <a:rPr lang="en-US" altLang="zh-CN" sz="2400" b="1" i="1">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𝒐𝒖𝒕</m:t>
                        </m:r>
                      </m:e>
                      <m:sub>
                        <m:r>
                          <a:rPr lang="en-US" altLang="zh-CN" sz="2400" b="1" i="1">
                            <a:latin typeface="Cambria Math" panose="02040503050406030204" pitchFamily="18" charset="0"/>
                          </a:rPr>
                          <m:t>𝟑</m:t>
                        </m:r>
                      </m:sub>
                    </m:sSub>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对</a:t>
                </a:r>
                <a14:m>
                  <m:oMath xmlns:m="http://schemas.openxmlformats.org/officeDocument/2006/math">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𝒘</m:t>
                        </m:r>
                      </m:e>
                      <m:sub>
                        <m:r>
                          <a:rPr lang="en-US" altLang="zh-CN" sz="2400" b="1" i="1">
                            <a:latin typeface="Cambria Math" panose="02040503050406030204" pitchFamily="18" charset="0"/>
                          </a:rPr>
                          <m:t>𝟏</m:t>
                        </m:r>
                      </m:sub>
                    </m:sSub>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求导，结果为</a:t>
                </a:r>
                <a14:m>
                  <m:oMath xmlns:m="http://schemas.openxmlformats.org/officeDocument/2006/math">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𝒐𝒖𝒕</m:t>
                        </m:r>
                      </m:e>
                      <m:sub>
                        <m:r>
                          <a:rPr lang="en-US" altLang="zh-CN" sz="2400" b="1" i="1">
                            <a:latin typeface="Cambria Math" panose="02040503050406030204" pitchFamily="18" charset="0"/>
                          </a:rPr>
                          <m:t>𝟏</m:t>
                        </m:r>
                      </m:sub>
                    </m:sSub>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a:t>
                </a:r>
                <a:endParaRPr lang="zh-CN" altLang="zh-CN" sz="2400" b="1" dirty="0">
                  <a:latin typeface="Times New Roman" panose="02020603050405020304" pitchFamily="16" charset="0"/>
                  <a:ea typeface="楷体" panose="02010609060101010101" pitchFamily="49" charset="-122"/>
                  <a:cs typeface="Times New Roman" panose="02020603050405020304" pitchFamily="16" charset="0"/>
                </a:endParaRPr>
              </a:p>
              <a:p>
                <a:pPr marL="285750" indent="-285750">
                  <a:buFont typeface="Wingdings" panose="05000000000000000000" pitchFamily="2" charset="2"/>
                  <a:buChar char="l"/>
                </a:pPr>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链式求导实现了损失函数对某个自变量求偏导，好比将损失误差从输出端向输入端逐层传播，通过这个传播过程来更新该自变量取值。梯度下降法告诉我们，只要沿着损失函数梯度的反方向来更新参数，就可使得损失函数下降最快。</a:t>
                </a:r>
                <a:endParaRPr lang="zh-CN" altLang="zh-CN" sz="2400" b="1" dirty="0">
                  <a:latin typeface="Times New Roman" panose="02020603050405020304" pitchFamily="16" charset="0"/>
                  <a:ea typeface="楷体" panose="02010609060101010101" pitchFamily="49" charset="-122"/>
                  <a:cs typeface="Times New Roman" panose="02020603050405020304" pitchFamily="16" charset="0"/>
                </a:endParaRPr>
              </a:p>
            </p:txBody>
          </p:sp>
        </mc:Choice>
        <mc:Fallback>
          <p:sp>
            <p:nvSpPr>
              <p:cNvPr id="4" name="矩形 3"/>
              <p:cNvSpPr>
                <a:spLocks noRot="1" noChangeAspect="1" noMove="1" noResize="1" noEditPoints="1" noAdjustHandles="1" noChangeArrowheads="1" noChangeShapeType="1" noTextEdit="1"/>
              </p:cNvSpPr>
              <p:nvPr/>
            </p:nvSpPr>
            <p:spPr>
              <a:xfrm>
                <a:off x="52180" y="3670382"/>
                <a:ext cx="12277705" cy="2905604"/>
              </a:xfrm>
              <a:prstGeom prst="rect">
                <a:avLst/>
              </a:prstGeom>
              <a:blipFill rotWithShape="1">
                <a:blip r:embed="rId1"/>
                <a:stretch>
                  <a:fillRect l="-1" t="-3" r="1" b="19"/>
                </a:stretch>
              </a:blipFill>
            </p:spPr>
            <p:txBody>
              <a:bodyPr/>
              <a:lstStyle/>
              <a:p>
                <a:r>
                  <a:rPr lang="zh-CN" altLang="en-US">
                    <a:noFill/>
                  </a:rPr>
                  <a:t> </a:t>
                </a:r>
              </a:p>
            </p:txBody>
          </p:sp>
        </mc:Fallback>
      </mc:AlternateContent>
      <p:sp>
        <p:nvSpPr>
          <p:cNvPr id="36" name="文本框 35"/>
          <p:cNvSpPr txBox="1"/>
          <p:nvPr/>
        </p:nvSpPr>
        <p:spPr>
          <a:xfrm>
            <a:off x="3452487" y="3198167"/>
            <a:ext cx="5287025" cy="461665"/>
          </a:xfrm>
          <a:prstGeom prst="rect">
            <a:avLst/>
          </a:prstGeom>
          <a:noFill/>
        </p:spPr>
        <p:txBody>
          <a:bodyPr wrap="none" rtlCol="0">
            <a:spAutoFit/>
          </a:bodyPr>
          <a:lstStyle/>
          <a:p>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图</a:t>
            </a:r>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6.7 </a:t>
            </a:r>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链式求导与模型参数更新示意图</a:t>
            </a:r>
            <a:endParaRPr lang="zh-CN" altLang="en-US" sz="2400" b="1" dirty="0">
              <a:latin typeface="Times New Roman" panose="02020603050405020304" pitchFamily="16" charset="0"/>
              <a:ea typeface="楷体" panose="02010609060101010101" pitchFamily="49" charset="-122"/>
              <a:cs typeface="Times New Roman" panose="02020603050405020304" pitchFamily="16" charset="0"/>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9524" y="744790"/>
            <a:ext cx="7129120" cy="2456964"/>
          </a:xfrm>
          <a:prstGeom prst="rect">
            <a:avLst/>
          </a:prstGeom>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标题 1"/>
          <p:cNvSpPr txBox="1"/>
          <p:nvPr/>
        </p:nvSpPr>
        <p:spPr>
          <a:xfrm>
            <a:off x="394447" y="1"/>
            <a:ext cx="11797552" cy="66912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baseline="0">
                <a:solidFill>
                  <a:schemeClr val="tx1"/>
                </a:solidFill>
                <a:latin typeface="Calibri" panose="020F0502020204030204" pitchFamily="34" charset="0"/>
                <a:ea typeface="黑体" panose="02010609060101010101" pitchFamily="49" charset="-122"/>
                <a:cs typeface="+mj-cs"/>
              </a:defRPr>
            </a:lvl1pPr>
          </a:lstStyle>
          <a:p>
            <a:r>
              <a:rPr lang="zh-CN" altLang="en-US" dirty="0">
                <a:latin typeface="Times New Roman" panose="02020603050405020304" pitchFamily="16" charset="0"/>
                <a:cs typeface="Times New Roman" panose="02020603050405020304" pitchFamily="16" charset="0"/>
              </a:rPr>
              <a:t>参数优化：误差反向传播  </a:t>
            </a:r>
            <a:r>
              <a:rPr lang="en-US" altLang="zh-CN" dirty="0">
                <a:latin typeface="Times New Roman" panose="02020603050405020304" pitchFamily="16" charset="0"/>
                <a:cs typeface="Times New Roman" panose="02020603050405020304" pitchFamily="16" charset="0"/>
              </a:rPr>
              <a:t>(</a:t>
            </a:r>
            <a:r>
              <a:rPr lang="en-US" altLang="zh-CN" b="0" dirty="0">
                <a:latin typeface="Times New Roman" panose="02020603050405020304" pitchFamily="16" charset="0"/>
                <a:cs typeface="Times New Roman" panose="02020603050405020304" pitchFamily="16" charset="0"/>
              </a:rPr>
              <a:t>error back propagation, BP</a:t>
            </a:r>
            <a:r>
              <a:rPr lang="en-US" altLang="zh-CN" dirty="0">
                <a:latin typeface="Times New Roman" panose="02020603050405020304" pitchFamily="16" charset="0"/>
                <a:cs typeface="Times New Roman" panose="02020603050405020304" pitchFamily="16" charset="0"/>
              </a:rPr>
              <a:t>)</a:t>
            </a:r>
            <a:endParaRPr lang="zh-CN" altLang="en-US" dirty="0">
              <a:latin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3" name="矩形 2"/>
              <p:cNvSpPr/>
              <p:nvPr/>
            </p:nvSpPr>
            <p:spPr>
              <a:xfrm>
                <a:off x="0" y="3277414"/>
                <a:ext cx="11996059" cy="3416897"/>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参数</a:t>
                </a:r>
                <a14:m>
                  <m:oMath xmlns:m="http://schemas.openxmlformats.org/officeDocument/2006/math">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𝑤</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1</m:t>
                        </m:r>
                      </m:sub>
                    </m:sSub>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在下一轮迭代中的取值被调整为：</a:t>
                </a:r>
                <a14:m>
                  <m:oMath xmlns:m="http://schemas.openxmlformats.org/officeDocument/2006/math">
                    <m:sSubSup>
                      <m:sSubSup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Sup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𝑤</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1</m:t>
                        </m:r>
                      </m:sub>
                      <m:sup>
                        <m:r>
                          <a:rPr lang="en-US" altLang="zh-CN" sz="2400" b="1">
                            <a:latin typeface="Cambria Math" panose="02040503050406030204" pitchFamily="18" charset="0"/>
                            <a:ea typeface="楷体" panose="02010609060101010101" pitchFamily="49" charset="-122"/>
                            <a:cs typeface="Times New Roman" panose="02020603050405020304" pitchFamily="16" charset="0"/>
                          </a:rPr>
                          <m:t>𝑛𝑒𝑤</m:t>
                        </m:r>
                      </m:sup>
                    </m:sSubSup>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𝑤</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1</m:t>
                        </m:r>
                      </m:sub>
                    </m:sSub>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r>
                      <m:rPr>
                        <m:sty m:val="p"/>
                      </m:rPr>
                      <a:rPr lang="en-US" altLang="zh-CN" sz="2400" b="1">
                        <a:latin typeface="Cambria Math" panose="02040503050406030204" pitchFamily="18" charset="0"/>
                        <a:ea typeface="楷体" panose="02010609060101010101" pitchFamily="49" charset="-122"/>
                        <a:cs typeface="Times New Roman" panose="02020603050405020304" pitchFamily="16" charset="0"/>
                      </a:rPr>
                      <m:t>η</m:t>
                    </m:r>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f>
                      <m:f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fPr>
                      <m:num>
                        <m:r>
                          <a:rPr lang="en-US" altLang="zh-CN" sz="2400" b="1">
                            <a:latin typeface="Cambria Math" panose="02040503050406030204" pitchFamily="18" charset="0"/>
                            <a:ea typeface="楷体" panose="02010609060101010101" pitchFamily="49" charset="-122"/>
                            <a:cs typeface="Times New Roman" panose="02020603050405020304" pitchFamily="16" charset="0"/>
                          </a:rPr>
                          <m:t>𝑑</m:t>
                        </m:r>
                        <m:r>
                          <a:rPr lang="en-US" altLang="zh-CN" sz="2400" b="1">
                            <a:latin typeface="Cambria Math" panose="02040503050406030204" pitchFamily="18" charset="0"/>
                            <a:ea typeface="楷体" panose="02010609060101010101" pitchFamily="49" charset="-122"/>
                            <a:cs typeface="Times New Roman" panose="02020603050405020304" pitchFamily="16" charset="0"/>
                          </a:rPr>
                          <m:t>ℒ</m:t>
                        </m:r>
                      </m:num>
                      <m:den>
                        <m:r>
                          <a:rPr lang="en-US" altLang="zh-CN" sz="2400" b="1">
                            <a:latin typeface="Cambria Math" panose="02040503050406030204" pitchFamily="18" charset="0"/>
                            <a:ea typeface="楷体" panose="02010609060101010101" pitchFamily="49" charset="-122"/>
                            <a:cs typeface="Times New Roman" panose="02020603050405020304" pitchFamily="16" charset="0"/>
                          </a:rPr>
                          <m:t>𝑑</m:t>
                        </m:r>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𝑤</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1</m:t>
                            </m:r>
                          </m:sub>
                        </m:sSub>
                      </m:den>
                    </m:f>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𝑤</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1</m:t>
                        </m:r>
                      </m:sub>
                    </m:sSub>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r>
                      <m:rPr>
                        <m:sty m:val="p"/>
                      </m:rPr>
                      <a:rPr lang="en-US" altLang="zh-CN" sz="2400" b="1">
                        <a:latin typeface="Cambria Math" panose="02040503050406030204" pitchFamily="18" charset="0"/>
                        <a:ea typeface="楷体" panose="02010609060101010101" pitchFamily="49" charset="-122"/>
                        <a:cs typeface="Times New Roman" panose="02020603050405020304" pitchFamily="16" charset="0"/>
                      </a:rPr>
                      <m:t>η</m:t>
                    </m:r>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f>
                      <m:f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fPr>
                      <m:num>
                        <m:r>
                          <a:rPr lang="en-US" altLang="zh-CN" sz="2400" b="1">
                            <a:latin typeface="Cambria Math" panose="02040503050406030204" pitchFamily="18" charset="0"/>
                            <a:ea typeface="楷体" panose="02010609060101010101" pitchFamily="49" charset="-122"/>
                            <a:cs typeface="Times New Roman" panose="02020603050405020304" pitchFamily="16" charset="0"/>
                          </a:rPr>
                          <m:t>𝑑</m:t>
                        </m:r>
                        <m:r>
                          <a:rPr lang="en-US" altLang="zh-CN" sz="2400" b="1">
                            <a:latin typeface="Cambria Math" panose="02040503050406030204" pitchFamily="18" charset="0"/>
                            <a:ea typeface="楷体" panose="02010609060101010101" pitchFamily="49" charset="-122"/>
                            <a:cs typeface="Times New Roman" panose="02020603050405020304" pitchFamily="16" charset="0"/>
                          </a:rPr>
                          <m:t>ℒ</m:t>
                        </m:r>
                      </m:num>
                      <m:den>
                        <m:r>
                          <a:rPr lang="en-US" altLang="zh-CN" sz="2400" b="1">
                            <a:latin typeface="Cambria Math" panose="02040503050406030204" pitchFamily="18" charset="0"/>
                            <a:ea typeface="楷体" panose="02010609060101010101" pitchFamily="49" charset="-122"/>
                            <a:cs typeface="Times New Roman" panose="02020603050405020304" pitchFamily="16" charset="0"/>
                          </a:rPr>
                          <m:t>𝑑</m:t>
                        </m:r>
                        <m:r>
                          <a:rPr lang="en-US" altLang="zh-CN" sz="2400" b="1">
                            <a:latin typeface="Cambria Math" panose="02040503050406030204" pitchFamily="18" charset="0"/>
                            <a:ea typeface="楷体" panose="02010609060101010101" pitchFamily="49" charset="-122"/>
                            <a:cs typeface="Times New Roman" panose="02020603050405020304" pitchFamily="16" charset="0"/>
                          </a:rPr>
                          <m:t>𝒪</m:t>
                        </m:r>
                      </m:den>
                    </m:f>
                    <m:f>
                      <m:f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fPr>
                      <m:num>
                        <m:r>
                          <a:rPr lang="en-US" altLang="zh-CN" sz="2400" b="1">
                            <a:latin typeface="Cambria Math" panose="02040503050406030204" pitchFamily="18" charset="0"/>
                            <a:ea typeface="楷体" panose="02010609060101010101" pitchFamily="49" charset="-122"/>
                            <a:cs typeface="Times New Roman" panose="02020603050405020304" pitchFamily="16" charset="0"/>
                          </a:rPr>
                          <m:t>𝑑</m:t>
                        </m:r>
                        <m:r>
                          <a:rPr lang="en-US" altLang="zh-CN" sz="2400" b="1">
                            <a:latin typeface="Cambria Math" panose="02040503050406030204" pitchFamily="18" charset="0"/>
                            <a:ea typeface="楷体" panose="02010609060101010101" pitchFamily="49" charset="-122"/>
                            <a:cs typeface="Times New Roman" panose="02020603050405020304" pitchFamily="16" charset="0"/>
                          </a:rPr>
                          <m:t>𝒪</m:t>
                        </m:r>
                      </m:num>
                      <m:den>
                        <m:r>
                          <a:rPr lang="en-US" altLang="zh-CN" sz="2400" b="1">
                            <a:latin typeface="Cambria Math" panose="02040503050406030204" pitchFamily="18" charset="0"/>
                            <a:ea typeface="楷体" panose="02010609060101010101" pitchFamily="49" charset="-122"/>
                            <a:cs typeface="Times New Roman" panose="02020603050405020304" pitchFamily="16" charset="0"/>
                          </a:rPr>
                          <m:t>𝑑</m:t>
                        </m:r>
                        <m:r>
                          <a:rPr lang="en-US" altLang="zh-CN" sz="2400" b="1">
                            <a:latin typeface="Cambria Math" panose="02040503050406030204" pitchFamily="18" charset="0"/>
                            <a:ea typeface="楷体" panose="02010609060101010101" pitchFamily="49" charset="-122"/>
                            <a:cs typeface="Times New Roman" panose="02020603050405020304" pitchFamily="16" charset="0"/>
                          </a:rPr>
                          <m:t>𝒳</m:t>
                        </m:r>
                      </m:den>
                    </m:f>
                    <m:f>
                      <m:f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fPr>
                      <m:num>
                        <m:r>
                          <a:rPr lang="en-US" altLang="zh-CN" sz="2400" b="1">
                            <a:latin typeface="Cambria Math" panose="02040503050406030204" pitchFamily="18" charset="0"/>
                            <a:ea typeface="楷体" panose="02010609060101010101" pitchFamily="49" charset="-122"/>
                            <a:cs typeface="Times New Roman" panose="02020603050405020304" pitchFamily="16" charset="0"/>
                          </a:rPr>
                          <m:t>𝑑</m:t>
                        </m:r>
                        <m:r>
                          <a:rPr lang="en-US" altLang="zh-CN" sz="2400" b="1">
                            <a:latin typeface="Cambria Math" panose="02040503050406030204" pitchFamily="18" charset="0"/>
                            <a:ea typeface="楷体" panose="02010609060101010101" pitchFamily="49" charset="-122"/>
                            <a:cs typeface="Times New Roman" panose="02020603050405020304" pitchFamily="16" charset="0"/>
                          </a:rPr>
                          <m:t>𝒳</m:t>
                        </m:r>
                      </m:num>
                      <m:den>
                        <m:r>
                          <a:rPr lang="en-US" altLang="zh-CN" sz="2400" b="1">
                            <a:latin typeface="Cambria Math" panose="02040503050406030204" pitchFamily="18" charset="0"/>
                            <a:ea typeface="楷体" panose="02010609060101010101" pitchFamily="49" charset="-122"/>
                            <a:cs typeface="Times New Roman" panose="02020603050405020304" pitchFamily="16" charset="0"/>
                          </a:rPr>
                          <m:t>𝑑</m:t>
                        </m:r>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𝑤</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1</m:t>
                            </m:r>
                          </m:sub>
                        </m:sSub>
                      </m:den>
                    </m:f>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𝑤</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1</m:t>
                        </m:r>
                      </m:sub>
                    </m:sSub>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r>
                      <m:rPr>
                        <m:sty m:val="p"/>
                      </m:rPr>
                      <a:rPr lang="en-US" altLang="zh-CN" sz="2400" b="1">
                        <a:latin typeface="Cambria Math" panose="02040503050406030204" pitchFamily="18" charset="0"/>
                        <a:ea typeface="楷体" panose="02010609060101010101" pitchFamily="49" charset="-122"/>
                        <a:cs typeface="Times New Roman" panose="02020603050405020304" pitchFamily="16" charset="0"/>
                      </a:rPr>
                      <m:t>η</m:t>
                    </m:r>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f>
                      <m:f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fPr>
                      <m:num>
                        <m:r>
                          <a:rPr lang="en-US" altLang="zh-CN" sz="2400" b="1">
                            <a:latin typeface="Cambria Math" panose="02040503050406030204" pitchFamily="18" charset="0"/>
                            <a:ea typeface="楷体" panose="02010609060101010101" pitchFamily="49" charset="-122"/>
                            <a:cs typeface="Times New Roman" panose="02020603050405020304" pitchFamily="16" charset="0"/>
                          </a:rPr>
                          <m:t>𝑑</m:t>
                        </m:r>
                        <m:r>
                          <a:rPr lang="en-US" altLang="zh-CN" sz="2400" b="1">
                            <a:latin typeface="Cambria Math" panose="02040503050406030204" pitchFamily="18" charset="0"/>
                            <a:ea typeface="楷体" panose="02010609060101010101" pitchFamily="49" charset="-122"/>
                            <a:cs typeface="Times New Roman" panose="02020603050405020304" pitchFamily="16" charset="0"/>
                          </a:rPr>
                          <m:t>ℒ</m:t>
                        </m:r>
                      </m:num>
                      <m:den>
                        <m:r>
                          <a:rPr lang="en-US" altLang="zh-CN" sz="2400" b="1">
                            <a:latin typeface="Cambria Math" panose="02040503050406030204" pitchFamily="18" charset="0"/>
                            <a:ea typeface="楷体" panose="02010609060101010101" pitchFamily="49" charset="-122"/>
                            <a:cs typeface="Times New Roman" panose="02020603050405020304" pitchFamily="16" charset="0"/>
                          </a:rPr>
                          <m:t>𝑑</m:t>
                        </m:r>
                        <m:r>
                          <a:rPr lang="en-US" altLang="zh-CN" sz="2400" b="1">
                            <a:latin typeface="Cambria Math" panose="02040503050406030204" pitchFamily="18" charset="0"/>
                            <a:ea typeface="楷体" panose="02010609060101010101" pitchFamily="49" charset="-122"/>
                            <a:cs typeface="Times New Roman" panose="02020603050405020304" pitchFamily="16" charset="0"/>
                          </a:rPr>
                          <m:t>𝒪</m:t>
                        </m:r>
                      </m:den>
                    </m:f>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f>
                      <m:f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fPr>
                      <m:num>
                        <m:r>
                          <a:rPr lang="en-US" altLang="zh-CN" sz="2400" b="1">
                            <a:latin typeface="Cambria Math" panose="02040503050406030204" pitchFamily="18" charset="0"/>
                            <a:ea typeface="楷体" panose="02010609060101010101" pitchFamily="49" charset="-122"/>
                            <a:cs typeface="Times New Roman" panose="02020603050405020304" pitchFamily="16" charset="0"/>
                          </a:rPr>
                          <m:t>1</m:t>
                        </m:r>
                      </m:num>
                      <m:den>
                        <m:r>
                          <a:rPr lang="en-US" altLang="zh-CN" sz="2400" b="1">
                            <a:latin typeface="Cambria Math" panose="02040503050406030204" pitchFamily="18" charset="0"/>
                            <a:ea typeface="楷体" panose="02010609060101010101" pitchFamily="49" charset="-122"/>
                            <a:cs typeface="Times New Roman" panose="02020603050405020304" pitchFamily="16" charset="0"/>
                          </a:rPr>
                          <m:t>1</m:t>
                        </m:r>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sSup>
                          <m:sSup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p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𝑒</m:t>
                            </m:r>
                          </m:e>
                          <m:sup>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r>
                              <a:rPr lang="en-US" altLang="zh-CN" sz="2400" b="1">
                                <a:latin typeface="Cambria Math" panose="02040503050406030204" pitchFamily="18" charset="0"/>
                                <a:ea typeface="楷体" panose="02010609060101010101" pitchFamily="49" charset="-122"/>
                                <a:cs typeface="Times New Roman" panose="02020603050405020304" pitchFamily="16" charset="0"/>
                              </a:rPr>
                              <m:t>𝒳</m:t>
                            </m:r>
                          </m:sup>
                        </m:sSup>
                      </m:den>
                    </m:f>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r>
                      <a:rPr lang="en-US" altLang="zh-CN" sz="2400" b="1">
                        <a:latin typeface="Cambria Math" panose="02040503050406030204" pitchFamily="18" charset="0"/>
                        <a:ea typeface="楷体" panose="02010609060101010101" pitchFamily="49" charset="-122"/>
                        <a:cs typeface="Times New Roman" panose="02020603050405020304" pitchFamily="16" charset="0"/>
                      </a:rPr>
                      <m:t>1</m:t>
                    </m:r>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f>
                      <m:f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fPr>
                      <m:num>
                        <m:r>
                          <a:rPr lang="en-US" altLang="zh-CN" sz="2400" b="1">
                            <a:latin typeface="Cambria Math" panose="02040503050406030204" pitchFamily="18" charset="0"/>
                            <a:ea typeface="楷体" panose="02010609060101010101" pitchFamily="49" charset="-122"/>
                            <a:cs typeface="Times New Roman" panose="02020603050405020304" pitchFamily="16" charset="0"/>
                          </a:rPr>
                          <m:t>1</m:t>
                        </m:r>
                      </m:num>
                      <m:den>
                        <m:r>
                          <a:rPr lang="en-US" altLang="zh-CN" sz="2400" b="1">
                            <a:latin typeface="Cambria Math" panose="02040503050406030204" pitchFamily="18" charset="0"/>
                            <a:ea typeface="楷体" panose="02010609060101010101" pitchFamily="49" charset="-122"/>
                            <a:cs typeface="Times New Roman" panose="02020603050405020304" pitchFamily="16" charset="0"/>
                          </a:rPr>
                          <m:t>1</m:t>
                        </m:r>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sSup>
                          <m:sSup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p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𝑒</m:t>
                            </m:r>
                          </m:e>
                          <m:sup>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r>
                              <a:rPr lang="en-US" altLang="zh-CN" sz="2400" b="1">
                                <a:latin typeface="Cambria Math" panose="02040503050406030204" pitchFamily="18" charset="0"/>
                                <a:ea typeface="楷体" panose="02010609060101010101" pitchFamily="49" charset="-122"/>
                                <a:cs typeface="Times New Roman" panose="02020603050405020304" pitchFamily="16" charset="0"/>
                              </a:rPr>
                              <m:t>𝒳</m:t>
                            </m:r>
                          </m:sup>
                        </m:sSup>
                      </m:den>
                    </m:f>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𝑜𝑢𝑡</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1</m:t>
                        </m:r>
                      </m:sub>
                    </m:sSub>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a:t>
                </a:r>
                <a:endParaRPr lang="en-US" altLang="zh-CN" sz="2400" b="1" dirty="0">
                  <a:latin typeface="Times New Roman" panose="02020603050405020304" pitchFamily="16" charset="0"/>
                  <a:ea typeface="楷体" panose="02010609060101010101" pitchFamily="49" charset="-122"/>
                  <a:cs typeface="Times New Roman" panose="02020603050405020304" pitchFamily="16" charset="0"/>
                </a:endParaRPr>
              </a:p>
              <a:p>
                <a:pPr marL="285750" indent="-285750">
                  <a:lnSpc>
                    <a:spcPct val="150000"/>
                  </a:lnSpc>
                  <a:buFont typeface="Wingdings" panose="05000000000000000000" pitchFamily="2" charset="2"/>
                  <a:buChar char="l"/>
                </a:pPr>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按照同样的方法，可调整</a:t>
                </a:r>
                <a14:m>
                  <m:oMath xmlns:m="http://schemas.openxmlformats.org/officeDocument/2006/math">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𝑤</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2</m:t>
                        </m:r>
                      </m:sub>
                    </m:sSub>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a:t>
                </a:r>
                <a14:m>
                  <m:oMath xmlns:m="http://schemas.openxmlformats.org/officeDocument/2006/math">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𝑤</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3</m:t>
                        </m:r>
                      </m:sub>
                    </m:sSub>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以及其它图中未显示参数的取值。经过这样的调整，在模型参数新的取值作用下，损失函数</a:t>
                </a:r>
                <a14:m>
                  <m:oMath xmlns:m="http://schemas.openxmlformats.org/officeDocument/2006/math">
                    <m:r>
                      <a:rPr lang="en-US" altLang="zh-CN" sz="2400" b="1">
                        <a:latin typeface="Cambria Math" panose="02040503050406030204" pitchFamily="18" charset="0"/>
                        <a:ea typeface="楷体" panose="02010609060101010101" pitchFamily="49" charset="-122"/>
                        <a:cs typeface="Times New Roman" panose="02020603050405020304" pitchFamily="16" charset="0"/>
                      </a:rPr>
                      <m:t>ℒ</m:t>
                    </m:r>
                    <m:d>
                      <m:d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dPr>
                      <m:e>
                        <m:r>
                          <m:rPr>
                            <m:sty m:val="p"/>
                          </m:rPr>
                          <a:rPr lang="en-US" altLang="zh-CN" sz="2400" b="1">
                            <a:latin typeface="Cambria Math" panose="02040503050406030204" pitchFamily="18" charset="0"/>
                            <a:ea typeface="楷体" panose="02010609060101010101" pitchFamily="49" charset="-122"/>
                            <a:cs typeface="Times New Roman" panose="02020603050405020304" pitchFamily="16" charset="0"/>
                          </a:rPr>
                          <m:t>θ</m:t>
                        </m:r>
                      </m:e>
                    </m:d>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会以最快下降方式逐渐减少，直至减少到最小值（即全局最小值）。</a:t>
                </a:r>
                <a:endParaRPr lang="zh-CN" altLang="zh-CN" sz="2400" b="1" dirty="0">
                  <a:latin typeface="Times New Roman" panose="02020603050405020304" pitchFamily="16" charset="0"/>
                  <a:ea typeface="楷体" panose="02010609060101010101" pitchFamily="49" charset="-122"/>
                  <a:cs typeface="Times New Roman" panose="02020603050405020304" pitchFamily="16" charset="0"/>
                </a:endParaRPr>
              </a:p>
            </p:txBody>
          </p:sp>
        </mc:Choice>
        <mc:Fallback>
          <p:sp>
            <p:nvSpPr>
              <p:cNvPr id="3" name="矩形 2"/>
              <p:cNvSpPr>
                <a:spLocks noRot="1" noChangeAspect="1" noMove="1" noResize="1" noEditPoints="1" noAdjustHandles="1" noChangeArrowheads="1" noChangeShapeType="1" noTextEdit="1"/>
              </p:cNvSpPr>
              <p:nvPr/>
            </p:nvSpPr>
            <p:spPr>
              <a:xfrm>
                <a:off x="0" y="3277414"/>
                <a:ext cx="11996059" cy="3416897"/>
              </a:xfrm>
              <a:prstGeom prst="rect">
                <a:avLst/>
              </a:prstGeom>
              <a:blipFill rotWithShape="1">
                <a:blip r:embed="rId1"/>
                <a:stretch>
                  <a:fillRect t="-5" r="2" b="4"/>
                </a:stretch>
              </a:blipFill>
            </p:spPr>
            <p:txBody>
              <a:bodyPr/>
              <a:lstStyle/>
              <a:p>
                <a:r>
                  <a:rPr lang="zh-CN" altLang="en-US">
                    <a:noFill/>
                  </a:rPr>
                  <a:t> </a:t>
                </a:r>
              </a:p>
            </p:txBody>
          </p:sp>
        </mc:Fallback>
      </mc:AlternateContent>
      <p:pic>
        <p:nvPicPr>
          <p:cNvPr id="35" name="图片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9524" y="744790"/>
            <a:ext cx="7129120" cy="2456964"/>
          </a:xfrm>
          <a:prstGeom prst="rect">
            <a:avLst/>
          </a:prstGeom>
        </p:spPr>
      </p:pic>
      <p:sp>
        <p:nvSpPr>
          <p:cNvPr id="36" name="文本框 35"/>
          <p:cNvSpPr txBox="1"/>
          <p:nvPr/>
        </p:nvSpPr>
        <p:spPr>
          <a:xfrm>
            <a:off x="3510521" y="3194582"/>
            <a:ext cx="5287025" cy="461665"/>
          </a:xfrm>
          <a:prstGeom prst="rect">
            <a:avLst/>
          </a:prstGeom>
          <a:noFill/>
        </p:spPr>
        <p:txBody>
          <a:bodyPr wrap="none" rtlCol="0">
            <a:spAutoFit/>
          </a:bodyPr>
          <a:lstStyle/>
          <a:p>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图</a:t>
            </a:r>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6.7 </a:t>
            </a:r>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链式求导与模型参数更新示意图</a:t>
            </a:r>
            <a:endParaRPr lang="zh-CN" altLang="en-US" sz="2400" b="1" dirty="0">
              <a:latin typeface="Times New Roman" panose="02020603050405020304" pitchFamily="16" charset="0"/>
              <a:ea typeface="楷体" panose="02010609060101010101" pitchFamily="49" charset="-122"/>
              <a:cs typeface="Times New Roman" panose="02020603050405020304" pitchFamily="16" charset="0"/>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标题 1"/>
          <p:cNvSpPr txBox="1"/>
          <p:nvPr/>
        </p:nvSpPr>
        <p:spPr>
          <a:xfrm>
            <a:off x="394447" y="1"/>
            <a:ext cx="11797552" cy="66912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baseline="0">
                <a:solidFill>
                  <a:schemeClr val="tx1"/>
                </a:solidFill>
                <a:latin typeface="Calibri" panose="020F0502020204030204" pitchFamily="34" charset="0"/>
                <a:ea typeface="黑体" panose="02010609060101010101" pitchFamily="49" charset="-122"/>
                <a:cs typeface="+mj-cs"/>
              </a:defRPr>
            </a:lvl1pPr>
          </a:lstStyle>
          <a:p>
            <a:r>
              <a:rPr lang="zh-CN" altLang="en-US" dirty="0">
                <a:latin typeface="Times New Roman" panose="02020603050405020304" pitchFamily="16" charset="0"/>
                <a:cs typeface="Times New Roman" panose="02020603050405020304" pitchFamily="16" charset="0"/>
              </a:rPr>
              <a:t>参数优化：误差反向传播  </a:t>
            </a:r>
            <a:r>
              <a:rPr lang="en-US" altLang="zh-CN" dirty="0">
                <a:latin typeface="Times New Roman" panose="02020603050405020304" pitchFamily="16" charset="0"/>
                <a:cs typeface="Times New Roman" panose="02020603050405020304" pitchFamily="16" charset="0"/>
              </a:rPr>
              <a:t>(</a:t>
            </a:r>
            <a:r>
              <a:rPr lang="en-US" altLang="zh-CN" b="0" dirty="0">
                <a:latin typeface="Times New Roman" panose="02020603050405020304" pitchFamily="16" charset="0"/>
                <a:cs typeface="Times New Roman" panose="02020603050405020304" pitchFamily="16" charset="0"/>
              </a:rPr>
              <a:t>error back propagation, BP</a:t>
            </a:r>
            <a:r>
              <a:rPr lang="en-US" altLang="zh-CN" dirty="0">
                <a:latin typeface="Times New Roman" panose="02020603050405020304" pitchFamily="16" charset="0"/>
                <a:cs typeface="Times New Roman" panose="02020603050405020304" pitchFamily="16" charset="0"/>
              </a:rPr>
              <a:t>)</a:t>
            </a:r>
            <a:endParaRPr lang="zh-CN" altLang="en-US" dirty="0">
              <a:latin typeface="黑体" panose="02010609060101010101" pitchFamily="49" charset="-122"/>
              <a:cs typeface="Times New Roman" panose="02020603050405020304" pitchFamily="16" charset="0"/>
            </a:endParaRPr>
          </a:p>
        </p:txBody>
      </p:sp>
      <p:sp>
        <p:nvSpPr>
          <p:cNvPr id="4" name="矩形 3"/>
          <p:cNvSpPr/>
          <p:nvPr/>
        </p:nvSpPr>
        <p:spPr>
          <a:xfrm>
            <a:off x="235856" y="3826346"/>
            <a:ext cx="11720285" cy="2238241"/>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通过一个三类分类的具体例子来介绍神经网络中参数更新过程。给定一个包含输入层、一层隐藏层和输出层的多层感知机，其中隐藏层由两个神经元构成。</a:t>
            </a:r>
            <a:endParaRPr lang="en-US" altLang="zh-CN" sz="2400" b="1" dirty="0">
              <a:latin typeface="Times New Roman" panose="02020603050405020304" pitchFamily="16" charset="0"/>
              <a:ea typeface="楷体" panose="02010609060101010101" pitchFamily="49" charset="-122"/>
              <a:cs typeface="Times New Roman" panose="02020603050405020304" pitchFamily="16" charset="0"/>
            </a:endParaRPr>
          </a:p>
          <a:p>
            <a:pPr marL="285750" indent="-285750" algn="just">
              <a:lnSpc>
                <a:spcPct val="150000"/>
              </a:lnSpc>
              <a:buFont typeface="Wingdings" panose="05000000000000000000" pitchFamily="2" charset="2"/>
              <a:buChar char="l"/>
            </a:pPr>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网络使用</a:t>
            </a:r>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Sigmoid</a:t>
            </a:r>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函数作为神经元的激活函数，使用均方损失函数来计算网络输出值与实际值之间的误差。</a:t>
            </a:r>
            <a:endParaRPr lang="zh-CN" altLang="zh-CN" sz="2400" b="1" dirty="0">
              <a:latin typeface="Times New Roman" panose="02020603050405020304" pitchFamily="16" charset="0"/>
              <a:ea typeface="楷体" panose="02010609060101010101" pitchFamily="49" charset="-122"/>
              <a:cs typeface="Times New Roman" panose="02020603050405020304" pitchFamily="16" charset="0"/>
            </a:endParaRPr>
          </a:p>
        </p:txBody>
      </p:sp>
      <p:sp>
        <p:nvSpPr>
          <p:cNvPr id="7" name="文本框 6"/>
          <p:cNvSpPr txBox="1"/>
          <p:nvPr/>
        </p:nvSpPr>
        <p:spPr>
          <a:xfrm>
            <a:off x="3607177" y="3111530"/>
            <a:ext cx="4977645" cy="461665"/>
          </a:xfrm>
          <a:prstGeom prst="rect">
            <a:avLst/>
          </a:prstGeom>
          <a:noFill/>
        </p:spPr>
        <p:txBody>
          <a:bodyPr wrap="none" rtlCol="0">
            <a:spAutoFit/>
          </a:bodyPr>
          <a:lstStyle/>
          <a:p>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图</a:t>
            </a:r>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6.8 </a:t>
            </a:r>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包含一个隐藏层的多层感知机</a:t>
            </a:r>
            <a:endParaRPr lang="zh-CN" altLang="en-US" sz="2400" b="1" dirty="0">
              <a:latin typeface="Times New Roman" panose="02020603050405020304" pitchFamily="16" charset="0"/>
              <a:ea typeface="楷体" panose="02010609060101010101" pitchFamily="49" charset="-122"/>
              <a:cs typeface="Times New Roman" panose="02020603050405020304" pitchFamily="16" charset="0"/>
            </a:endParaRPr>
          </a:p>
        </p:txBody>
      </p:sp>
      <p:pic>
        <p:nvPicPr>
          <p:cNvPr id="6" name="图片 5"/>
          <p:cNvPicPr>
            <a:picLocks noChangeAspect="1"/>
          </p:cNvPicPr>
          <p:nvPr/>
        </p:nvPicPr>
        <p:blipFill>
          <a:blip r:embed="rId1"/>
          <a:stretch>
            <a:fillRect/>
          </a:stretch>
        </p:blipFill>
        <p:spPr>
          <a:xfrm>
            <a:off x="3022426" y="855622"/>
            <a:ext cx="6023949" cy="2255908"/>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p:cNvSpPr/>
          <p:nvPr/>
        </p:nvSpPr>
        <p:spPr>
          <a:xfrm>
            <a:off x="277618" y="1214563"/>
            <a:ext cx="5534038" cy="349017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1958 </a:t>
            </a:r>
            <a:r>
              <a:rPr lang="zh-CN" altLang="en-US"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年，</a:t>
            </a:r>
            <a:r>
              <a:rPr lang="en-US" altLang="zh-CN"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David Hubel</a:t>
            </a:r>
            <a:r>
              <a:rPr lang="zh-CN" altLang="en-US"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和</a:t>
            </a:r>
            <a:r>
              <a:rPr lang="en-US" altLang="zh-CN" sz="2400" dirty="0" err="1">
                <a:solidFill>
                  <a:schemeClr val="tx1"/>
                </a:solidFill>
                <a:latin typeface="Times New Roman" panose="02020603050405020304" pitchFamily="16" charset="0"/>
                <a:ea typeface="楷体" panose="02010609060101010101" pitchFamily="49" charset="-122"/>
                <a:cs typeface="Times New Roman" panose="02020603050405020304" pitchFamily="16" charset="0"/>
              </a:rPr>
              <a:t>Torsten</a:t>
            </a:r>
            <a:r>
              <a:rPr lang="en-US" altLang="zh-CN"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 Wiesel</a:t>
            </a:r>
            <a:r>
              <a:rPr lang="zh-CN" altLang="en-US"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在实验中发现小猫后脑皮层中不同视觉神经元与瞳孔所受刺激之间存在某种对应关系，由此发现了一种被称为“方向选择性细胞</a:t>
            </a:r>
            <a:r>
              <a:rPr lang="en-US" altLang="zh-CN"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(orientation selective cell)”</a:t>
            </a:r>
            <a:r>
              <a:rPr lang="zh-CN" altLang="en-US"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的神经元细胞，从而揭示了 “视觉系统信息分层处理”这一机制。</a:t>
            </a:r>
            <a:endParaRPr lang="zh-CN" altLang="en-US"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endParaRPr>
          </a:p>
          <a:p>
            <a:pPr algn="just"/>
            <a:endParaRPr lang="zh-CN" altLang="en-US" sz="2000" dirty="0">
              <a:solidFill>
                <a:schemeClr val="tx1"/>
              </a:solidFill>
            </a:endParaRPr>
          </a:p>
        </p:txBody>
      </p:sp>
      <p:sp>
        <p:nvSpPr>
          <p:cNvPr id="5" name="标题 4"/>
          <p:cNvSpPr>
            <a:spLocks noGrp="1"/>
          </p:cNvSpPr>
          <p:nvPr>
            <p:ph type="title"/>
          </p:nvPr>
        </p:nvSpPr>
        <p:spPr/>
        <p:txBody>
          <a:bodyPr/>
          <a:lstStyle/>
          <a:p>
            <a:r>
              <a:rPr lang="zh-CN" altLang="en-US" dirty="0"/>
              <a:t>深度学习的历史发展</a:t>
            </a:r>
            <a:endParaRPr lang="zh-CN" altLang="en-US" dirty="0"/>
          </a:p>
        </p:txBody>
      </p:sp>
      <p:sp>
        <p:nvSpPr>
          <p:cNvPr id="6" name="矩形 5"/>
          <p:cNvSpPr/>
          <p:nvPr/>
        </p:nvSpPr>
        <p:spPr>
          <a:xfrm>
            <a:off x="454697" y="5027757"/>
            <a:ext cx="1095811" cy="915839"/>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6" charset="0"/>
                <a:ea typeface="华文楷体" panose="02010600040101010101" pitchFamily="2" charset="-122"/>
              </a:rPr>
              <a:t>MCP</a:t>
            </a:r>
            <a:endParaRPr lang="zh-CN" altLang="en-US" sz="2800" dirty="0">
              <a:solidFill>
                <a:schemeClr val="tx1"/>
              </a:solidFill>
            </a:endParaRPr>
          </a:p>
        </p:txBody>
      </p:sp>
      <p:sp>
        <p:nvSpPr>
          <p:cNvPr id="36" name="矩形 35"/>
          <p:cNvSpPr/>
          <p:nvPr/>
        </p:nvSpPr>
        <p:spPr>
          <a:xfrm>
            <a:off x="1537785" y="5027757"/>
            <a:ext cx="1512147" cy="915839"/>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6" charset="0"/>
                <a:ea typeface="华文楷体" panose="02010600040101010101" pitchFamily="2" charset="-122"/>
              </a:rPr>
              <a:t>Hebbian Theory</a:t>
            </a:r>
            <a:endParaRPr lang="zh-CN" altLang="en-US" sz="2800" dirty="0">
              <a:solidFill>
                <a:schemeClr val="tx1"/>
              </a:solidFill>
            </a:endParaRPr>
          </a:p>
        </p:txBody>
      </p:sp>
      <p:sp>
        <p:nvSpPr>
          <p:cNvPr id="37" name="矩形 36"/>
          <p:cNvSpPr/>
          <p:nvPr/>
        </p:nvSpPr>
        <p:spPr>
          <a:xfrm>
            <a:off x="3054769" y="5027757"/>
            <a:ext cx="2400546" cy="915839"/>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6" charset="0"/>
                <a:ea typeface="华文楷体" panose="02010600040101010101" pitchFamily="2" charset="-122"/>
              </a:rPr>
              <a:t>Orientation Selective Cell</a:t>
            </a:r>
            <a:endParaRPr lang="zh-CN" altLang="en-US" sz="2800" dirty="0">
              <a:solidFill>
                <a:schemeClr val="tx1"/>
              </a:solidFill>
            </a:endParaRPr>
          </a:p>
        </p:txBody>
      </p:sp>
      <p:sp>
        <p:nvSpPr>
          <p:cNvPr id="39" name="矩形 38"/>
          <p:cNvSpPr/>
          <p:nvPr/>
        </p:nvSpPr>
        <p:spPr>
          <a:xfrm>
            <a:off x="5353864" y="5027758"/>
            <a:ext cx="1023870" cy="915838"/>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6" charset="0"/>
                <a:ea typeface="华文楷体" panose="02010600040101010101" pitchFamily="2" charset="-122"/>
              </a:rPr>
              <a:t>MLP</a:t>
            </a:r>
            <a:endParaRPr lang="zh-CN" altLang="en-US" sz="2800" dirty="0">
              <a:solidFill>
                <a:schemeClr val="tx1"/>
              </a:solidFill>
            </a:endParaRPr>
          </a:p>
        </p:txBody>
      </p:sp>
      <p:sp>
        <p:nvSpPr>
          <p:cNvPr id="41" name="矩形 40"/>
          <p:cNvSpPr/>
          <p:nvPr/>
        </p:nvSpPr>
        <p:spPr>
          <a:xfrm>
            <a:off x="6390009" y="5027756"/>
            <a:ext cx="1996910" cy="915839"/>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6" charset="0"/>
                <a:ea typeface="华文楷体" panose="02010600040101010101" pitchFamily="2" charset="-122"/>
              </a:rPr>
              <a:t>Error Back-propagation</a:t>
            </a:r>
            <a:endParaRPr lang="zh-CN" altLang="en-US" sz="2800" dirty="0">
              <a:solidFill>
                <a:schemeClr val="tx1"/>
              </a:solidFill>
            </a:endParaRPr>
          </a:p>
        </p:txBody>
      </p:sp>
      <p:sp>
        <p:nvSpPr>
          <p:cNvPr id="42" name="矩形 41"/>
          <p:cNvSpPr/>
          <p:nvPr/>
        </p:nvSpPr>
        <p:spPr>
          <a:xfrm>
            <a:off x="8386919" y="5027756"/>
            <a:ext cx="1941210" cy="915837"/>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6" charset="0"/>
                <a:ea typeface="华文楷体" panose="02010600040101010101" pitchFamily="2" charset="-122"/>
              </a:rPr>
              <a:t>Deep Belief Network</a:t>
            </a:r>
            <a:endParaRPr lang="zh-CN" altLang="en-US" sz="2800" dirty="0">
              <a:solidFill>
                <a:schemeClr val="tx1"/>
              </a:solidFill>
            </a:endParaRPr>
          </a:p>
        </p:txBody>
      </p:sp>
      <p:sp>
        <p:nvSpPr>
          <p:cNvPr id="14" name="椭圆 13"/>
          <p:cNvSpPr/>
          <p:nvPr/>
        </p:nvSpPr>
        <p:spPr>
          <a:xfrm>
            <a:off x="10417855" y="5460679"/>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10598157" y="5460679"/>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10785198" y="5460679"/>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5400000">
            <a:off x="10579147" y="5422041"/>
            <a:ext cx="1159099" cy="225380"/>
          </a:xfrm>
          <a:prstGeom prst="triangl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06656" y="5936099"/>
            <a:ext cx="1574688" cy="522000"/>
          </a:xfrm>
          <a:prstGeom prst="rect">
            <a:avLst/>
          </a:prstGeom>
          <a:noFill/>
        </p:spPr>
        <p:txBody>
          <a:bodyPr wrap="square" rtlCol="0" anchor="b">
            <a:spAutoFit/>
          </a:bodyPr>
          <a:lstStyle/>
          <a:p>
            <a:r>
              <a:rPr lang="en-US" altLang="zh-CN" sz="2800" dirty="0"/>
              <a:t>1943</a:t>
            </a:r>
            <a:endParaRPr lang="zh-CN" altLang="en-US" sz="2800" dirty="0"/>
          </a:p>
        </p:txBody>
      </p:sp>
      <p:sp>
        <p:nvSpPr>
          <p:cNvPr id="56" name="文本框 55"/>
          <p:cNvSpPr txBox="1"/>
          <p:nvPr/>
        </p:nvSpPr>
        <p:spPr>
          <a:xfrm>
            <a:off x="1894409" y="5948373"/>
            <a:ext cx="1574688" cy="522000"/>
          </a:xfrm>
          <a:prstGeom prst="rect">
            <a:avLst/>
          </a:prstGeom>
          <a:noFill/>
        </p:spPr>
        <p:txBody>
          <a:bodyPr wrap="square" rtlCol="0" anchor="b">
            <a:spAutoFit/>
          </a:bodyPr>
          <a:lstStyle/>
          <a:p>
            <a:r>
              <a:rPr lang="en-US" altLang="zh-CN" sz="2800" dirty="0"/>
              <a:t>1949</a:t>
            </a:r>
            <a:endParaRPr lang="zh-CN" altLang="en-US" sz="2800" dirty="0"/>
          </a:p>
        </p:txBody>
      </p:sp>
      <p:sp>
        <p:nvSpPr>
          <p:cNvPr id="59" name="文本框 58"/>
          <p:cNvSpPr txBox="1"/>
          <p:nvPr/>
        </p:nvSpPr>
        <p:spPr>
          <a:xfrm>
            <a:off x="3716689" y="5948373"/>
            <a:ext cx="1574688" cy="522000"/>
          </a:xfrm>
          <a:prstGeom prst="rect">
            <a:avLst/>
          </a:prstGeom>
          <a:noFill/>
        </p:spPr>
        <p:txBody>
          <a:bodyPr wrap="square" rtlCol="0" anchor="b">
            <a:spAutoFit/>
          </a:bodyPr>
          <a:lstStyle/>
          <a:p>
            <a:r>
              <a:rPr lang="en-US" altLang="zh-CN" sz="2800" dirty="0"/>
              <a:t>1958</a:t>
            </a:r>
            <a:endParaRPr lang="zh-CN" altLang="en-US" sz="2800" dirty="0"/>
          </a:p>
        </p:txBody>
      </p:sp>
      <p:sp>
        <p:nvSpPr>
          <p:cNvPr id="60" name="文本框 59"/>
          <p:cNvSpPr txBox="1"/>
          <p:nvPr/>
        </p:nvSpPr>
        <p:spPr>
          <a:xfrm>
            <a:off x="5404078" y="5943593"/>
            <a:ext cx="1574688" cy="522000"/>
          </a:xfrm>
          <a:prstGeom prst="rect">
            <a:avLst/>
          </a:prstGeom>
          <a:noFill/>
        </p:spPr>
        <p:txBody>
          <a:bodyPr wrap="square" rtlCol="0" anchor="b">
            <a:spAutoFit/>
          </a:bodyPr>
          <a:lstStyle/>
          <a:p>
            <a:r>
              <a:rPr lang="en-US" altLang="zh-CN" sz="2800" dirty="0"/>
              <a:t>1969</a:t>
            </a:r>
            <a:endParaRPr lang="zh-CN" altLang="en-US" sz="2800" dirty="0"/>
          </a:p>
        </p:txBody>
      </p:sp>
      <p:sp>
        <p:nvSpPr>
          <p:cNvPr id="65" name="文本框 64"/>
          <p:cNvSpPr txBox="1"/>
          <p:nvPr/>
        </p:nvSpPr>
        <p:spPr>
          <a:xfrm>
            <a:off x="6912615" y="5943593"/>
            <a:ext cx="2063878" cy="522000"/>
          </a:xfrm>
          <a:prstGeom prst="rect">
            <a:avLst/>
          </a:prstGeom>
          <a:noFill/>
        </p:spPr>
        <p:txBody>
          <a:bodyPr wrap="square" rtlCol="0" anchor="b">
            <a:spAutoFit/>
          </a:bodyPr>
          <a:lstStyle/>
          <a:p>
            <a:r>
              <a:rPr lang="en-US" altLang="zh-CN" sz="2800" dirty="0"/>
              <a:t>1986</a:t>
            </a:r>
            <a:endParaRPr lang="zh-CN" altLang="en-US" sz="2800" dirty="0"/>
          </a:p>
        </p:txBody>
      </p:sp>
      <p:sp>
        <p:nvSpPr>
          <p:cNvPr id="66" name="文本框 65"/>
          <p:cNvSpPr txBox="1"/>
          <p:nvPr/>
        </p:nvSpPr>
        <p:spPr>
          <a:xfrm>
            <a:off x="9005509" y="5943593"/>
            <a:ext cx="2063878" cy="522000"/>
          </a:xfrm>
          <a:prstGeom prst="rect">
            <a:avLst/>
          </a:prstGeom>
          <a:noFill/>
        </p:spPr>
        <p:txBody>
          <a:bodyPr wrap="square" rtlCol="0" anchor="b">
            <a:spAutoFit/>
          </a:bodyPr>
          <a:lstStyle/>
          <a:p>
            <a:r>
              <a:rPr lang="en-US" altLang="zh-CN" sz="2800" dirty="0"/>
              <a:t>2006</a:t>
            </a:r>
            <a:endParaRPr lang="zh-CN" altLang="en-US" sz="2800" dirty="0"/>
          </a:p>
        </p:txBody>
      </p:sp>
      <p:sp>
        <p:nvSpPr>
          <p:cNvPr id="77" name="矩形 76"/>
          <p:cNvSpPr/>
          <p:nvPr/>
        </p:nvSpPr>
        <p:spPr>
          <a:xfrm>
            <a:off x="6014175" y="1226837"/>
            <a:ext cx="5780973" cy="34901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神经网络研究的突破来自于</a:t>
            </a:r>
            <a:r>
              <a:rPr lang="en-US" altLang="zh-CN"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Frank Rosenblatt</a:t>
            </a:r>
            <a:r>
              <a:rPr lang="zh-CN" altLang="en-US"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在</a:t>
            </a:r>
            <a:r>
              <a:rPr lang="en-US" altLang="zh-CN"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20</a:t>
            </a:r>
            <a:r>
              <a:rPr lang="zh-CN" altLang="en-US"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世纪</a:t>
            </a:r>
            <a:r>
              <a:rPr lang="en-US" altLang="zh-CN"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50</a:t>
            </a:r>
            <a:r>
              <a:rPr lang="zh-CN" altLang="en-US"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年代所提出的“感知机（</a:t>
            </a:r>
            <a:r>
              <a:rPr lang="en-US" altLang="zh-CN"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perceptron</a:t>
            </a:r>
            <a:r>
              <a:rPr lang="zh-CN" altLang="en-US"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）”模型。</a:t>
            </a:r>
            <a:endParaRPr lang="en-US" altLang="zh-CN"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endParaRPr>
          </a:p>
          <a:p>
            <a:pPr algn="just"/>
            <a:endParaRPr lang="en-US" altLang="zh-CN"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endParaRPr>
          </a:p>
          <a:p>
            <a:pPr algn="just"/>
            <a:r>
              <a:rPr lang="zh-CN" altLang="en-US"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由于感知机中没有包含非线性变换操作的隐藏层，因此感知机表达能力较弱（如无法解决异或问题）。</a:t>
            </a:r>
            <a:endParaRPr lang="zh-CN" altLang="en-US"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endParaRPr>
          </a:p>
          <a:p>
            <a:pPr algn="ctr"/>
            <a:endParaRPr lang="zh-CN" altLang="en-US" sz="2000" dirty="0">
              <a:solidFill>
                <a:schemeClr val="tx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标题 1"/>
          <p:cNvSpPr txBox="1"/>
          <p:nvPr/>
        </p:nvSpPr>
        <p:spPr>
          <a:xfrm>
            <a:off x="394447" y="1"/>
            <a:ext cx="11797552" cy="66912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baseline="0">
                <a:solidFill>
                  <a:schemeClr val="tx1"/>
                </a:solidFill>
                <a:latin typeface="Calibri" panose="020F0502020204030204" pitchFamily="34" charset="0"/>
                <a:ea typeface="黑体" panose="02010609060101010101" pitchFamily="49" charset="-122"/>
                <a:cs typeface="+mj-cs"/>
              </a:defRPr>
            </a:lvl1pPr>
          </a:lstStyle>
          <a:p>
            <a:r>
              <a:rPr lang="zh-CN" altLang="en-US" dirty="0">
                <a:latin typeface="Times New Roman" panose="02020603050405020304" pitchFamily="16" charset="0"/>
                <a:cs typeface="Times New Roman" panose="02020603050405020304" pitchFamily="16" charset="0"/>
              </a:rPr>
              <a:t>参数优化：误差反向传播  </a:t>
            </a:r>
            <a:r>
              <a:rPr lang="en-US" altLang="zh-CN" dirty="0">
                <a:latin typeface="Times New Roman" panose="02020603050405020304" pitchFamily="16" charset="0"/>
                <a:cs typeface="Times New Roman" panose="02020603050405020304" pitchFamily="16" charset="0"/>
              </a:rPr>
              <a:t>(</a:t>
            </a:r>
            <a:r>
              <a:rPr lang="en-US" altLang="zh-CN" b="0" dirty="0">
                <a:latin typeface="Times New Roman" panose="02020603050405020304" pitchFamily="16" charset="0"/>
                <a:cs typeface="Times New Roman" panose="02020603050405020304" pitchFamily="16" charset="0"/>
              </a:rPr>
              <a:t>error back propagation, BP</a:t>
            </a:r>
            <a:r>
              <a:rPr lang="en-US" altLang="zh-CN" dirty="0">
                <a:latin typeface="Times New Roman" panose="02020603050405020304" pitchFamily="16" charset="0"/>
                <a:cs typeface="Times New Roman" panose="02020603050405020304" pitchFamily="16" charset="0"/>
              </a:rPr>
              <a:t>)</a:t>
            </a:r>
            <a:endParaRPr lang="zh-CN" altLang="en-US" dirty="0">
              <a:latin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3" name="矩形 2"/>
              <p:cNvSpPr/>
              <p:nvPr/>
            </p:nvSpPr>
            <p:spPr>
              <a:xfrm>
                <a:off x="394447" y="3579724"/>
                <a:ext cx="10810582" cy="2792239"/>
              </a:xfrm>
              <a:prstGeom prst="rect">
                <a:avLst/>
              </a:prstGeom>
            </p:spPr>
            <p:txBody>
              <a:bodyPr wrap="square">
                <a:spAutoFit/>
              </a:bodyPr>
              <a:lstStyle/>
              <a:p>
                <a:pPr algn="just">
                  <a:lnSpc>
                    <a:spcPct val="150000"/>
                  </a:lnSpc>
                </a:pPr>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每个神经元完成如下两项任务：</a:t>
                </a:r>
                <a:endParaRPr lang="en-US" altLang="zh-CN" sz="2400" b="1" dirty="0">
                  <a:latin typeface="Times New Roman" panose="02020603050405020304" pitchFamily="16" charset="0"/>
                  <a:ea typeface="楷体" panose="02010609060101010101" pitchFamily="49" charset="-122"/>
                  <a:cs typeface="Times New Roman" panose="02020603050405020304" pitchFamily="16" charset="0"/>
                </a:endParaRPr>
              </a:p>
              <a:p>
                <a:pPr algn="just">
                  <a:lnSpc>
                    <a:spcPct val="150000"/>
                  </a:lnSpc>
                </a:pPr>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1</a:t>
                </a:r>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）对相邻前序层所传递信息进行线性加权累加；</a:t>
                </a:r>
                <a:endParaRPr lang="en-US" altLang="zh-CN" sz="2400" b="1" dirty="0">
                  <a:latin typeface="Times New Roman" panose="02020603050405020304" pitchFamily="16" charset="0"/>
                  <a:ea typeface="楷体" panose="02010609060101010101" pitchFamily="49" charset="-122"/>
                  <a:cs typeface="Times New Roman" panose="02020603050405020304" pitchFamily="16" charset="0"/>
                </a:endParaRPr>
              </a:p>
              <a:p>
                <a:pPr algn="just">
                  <a:lnSpc>
                    <a:spcPct val="150000"/>
                  </a:lnSpc>
                </a:pPr>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2</a:t>
                </a:r>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）对加权累加结果进行非线性变换。假设样本数据输入为</a:t>
                </a:r>
                <a14:m>
                  <m:oMath xmlns:m="http://schemas.openxmlformats.org/officeDocument/2006/math">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𝑥</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1</m:t>
                        </m:r>
                      </m:sub>
                    </m:sSub>
                    <m:r>
                      <a:rPr lang="en-US" altLang="zh-CN" sz="2400" b="1">
                        <a:latin typeface="Cambria Math" panose="02040503050406030204" pitchFamily="18" charset="0"/>
                        <a:ea typeface="楷体" panose="02010609060101010101" pitchFamily="49" charset="-122"/>
                        <a:cs typeface="Times New Roman" panose="02020603050405020304" pitchFamily="16" charset="0"/>
                      </a:rPr>
                      <m:t>, </m:t>
                    </m:r>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𝑥</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2</m:t>
                        </m:r>
                      </m:sub>
                    </m:sSub>
                    <m:r>
                      <a:rPr lang="en-US" altLang="zh-CN" sz="2400" b="1">
                        <a:latin typeface="Cambria Math" panose="02040503050406030204" pitchFamily="18" charset="0"/>
                        <a:ea typeface="楷体" panose="02010609060101010101" pitchFamily="49" charset="-122"/>
                        <a:cs typeface="Times New Roman" panose="02020603050405020304" pitchFamily="16" charset="0"/>
                      </a:rPr>
                      <m:t>, </m:t>
                    </m:r>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𝑥</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3</m:t>
                        </m:r>
                      </m:sub>
                    </m:sSub>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，其标注信息为</a:t>
                </a:r>
                <a14:m>
                  <m:oMath xmlns:m="http://schemas.openxmlformats.org/officeDocument/2006/math">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𝑦</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1</m:t>
                        </m:r>
                      </m:sub>
                    </m:sSub>
                    <m:r>
                      <a:rPr lang="en-US" altLang="zh-CN" sz="2400" b="1">
                        <a:latin typeface="Cambria Math" panose="02040503050406030204" pitchFamily="18" charset="0"/>
                        <a:ea typeface="楷体" panose="02010609060101010101" pitchFamily="49" charset="-122"/>
                        <a:cs typeface="Times New Roman" panose="02020603050405020304" pitchFamily="16" charset="0"/>
                      </a:rPr>
                      <m:t>, </m:t>
                    </m:r>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𝑦</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2</m:t>
                        </m:r>
                      </m:sub>
                    </m:sSub>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𝑦</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3</m:t>
                        </m:r>
                      </m:sub>
                    </m:sSub>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。在三类分类问题中，对于输入数据</a:t>
                </a:r>
                <a14:m>
                  <m:oMath xmlns:m="http://schemas.openxmlformats.org/officeDocument/2006/math">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𝑥</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1</m:t>
                        </m:r>
                      </m:sub>
                    </m:sSub>
                    <m:r>
                      <a:rPr lang="en-US" altLang="zh-CN" sz="2400" b="1">
                        <a:latin typeface="Cambria Math" panose="02040503050406030204" pitchFamily="18" charset="0"/>
                        <a:ea typeface="楷体" panose="02010609060101010101" pitchFamily="49" charset="-122"/>
                        <a:cs typeface="Times New Roman" panose="02020603050405020304" pitchFamily="16" charset="0"/>
                      </a:rPr>
                      <m:t>, </m:t>
                    </m:r>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𝑥</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2</m:t>
                        </m:r>
                      </m:sub>
                    </m:sSub>
                    <m:r>
                      <a:rPr lang="en-US" altLang="zh-CN" sz="2400" b="1">
                        <a:latin typeface="Cambria Math" panose="02040503050406030204" pitchFamily="18" charset="0"/>
                        <a:ea typeface="楷体" panose="02010609060101010101" pitchFamily="49" charset="-122"/>
                        <a:cs typeface="Times New Roman" panose="02020603050405020304" pitchFamily="16" charset="0"/>
                      </a:rPr>
                      <m:t>, </m:t>
                    </m:r>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𝑥</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3</m:t>
                        </m:r>
                      </m:sub>
                    </m:sSub>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a:t>
                </a:r>
                <a14:m>
                  <m:oMath xmlns:m="http://schemas.openxmlformats.org/officeDocument/2006/math">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𝑦</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1</m:t>
                        </m:r>
                      </m:sub>
                    </m:sSub>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a:t>
                </a:r>
                <a14:m>
                  <m:oMath xmlns:m="http://schemas.openxmlformats.org/officeDocument/2006/math">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𝑦</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2</m:t>
                        </m:r>
                      </m:sub>
                    </m:sSub>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和</a:t>
                </a:r>
                <a14:m>
                  <m:oMath xmlns:m="http://schemas.openxmlformats.org/officeDocument/2006/math">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𝑦</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3</m:t>
                        </m:r>
                      </m:sub>
                    </m:sSub>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中只有一个取值为</a:t>
                </a:r>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1</a:t>
                </a:r>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、其余两个取值为</a:t>
                </a:r>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0</a:t>
                </a:r>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a:t>
                </a:r>
                <a:endParaRPr lang="zh-CN" altLang="zh-CN" sz="2400" b="1" dirty="0">
                  <a:latin typeface="Times New Roman" panose="02020603050405020304" pitchFamily="16" charset="0"/>
                  <a:ea typeface="楷体" panose="02010609060101010101" pitchFamily="49" charset="-122"/>
                  <a:cs typeface="Times New Roman" panose="02020603050405020304" pitchFamily="16" charset="0"/>
                </a:endParaRPr>
              </a:p>
            </p:txBody>
          </p:sp>
        </mc:Choice>
        <mc:Fallback>
          <p:sp>
            <p:nvSpPr>
              <p:cNvPr id="3" name="矩形 2"/>
              <p:cNvSpPr>
                <a:spLocks noRot="1" noChangeAspect="1" noMove="1" noResize="1" noEditPoints="1" noAdjustHandles="1" noChangeArrowheads="1" noChangeShapeType="1" noTextEdit="1"/>
              </p:cNvSpPr>
              <p:nvPr/>
            </p:nvSpPr>
            <p:spPr>
              <a:xfrm>
                <a:off x="394447" y="3579724"/>
                <a:ext cx="10810582" cy="2792239"/>
              </a:xfrm>
              <a:prstGeom prst="rect">
                <a:avLst/>
              </a:prstGeom>
              <a:blipFill rotWithShape="1">
                <a:blip r:embed="rId1"/>
                <a:stretch>
                  <a:fillRect l="-1" t="-8" r="4" b="13"/>
                </a:stretch>
              </a:blipFill>
            </p:spPr>
            <p:txBody>
              <a:bodyPr/>
              <a:lstStyle/>
              <a:p>
                <a:r>
                  <a:rPr lang="zh-CN" altLang="en-US">
                    <a:noFill/>
                  </a:rPr>
                  <a:t> </a:t>
                </a:r>
              </a:p>
            </p:txBody>
          </p:sp>
        </mc:Fallback>
      </mc:AlternateContent>
      <p:sp>
        <p:nvSpPr>
          <p:cNvPr id="6" name="文本框 5"/>
          <p:cNvSpPr txBox="1"/>
          <p:nvPr/>
        </p:nvSpPr>
        <p:spPr>
          <a:xfrm>
            <a:off x="3866123" y="3118059"/>
            <a:ext cx="4977645" cy="461665"/>
          </a:xfrm>
          <a:prstGeom prst="rect">
            <a:avLst/>
          </a:prstGeom>
          <a:noFill/>
        </p:spPr>
        <p:txBody>
          <a:bodyPr wrap="none" rtlCol="0">
            <a:spAutoFit/>
          </a:bodyPr>
          <a:lstStyle/>
          <a:p>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图</a:t>
            </a:r>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6.8 </a:t>
            </a:r>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包含一个隐藏层的多层感知机</a:t>
            </a:r>
            <a:endParaRPr lang="zh-CN" altLang="en-US" sz="2400" b="1" dirty="0">
              <a:latin typeface="Times New Roman" panose="02020603050405020304" pitchFamily="16" charset="0"/>
              <a:ea typeface="楷体" panose="02010609060101010101" pitchFamily="49" charset="-122"/>
              <a:cs typeface="Times New Roman" panose="02020603050405020304" pitchFamily="16" charset="0"/>
            </a:endParaRPr>
          </a:p>
        </p:txBody>
      </p:sp>
      <p:pic>
        <p:nvPicPr>
          <p:cNvPr id="7" name="图片 6"/>
          <p:cNvPicPr>
            <a:picLocks noChangeAspect="1"/>
          </p:cNvPicPr>
          <p:nvPr/>
        </p:nvPicPr>
        <p:blipFill>
          <a:blip r:embed="rId2"/>
          <a:stretch>
            <a:fillRect/>
          </a:stretch>
        </p:blipFill>
        <p:spPr>
          <a:xfrm>
            <a:off x="3015169" y="862151"/>
            <a:ext cx="6023949" cy="2255908"/>
          </a:xfrm>
          <a:prstGeom prst="rect">
            <a:avLst/>
          </a:prstGeom>
        </p:spPr>
      </p:pic>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标题 1"/>
          <p:cNvSpPr txBox="1"/>
          <p:nvPr/>
        </p:nvSpPr>
        <p:spPr>
          <a:xfrm>
            <a:off x="394447" y="1"/>
            <a:ext cx="11797552" cy="66912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baseline="0">
                <a:solidFill>
                  <a:schemeClr val="tx1"/>
                </a:solidFill>
                <a:latin typeface="Calibri" panose="020F0502020204030204" pitchFamily="34" charset="0"/>
                <a:ea typeface="黑体" panose="02010609060101010101" pitchFamily="49" charset="-122"/>
                <a:cs typeface="+mj-cs"/>
              </a:defRPr>
            </a:lvl1pPr>
          </a:lstStyle>
          <a:p>
            <a:r>
              <a:rPr lang="zh-CN" altLang="en-US" dirty="0">
                <a:latin typeface="Times New Roman" panose="02020603050405020304" pitchFamily="16" charset="0"/>
                <a:cs typeface="Times New Roman" panose="02020603050405020304" pitchFamily="16" charset="0"/>
              </a:rPr>
              <a:t>参数优化：误差反向传播  </a:t>
            </a:r>
            <a:r>
              <a:rPr lang="en-US" altLang="zh-CN" dirty="0">
                <a:latin typeface="Times New Roman" panose="02020603050405020304" pitchFamily="16" charset="0"/>
                <a:cs typeface="Times New Roman" panose="02020603050405020304" pitchFamily="16" charset="0"/>
              </a:rPr>
              <a:t>(</a:t>
            </a:r>
            <a:r>
              <a:rPr lang="en-US" altLang="zh-CN" b="0" dirty="0">
                <a:latin typeface="Times New Roman" panose="02020603050405020304" pitchFamily="16" charset="0"/>
                <a:cs typeface="Times New Roman" panose="02020603050405020304" pitchFamily="16" charset="0"/>
              </a:rPr>
              <a:t>error back propagation, BP</a:t>
            </a:r>
            <a:r>
              <a:rPr lang="en-US" altLang="zh-CN" dirty="0">
                <a:latin typeface="Times New Roman" panose="02020603050405020304" pitchFamily="16" charset="0"/>
                <a:cs typeface="Times New Roman" panose="02020603050405020304" pitchFamily="16" charset="0"/>
              </a:rPr>
              <a:t>)</a:t>
            </a:r>
            <a:endParaRPr lang="zh-CN" altLang="en-US" dirty="0">
              <a:latin typeface="黑体" panose="02010609060101010101" pitchFamily="49" charset="-122"/>
              <a:cs typeface="Times New Roman" panose="02020603050405020304" pitchFamily="16"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71545" y="787032"/>
            <a:ext cx="6274899" cy="2382595"/>
          </a:xfrm>
          <a:prstGeom prst="rect">
            <a:avLst/>
          </a:prstGeom>
        </p:spPr>
      </p:pic>
      <p:sp>
        <p:nvSpPr>
          <p:cNvPr id="7" name="文本框 6"/>
          <p:cNvSpPr txBox="1"/>
          <p:nvPr/>
        </p:nvSpPr>
        <p:spPr>
          <a:xfrm>
            <a:off x="3781699" y="3121704"/>
            <a:ext cx="5054589" cy="461665"/>
          </a:xfrm>
          <a:prstGeom prst="rect">
            <a:avLst/>
          </a:prstGeom>
          <a:noFill/>
        </p:spPr>
        <p:txBody>
          <a:bodyPr wrap="none" rtlCol="0">
            <a:spAutoFit/>
          </a:bodyPr>
          <a:lstStyle/>
          <a:p>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 </a:t>
            </a:r>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图</a:t>
            </a:r>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6.8 </a:t>
            </a:r>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包含一个隐藏层的多层感知机</a:t>
            </a:r>
            <a:endParaRPr lang="zh-CN" altLang="en-US" sz="2400" b="1" dirty="0">
              <a:latin typeface="Times New Roman" panose="02020603050405020304" pitchFamily="16" charset="0"/>
              <a:ea typeface="楷体" panose="02010609060101010101" pitchFamily="49" charset="-122"/>
              <a:cs typeface="Times New Roman" panose="02020603050405020304" pitchFamily="16" charset="0"/>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886" y="3515106"/>
            <a:ext cx="6376673" cy="2626971"/>
          </a:xfrm>
          <a:prstGeom prst="rect">
            <a:avLst/>
          </a:prstGeom>
        </p:spPr>
      </p:pic>
      <p:sp>
        <p:nvSpPr>
          <p:cNvPr id="9" name="文本框 8"/>
          <p:cNvSpPr txBox="1"/>
          <p:nvPr/>
        </p:nvSpPr>
        <p:spPr>
          <a:xfrm>
            <a:off x="3434648" y="6142077"/>
            <a:ext cx="5748690" cy="461665"/>
          </a:xfrm>
          <a:prstGeom prst="rect">
            <a:avLst/>
          </a:prstGeom>
          <a:noFill/>
        </p:spPr>
        <p:txBody>
          <a:bodyPr wrap="none" rtlCol="0">
            <a:spAutoFit/>
          </a:bodyPr>
          <a:lstStyle/>
          <a:p>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 </a:t>
            </a:r>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表</a:t>
            </a:r>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6.2 </a:t>
            </a:r>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在图</a:t>
            </a:r>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6.8</a:t>
            </a:r>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中神经网络各单元计算结果</a:t>
            </a:r>
            <a:endParaRPr lang="zh-CN" altLang="en-US" sz="2400" b="1" dirty="0">
              <a:latin typeface="Times New Roman" panose="02020603050405020304" pitchFamily="16" charset="0"/>
              <a:ea typeface="楷体" panose="02010609060101010101" pitchFamily="49" charset="-122"/>
              <a:cs typeface="Times New Roman" panose="02020603050405020304" pitchFamily="16"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标题 1"/>
          <p:cNvSpPr txBox="1"/>
          <p:nvPr/>
        </p:nvSpPr>
        <p:spPr>
          <a:xfrm>
            <a:off x="394447" y="1"/>
            <a:ext cx="11797552" cy="66912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baseline="0">
                <a:solidFill>
                  <a:schemeClr val="tx1"/>
                </a:solidFill>
                <a:latin typeface="Calibri" panose="020F0502020204030204" pitchFamily="34" charset="0"/>
                <a:ea typeface="黑体" panose="02010609060101010101" pitchFamily="49" charset="-122"/>
                <a:cs typeface="+mj-cs"/>
              </a:defRPr>
            </a:lvl1pPr>
          </a:lstStyle>
          <a:p>
            <a:r>
              <a:rPr lang="zh-CN" altLang="en-US" dirty="0">
                <a:latin typeface="Times New Roman" panose="02020603050405020304" pitchFamily="16" charset="0"/>
                <a:cs typeface="Times New Roman" panose="02020603050405020304" pitchFamily="16" charset="0"/>
              </a:rPr>
              <a:t>参数优化：误差反向传播  </a:t>
            </a:r>
            <a:r>
              <a:rPr lang="en-US" altLang="zh-CN" dirty="0">
                <a:latin typeface="Times New Roman" panose="02020603050405020304" pitchFamily="16" charset="0"/>
                <a:cs typeface="Times New Roman" panose="02020603050405020304" pitchFamily="16" charset="0"/>
              </a:rPr>
              <a:t>(</a:t>
            </a:r>
            <a:r>
              <a:rPr lang="en-US" altLang="zh-CN" b="0" dirty="0">
                <a:latin typeface="Times New Roman" panose="02020603050405020304" pitchFamily="16" charset="0"/>
                <a:cs typeface="Times New Roman" panose="02020603050405020304" pitchFamily="16" charset="0"/>
              </a:rPr>
              <a:t>error back propagation, BP</a:t>
            </a:r>
            <a:r>
              <a:rPr lang="en-US" altLang="zh-CN" dirty="0">
                <a:latin typeface="Times New Roman" panose="02020603050405020304" pitchFamily="16" charset="0"/>
                <a:cs typeface="Times New Roman" panose="02020603050405020304" pitchFamily="16" charset="0"/>
              </a:rPr>
              <a:t>)</a:t>
            </a:r>
            <a:endParaRPr lang="zh-CN" altLang="en-US" dirty="0">
              <a:latin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3" name="矩形 2"/>
              <p:cNvSpPr/>
              <p:nvPr/>
            </p:nvSpPr>
            <p:spPr>
              <a:xfrm>
                <a:off x="-70338" y="3239689"/>
                <a:ext cx="12191999" cy="3259226"/>
              </a:xfrm>
              <a:prstGeom prst="rect">
                <a:avLst/>
              </a:prstGeom>
            </p:spPr>
            <p:txBody>
              <a:bodyPr wrap="square">
                <a:spAutoFit/>
              </a:bodyPr>
              <a:lstStyle/>
              <a:p>
                <a:pPr algn="just">
                  <a:lnSpc>
                    <a:spcPct val="150000"/>
                  </a:lnSpc>
                </a:pPr>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一旦神经网络在当前参数下给出了预测结果</a:t>
                </a:r>
                <a14:m>
                  <m:oMath xmlns:m="http://schemas.openxmlformats.org/officeDocument/2006/math">
                    <m:r>
                      <a:rPr lang="en-US" altLang="zh-CN" sz="2400" b="1">
                        <a:latin typeface="Cambria Math" panose="02040503050406030204" pitchFamily="18" charset="0"/>
                        <a:ea typeface="楷体" panose="02010609060101010101" pitchFamily="49" charset="-122"/>
                        <a:cs typeface="Times New Roman" panose="02020603050405020304" pitchFamily="16" charset="0"/>
                      </a:rPr>
                      <m:t> (</m:t>
                    </m:r>
                    <m:acc>
                      <m:acc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accPr>
                      <m:e>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𝑦</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1</m:t>
                            </m:r>
                          </m:sub>
                        </m:sSub>
                      </m:e>
                    </m:acc>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acc>
                      <m:acc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accPr>
                      <m:e>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𝑦</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2</m:t>
                            </m:r>
                          </m:sub>
                        </m:sSub>
                      </m:e>
                    </m:acc>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acc>
                      <m:acc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accPr>
                      <m:e>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𝑦</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3</m:t>
                            </m:r>
                          </m:sub>
                        </m:sSub>
                      </m:e>
                    </m:acc>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后，通过均方误差损失函数来计算模型预测值与真实值</a:t>
                </a:r>
                <a14:m>
                  <m:oMath xmlns:m="http://schemas.openxmlformats.org/officeDocument/2006/math">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𝑦</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1</m:t>
                        </m:r>
                      </m:sub>
                    </m:sSub>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𝑦</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2</m:t>
                        </m:r>
                      </m:sub>
                    </m:sSub>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𝑦</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3</m:t>
                        </m:r>
                      </m:sub>
                    </m:sSub>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之间误差，记为</a:t>
                </a:r>
                <a14:m>
                  <m:oMath xmlns:m="http://schemas.openxmlformats.org/officeDocument/2006/math">
                    <m:r>
                      <a:rPr lang="en-US" altLang="zh-CN" sz="2400" b="1">
                        <a:latin typeface="Cambria Math" panose="02040503050406030204" pitchFamily="18" charset="0"/>
                        <a:ea typeface="楷体" panose="02010609060101010101" pitchFamily="49" charset="-122"/>
                        <a:cs typeface="Times New Roman" panose="02020603050405020304" pitchFamily="16" charset="0"/>
                      </a:rPr>
                      <m:t>𝑙𝑜𝑠𝑠</m:t>
                    </m:r>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f>
                      <m:f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fPr>
                      <m:num>
                        <m:r>
                          <a:rPr lang="en-US" altLang="zh-CN" sz="2400" b="1">
                            <a:latin typeface="Cambria Math" panose="02040503050406030204" pitchFamily="18" charset="0"/>
                            <a:ea typeface="楷体" panose="02010609060101010101" pitchFamily="49" charset="-122"/>
                            <a:cs typeface="Times New Roman" panose="02020603050405020304" pitchFamily="16" charset="0"/>
                          </a:rPr>
                          <m:t>1</m:t>
                        </m:r>
                      </m:num>
                      <m:den>
                        <m:r>
                          <a:rPr lang="en-US" altLang="zh-CN" sz="2400" b="1">
                            <a:latin typeface="Cambria Math" panose="02040503050406030204" pitchFamily="18" charset="0"/>
                            <a:ea typeface="楷体" panose="02010609060101010101" pitchFamily="49" charset="-122"/>
                            <a:cs typeface="Times New Roman" panose="02020603050405020304" pitchFamily="16" charset="0"/>
                          </a:rPr>
                          <m:t>3</m:t>
                        </m:r>
                      </m:den>
                    </m:f>
                    <m:nary>
                      <m:naryPr>
                        <m:chr m:val="∑"/>
                        <m:limLoc m:val="subSup"/>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naryPr>
                      <m:sub>
                        <m:r>
                          <a:rPr lang="en-US" altLang="zh-CN" sz="2400" b="1">
                            <a:latin typeface="Cambria Math" panose="02040503050406030204" pitchFamily="18" charset="0"/>
                            <a:ea typeface="楷体" panose="02010609060101010101" pitchFamily="49" charset="-122"/>
                            <a:cs typeface="Times New Roman" panose="02020603050405020304" pitchFamily="16" charset="0"/>
                          </a:rPr>
                          <m:t>𝑖</m:t>
                        </m:r>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r>
                          <a:rPr lang="en-US" altLang="zh-CN" sz="2400" b="1">
                            <a:latin typeface="Cambria Math" panose="02040503050406030204" pitchFamily="18" charset="0"/>
                            <a:ea typeface="楷体" panose="02010609060101010101" pitchFamily="49" charset="-122"/>
                            <a:cs typeface="Times New Roman" panose="02020603050405020304" pitchFamily="16" charset="0"/>
                          </a:rPr>
                          <m:t>1</m:t>
                        </m:r>
                      </m:sub>
                      <m:sup>
                        <m:r>
                          <a:rPr lang="en-US" altLang="zh-CN" sz="2400" b="1">
                            <a:latin typeface="Cambria Math" panose="02040503050406030204" pitchFamily="18" charset="0"/>
                            <a:ea typeface="楷体" panose="02010609060101010101" pitchFamily="49" charset="-122"/>
                            <a:cs typeface="Times New Roman" panose="02020603050405020304" pitchFamily="16" charset="0"/>
                          </a:rPr>
                          <m:t>3</m:t>
                        </m:r>
                      </m:sup>
                      <m:e>
                        <m:sSup>
                          <m:sSup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pPr>
                          <m:e>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acc>
                                  <m:acc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acc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𝑦</m:t>
                                    </m:r>
                                  </m:e>
                                </m:acc>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𝑖</m:t>
                                </m:r>
                              </m:sub>
                            </m:sSub>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𝑦</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𝑖</m:t>
                                </m:r>
                              </m:sub>
                            </m:sSub>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e>
                          <m:sup>
                            <m:r>
                              <a:rPr lang="en-US" altLang="zh-CN" sz="2400" b="1">
                                <a:latin typeface="Cambria Math" panose="02040503050406030204" pitchFamily="18" charset="0"/>
                                <a:ea typeface="楷体" panose="02010609060101010101" pitchFamily="49" charset="-122"/>
                                <a:cs typeface="Times New Roman" panose="02020603050405020304" pitchFamily="16" charset="0"/>
                              </a:rPr>
                              <m:t>2</m:t>
                            </m:r>
                          </m:sup>
                        </m:sSup>
                      </m:e>
                    </m:nary>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a:t>
                </a:r>
                <a:endParaRPr lang="zh-CN" altLang="zh-CN" sz="2400" b="1" dirty="0">
                  <a:latin typeface="Times New Roman" panose="02020603050405020304" pitchFamily="16" charset="0"/>
                  <a:ea typeface="楷体" panose="02010609060101010101" pitchFamily="49" charset="-122"/>
                  <a:cs typeface="Times New Roman" panose="02020603050405020304" pitchFamily="16" charset="0"/>
                </a:endParaRPr>
              </a:p>
              <a:p>
                <a:pPr algn="just">
                  <a:lnSpc>
                    <a:spcPct val="150000"/>
                  </a:lnSpc>
                </a:pPr>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接下来通过梯度下降和误差反向传播方法，沿着损失函数梯度的反方向来更改参数变量取值，使得损失函数快速下降到其最小值。由于损失函数对</a:t>
                </a:r>
                <a14:m>
                  <m:oMath xmlns:m="http://schemas.openxmlformats.org/officeDocument/2006/math">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𝑤</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7</m:t>
                        </m:r>
                      </m:sub>
                    </m:sSub>
                  </m:oMath>
                </a14:m>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a:t>
                </a:r>
                <a14:m>
                  <m:oMath xmlns:m="http://schemas.openxmlformats.org/officeDocument/2006/math">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𝑤</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12</m:t>
                        </m:r>
                      </m:sub>
                    </m:sSub>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的偏导计算相似，在此以</a:t>
                </a:r>
                <a14:m>
                  <m:oMath xmlns:m="http://schemas.openxmlformats.org/officeDocument/2006/math">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𝑤</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7</m:t>
                        </m:r>
                      </m:sub>
                    </m:sSub>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为例来介绍如何更新</a:t>
                </a:r>
                <a14:m>
                  <m:oMath xmlns:m="http://schemas.openxmlformats.org/officeDocument/2006/math">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𝑤</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7</m:t>
                        </m:r>
                      </m:sub>
                    </m:sSub>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这一参数取值。记损失函数为</a:t>
                </a:r>
                <a14:m>
                  <m:oMath xmlns:m="http://schemas.openxmlformats.org/officeDocument/2006/math">
                    <m:r>
                      <a:rPr lang="en-US" altLang="zh-CN" sz="2400" b="1">
                        <a:latin typeface="Cambria Math" panose="02040503050406030204" pitchFamily="18" charset="0"/>
                        <a:ea typeface="楷体" panose="02010609060101010101" pitchFamily="49" charset="-122"/>
                        <a:cs typeface="Times New Roman" panose="02020603050405020304" pitchFamily="16" charset="0"/>
                      </a:rPr>
                      <m:t>ℒ</m:t>
                    </m:r>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r>
                      <a:rPr lang="en-US" altLang="zh-CN" sz="2400" b="1">
                        <a:latin typeface="Cambria Math" panose="02040503050406030204" pitchFamily="18" charset="0"/>
                        <a:ea typeface="楷体" panose="02010609060101010101" pitchFamily="49" charset="-122"/>
                        <a:cs typeface="Times New Roman" panose="02020603050405020304" pitchFamily="16" charset="0"/>
                      </a:rPr>
                      <m:t>𝑤</m:t>
                    </m:r>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a:t>
                </a:r>
                <a14:m>
                  <m:oMath xmlns:m="http://schemas.openxmlformats.org/officeDocument/2006/math">
                    <m:r>
                      <a:rPr lang="en-US" altLang="zh-CN" sz="2400" b="1">
                        <a:latin typeface="Cambria Math" panose="02040503050406030204" pitchFamily="18" charset="0"/>
                        <a:ea typeface="楷体" panose="02010609060101010101" pitchFamily="49" charset="-122"/>
                        <a:cs typeface="Times New Roman" panose="02020603050405020304" pitchFamily="16" charset="0"/>
                      </a:rPr>
                      <m:t>ℒ</m:t>
                    </m:r>
                    <m:d>
                      <m:d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d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𝑤</m:t>
                        </m:r>
                      </m:e>
                    </m:d>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f>
                      <m:f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fPr>
                      <m:num>
                        <m:r>
                          <a:rPr lang="en-US" altLang="zh-CN" sz="2400" b="1">
                            <a:latin typeface="Cambria Math" panose="02040503050406030204" pitchFamily="18" charset="0"/>
                            <a:ea typeface="楷体" panose="02010609060101010101" pitchFamily="49" charset="-122"/>
                            <a:cs typeface="Times New Roman" panose="02020603050405020304" pitchFamily="16" charset="0"/>
                          </a:rPr>
                          <m:t>1</m:t>
                        </m:r>
                      </m:num>
                      <m:den>
                        <m:r>
                          <a:rPr lang="en-US" altLang="zh-CN" sz="2400" b="1">
                            <a:latin typeface="Cambria Math" panose="02040503050406030204" pitchFamily="18" charset="0"/>
                            <a:ea typeface="楷体" panose="02010609060101010101" pitchFamily="49" charset="-122"/>
                            <a:cs typeface="Times New Roman" panose="02020603050405020304" pitchFamily="16" charset="0"/>
                          </a:rPr>
                          <m:t>3</m:t>
                        </m:r>
                      </m:den>
                    </m:f>
                    <m:nary>
                      <m:naryPr>
                        <m:chr m:val="∑"/>
                        <m:limLoc m:val="subSup"/>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naryPr>
                      <m:sub>
                        <m:r>
                          <a:rPr lang="en-US" altLang="zh-CN" sz="2400" b="1">
                            <a:latin typeface="Cambria Math" panose="02040503050406030204" pitchFamily="18" charset="0"/>
                            <a:ea typeface="楷体" panose="02010609060101010101" pitchFamily="49" charset="-122"/>
                            <a:cs typeface="Times New Roman" panose="02020603050405020304" pitchFamily="16" charset="0"/>
                          </a:rPr>
                          <m:t>𝑖</m:t>
                        </m:r>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r>
                          <a:rPr lang="en-US" altLang="zh-CN" sz="2400" b="1">
                            <a:latin typeface="Cambria Math" panose="02040503050406030204" pitchFamily="18" charset="0"/>
                            <a:ea typeface="楷体" panose="02010609060101010101" pitchFamily="49" charset="-122"/>
                            <a:cs typeface="Times New Roman" panose="02020603050405020304" pitchFamily="16" charset="0"/>
                          </a:rPr>
                          <m:t>1</m:t>
                        </m:r>
                      </m:sub>
                      <m:sup>
                        <m:r>
                          <a:rPr lang="en-US" altLang="zh-CN" sz="2400" b="1">
                            <a:latin typeface="Cambria Math" panose="02040503050406030204" pitchFamily="18" charset="0"/>
                            <a:ea typeface="楷体" panose="02010609060101010101" pitchFamily="49" charset="-122"/>
                            <a:cs typeface="Times New Roman" panose="02020603050405020304" pitchFamily="16" charset="0"/>
                          </a:rPr>
                          <m:t>3</m:t>
                        </m:r>
                      </m:sup>
                      <m:e>
                        <m:sSup>
                          <m:sSup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pPr>
                          <m:e>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acc>
                                  <m:acc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acc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𝑦</m:t>
                                    </m:r>
                                  </m:e>
                                </m:acc>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𝑖</m:t>
                                </m:r>
                              </m:sub>
                            </m:sSub>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sz="2400" b="1"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2400" b="1">
                                    <a:latin typeface="Cambria Math" panose="02040503050406030204" pitchFamily="18" charset="0"/>
                                    <a:ea typeface="楷体" panose="02010609060101010101" pitchFamily="49" charset="-122"/>
                                    <a:cs typeface="Times New Roman" panose="02020603050405020304" pitchFamily="16" charset="0"/>
                                  </a:rPr>
                                  <m:t>𝑦</m:t>
                                </m:r>
                              </m:e>
                              <m:sub>
                                <m:r>
                                  <a:rPr lang="en-US" altLang="zh-CN" sz="2400" b="1">
                                    <a:latin typeface="Cambria Math" panose="02040503050406030204" pitchFamily="18" charset="0"/>
                                    <a:ea typeface="楷体" panose="02010609060101010101" pitchFamily="49" charset="-122"/>
                                    <a:cs typeface="Times New Roman" panose="02020603050405020304" pitchFamily="16" charset="0"/>
                                  </a:rPr>
                                  <m:t>𝑖</m:t>
                                </m:r>
                              </m:sub>
                            </m:sSub>
                            <m:r>
                              <a:rPr lang="en-US" altLang="zh-CN" sz="2400" b="1">
                                <a:latin typeface="Cambria Math" panose="02040503050406030204" pitchFamily="18" charset="0"/>
                                <a:ea typeface="楷体" panose="02010609060101010101" pitchFamily="49" charset="-122"/>
                                <a:cs typeface="Times New Roman" panose="02020603050405020304" pitchFamily="16" charset="0"/>
                              </a:rPr>
                              <m:t>)</m:t>
                            </m:r>
                          </m:e>
                          <m:sup>
                            <m:r>
                              <a:rPr lang="en-US" altLang="zh-CN" sz="2400" b="1">
                                <a:latin typeface="Cambria Math" panose="02040503050406030204" pitchFamily="18" charset="0"/>
                                <a:ea typeface="楷体" panose="02010609060101010101" pitchFamily="49" charset="-122"/>
                                <a:cs typeface="Times New Roman" panose="02020603050405020304" pitchFamily="16" charset="0"/>
                              </a:rPr>
                              <m:t>2</m:t>
                            </m:r>
                          </m:sup>
                        </m:sSup>
                      </m:e>
                    </m:nary>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a:t>
                </a:r>
                <a:endParaRPr lang="zh-CN" altLang="en-US" sz="2400" b="1" dirty="0">
                  <a:latin typeface="Times New Roman" panose="02020603050405020304" pitchFamily="16" charset="0"/>
                  <a:ea typeface="楷体" panose="02010609060101010101" pitchFamily="49" charset="-122"/>
                  <a:cs typeface="Times New Roman" panose="02020603050405020304" pitchFamily="16" charset="0"/>
                </a:endParaRPr>
              </a:p>
            </p:txBody>
          </p:sp>
        </mc:Choice>
        <mc:Fallback>
          <p:sp>
            <p:nvSpPr>
              <p:cNvPr id="3" name="矩形 2"/>
              <p:cNvSpPr>
                <a:spLocks noRot="1" noChangeAspect="1" noMove="1" noResize="1" noEditPoints="1" noAdjustHandles="1" noChangeArrowheads="1" noChangeShapeType="1" noTextEdit="1"/>
              </p:cNvSpPr>
              <p:nvPr/>
            </p:nvSpPr>
            <p:spPr>
              <a:xfrm>
                <a:off x="-70338" y="3239689"/>
                <a:ext cx="12191999" cy="3259226"/>
              </a:xfrm>
              <a:prstGeom prst="rect">
                <a:avLst/>
              </a:prstGeom>
              <a:blipFill rotWithShape="1">
                <a:blip r:embed="rId1"/>
                <a:stretch>
                  <a:fillRect l="4" t="-17" r="-645" b="-10"/>
                </a:stretch>
              </a:blipFill>
            </p:spPr>
            <p:txBody>
              <a:bodyPr/>
              <a:lstStyle/>
              <a:p>
                <a:r>
                  <a:rPr lang="zh-CN" altLang="en-US">
                    <a:noFill/>
                  </a:rPr>
                  <a:t> </a:t>
                </a:r>
              </a:p>
            </p:txBody>
          </p:sp>
        </mc:Fallback>
      </mc:AlternateContent>
      <p:sp>
        <p:nvSpPr>
          <p:cNvPr id="7" name="文本框 6"/>
          <p:cNvSpPr txBox="1"/>
          <p:nvPr/>
        </p:nvSpPr>
        <p:spPr>
          <a:xfrm>
            <a:off x="3855131" y="3001321"/>
            <a:ext cx="4977645" cy="461665"/>
          </a:xfrm>
          <a:prstGeom prst="rect">
            <a:avLst/>
          </a:prstGeom>
          <a:noFill/>
        </p:spPr>
        <p:txBody>
          <a:bodyPr wrap="none" rtlCol="0">
            <a:spAutoFit/>
          </a:bodyPr>
          <a:lstStyle/>
          <a:p>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图</a:t>
            </a:r>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6.8 </a:t>
            </a:r>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包含一个隐藏层的多层感知机</a:t>
            </a:r>
            <a:endParaRPr lang="zh-CN" altLang="en-US" sz="2400" b="1" dirty="0">
              <a:latin typeface="Times New Roman" panose="02020603050405020304" pitchFamily="16" charset="0"/>
              <a:ea typeface="楷体" panose="02010609060101010101" pitchFamily="49" charset="-122"/>
              <a:cs typeface="Times New Roman" panose="02020603050405020304" pitchFamily="16" charset="0"/>
            </a:endParaRPr>
          </a:p>
        </p:txBody>
      </p:sp>
      <p:pic>
        <p:nvPicPr>
          <p:cNvPr id="4" name="图片 3"/>
          <p:cNvPicPr>
            <a:picLocks noChangeAspect="1"/>
          </p:cNvPicPr>
          <p:nvPr/>
        </p:nvPicPr>
        <p:blipFill>
          <a:blip r:embed="rId2"/>
          <a:stretch>
            <a:fillRect/>
          </a:stretch>
        </p:blipFill>
        <p:spPr>
          <a:xfrm>
            <a:off x="3084024" y="779398"/>
            <a:ext cx="6023949" cy="2255908"/>
          </a:xfrm>
          <a:prstGeom prst="rect">
            <a:avLst/>
          </a:prstGeom>
        </p:spPr>
      </p:pic>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矩形 3"/>
              <p:cNvSpPr/>
              <p:nvPr/>
            </p:nvSpPr>
            <p:spPr>
              <a:xfrm>
                <a:off x="5566972" y="664463"/>
                <a:ext cx="6359555" cy="5966377"/>
              </a:xfrm>
              <a:prstGeom prst="rect">
                <a:avLst/>
              </a:prstGeom>
            </p:spPr>
            <p:txBody>
              <a:bodyPr wrap="square">
                <a:spAutoFit/>
              </a:bodyPr>
              <a:lstStyle/>
              <a:p>
                <a:pPr>
                  <a:lnSpc>
                    <a:spcPct val="150000"/>
                  </a:lnSpc>
                </a:pPr>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损失函数</a:t>
                </a:r>
                <a14:m>
                  <m:oMath xmlns:m="http://schemas.openxmlformats.org/officeDocument/2006/math">
                    <m:r>
                      <a:rPr lang="en-US" altLang="zh-CN" sz="2400" b="1" i="1">
                        <a:latin typeface="Cambria Math" panose="02040503050406030204" pitchFamily="18" charset="0"/>
                      </a:rPr>
                      <m:t>𝓛</m:t>
                    </m:r>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对参数</a:t>
                </a:r>
                <a14:m>
                  <m:oMath xmlns:m="http://schemas.openxmlformats.org/officeDocument/2006/math">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𝒘</m:t>
                        </m:r>
                      </m:e>
                      <m:sub>
                        <m:r>
                          <a:rPr lang="en-US" altLang="zh-CN" sz="2400" b="1" i="1">
                            <a:latin typeface="Cambria Math" panose="02040503050406030204" pitchFamily="18" charset="0"/>
                          </a:rPr>
                          <m:t>𝟕</m:t>
                        </m:r>
                      </m:sub>
                    </m:sSub>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的偏导可如下计算：</a:t>
                </a:r>
                <a:endParaRPr lang="zh-CN" altLang="zh-CN" sz="2400" b="1" dirty="0">
                  <a:latin typeface="Times New Roman" panose="02020603050405020304" pitchFamily="16" charset="0"/>
                  <a:ea typeface="楷体" panose="02010609060101010101" pitchFamily="49" charset="-122"/>
                  <a:cs typeface="Times New Roman" panose="02020603050405020304" pitchFamily="16"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𝜹</m:t>
                          </m:r>
                        </m:e>
                        <m:sub>
                          <m:r>
                            <a:rPr lang="en-US" altLang="zh-CN" sz="2400" b="1" i="1">
                              <a:latin typeface="Cambria Math" panose="02040503050406030204" pitchFamily="18" charset="0"/>
                            </a:rPr>
                            <m:t>𝟕</m:t>
                          </m:r>
                        </m:sub>
                      </m:sSub>
                      <m:r>
                        <a:rPr lang="en-US" altLang="zh-CN" sz="2400" b="1" i="1">
                          <a:latin typeface="Cambria Math" panose="02040503050406030204" pitchFamily="18" charset="0"/>
                        </a:rPr>
                        <m:t>= </m:t>
                      </m:r>
                      <m:f>
                        <m:fPr>
                          <m:ctrlPr>
                            <a:rPr lang="zh-CN" altLang="zh-CN" sz="2400" b="1" i="1">
                              <a:latin typeface="Cambria Math" panose="02040503050406030204" pitchFamily="18" charset="0"/>
                            </a:rPr>
                          </m:ctrlPr>
                        </m:fPr>
                        <m:num>
                          <m:r>
                            <a:rPr lang="en-US" altLang="zh-CN" sz="2400" b="1" i="1">
                              <a:latin typeface="Cambria Math" panose="02040503050406030204" pitchFamily="18" charset="0"/>
                            </a:rPr>
                            <m:t>𝝏</m:t>
                          </m:r>
                          <m:r>
                            <a:rPr lang="en-US" altLang="zh-CN" sz="2400" b="1" i="1">
                              <a:latin typeface="Cambria Math" panose="02040503050406030204" pitchFamily="18" charset="0"/>
                            </a:rPr>
                            <m:t>𝓛</m:t>
                          </m:r>
                        </m:num>
                        <m:den>
                          <m:r>
                            <a:rPr lang="en-US" altLang="zh-CN" sz="2400" b="1" i="1">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𝒘</m:t>
                              </m:r>
                            </m:e>
                            <m:sub>
                              <m:r>
                                <a:rPr lang="en-US" altLang="zh-CN" sz="2400" b="1" i="1">
                                  <a:latin typeface="Cambria Math" panose="02040503050406030204" pitchFamily="18" charset="0"/>
                                </a:rPr>
                                <m:t>𝟕</m:t>
                              </m:r>
                            </m:sub>
                          </m:sSub>
                        </m:den>
                      </m:f>
                      <m:r>
                        <a:rPr lang="en-US" altLang="zh-CN" sz="2400" b="1" i="1">
                          <a:latin typeface="Cambria Math" panose="02040503050406030204" pitchFamily="18" charset="0"/>
                        </a:rPr>
                        <m:t>= </m:t>
                      </m:r>
                      <m:f>
                        <m:fPr>
                          <m:ctrlPr>
                            <a:rPr lang="zh-CN" altLang="zh-CN" sz="2400" b="1" i="1">
                              <a:latin typeface="Cambria Math" panose="02040503050406030204" pitchFamily="18" charset="0"/>
                            </a:rPr>
                          </m:ctrlPr>
                        </m:fPr>
                        <m:num>
                          <m:r>
                            <a:rPr lang="en-US" altLang="zh-CN" sz="2400" b="1" i="1">
                              <a:latin typeface="Cambria Math" panose="02040503050406030204" pitchFamily="18" charset="0"/>
                            </a:rPr>
                            <m:t>𝝏</m:t>
                          </m:r>
                          <m:r>
                            <a:rPr lang="en-US" altLang="zh-CN" sz="2400" b="1" i="1">
                              <a:latin typeface="Cambria Math" panose="02040503050406030204" pitchFamily="18" charset="0"/>
                            </a:rPr>
                            <m:t>𝓛</m:t>
                          </m:r>
                        </m:num>
                        <m:den>
                          <m:r>
                            <a:rPr lang="en-US" altLang="zh-CN" sz="2400" b="1" i="1">
                              <a:latin typeface="Cambria Math" panose="02040503050406030204" pitchFamily="18" charset="0"/>
                            </a:rPr>
                            <m:t>𝝏</m:t>
                          </m:r>
                          <m:acc>
                            <m:accPr>
                              <m:ctrlPr>
                                <a:rPr lang="zh-CN" altLang="zh-CN" sz="2400" b="1" i="1">
                                  <a:latin typeface="Cambria Math" panose="02040503050406030204" pitchFamily="18" charset="0"/>
                                </a:rPr>
                              </m:ctrlPr>
                            </m:accPr>
                            <m:e>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𝒚</m:t>
                                  </m:r>
                                </m:e>
                                <m:sub>
                                  <m:r>
                                    <a:rPr lang="en-US" altLang="zh-CN" sz="2400" b="1" i="1">
                                      <a:latin typeface="Cambria Math" panose="02040503050406030204" pitchFamily="18" charset="0"/>
                                    </a:rPr>
                                    <m:t>𝟏</m:t>
                                  </m:r>
                                </m:sub>
                              </m:sSub>
                            </m:e>
                          </m:acc>
                        </m:den>
                      </m:f>
                      <m:r>
                        <a:rPr lang="en-US" altLang="zh-CN" sz="2400" b="1" i="1">
                          <a:latin typeface="Cambria Math" panose="02040503050406030204" pitchFamily="18" charset="0"/>
                        </a:rPr>
                        <m:t> ∗ </m:t>
                      </m:r>
                      <m:f>
                        <m:fPr>
                          <m:ctrlPr>
                            <a:rPr lang="zh-CN" altLang="zh-CN" sz="2400" b="1" i="1">
                              <a:latin typeface="Cambria Math" panose="02040503050406030204" pitchFamily="18" charset="0"/>
                            </a:rPr>
                          </m:ctrlPr>
                        </m:fPr>
                        <m:num>
                          <m:r>
                            <a:rPr lang="en-US" altLang="zh-CN" sz="2400" b="1" i="1">
                              <a:latin typeface="Cambria Math" panose="02040503050406030204" pitchFamily="18" charset="0"/>
                            </a:rPr>
                            <m:t>𝝏</m:t>
                          </m:r>
                          <m:acc>
                            <m:accPr>
                              <m:ctrlPr>
                                <a:rPr lang="zh-CN" altLang="zh-CN" sz="2400" b="1" i="1">
                                  <a:latin typeface="Cambria Math" panose="02040503050406030204" pitchFamily="18" charset="0"/>
                                </a:rPr>
                              </m:ctrlPr>
                            </m:accPr>
                            <m:e>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𝒚</m:t>
                                  </m:r>
                                </m:e>
                                <m:sub>
                                  <m:r>
                                    <a:rPr lang="en-US" altLang="zh-CN" sz="2400" b="1" i="1">
                                      <a:latin typeface="Cambria Math" panose="02040503050406030204" pitchFamily="18" charset="0"/>
                                    </a:rPr>
                                    <m:t>𝟏</m:t>
                                  </m:r>
                                </m:sub>
                              </m:sSub>
                            </m:e>
                          </m:acc>
                        </m:num>
                        <m:den>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m:t>
                              </m:r>
                              <m:r>
                                <a:rPr lang="en-US" altLang="zh-CN" sz="2400" b="1" i="1">
                                  <a:latin typeface="Cambria Math" panose="02040503050406030204" pitchFamily="18" charset="0"/>
                                </a:rPr>
                                <m:t>𝑰𝒏</m:t>
                              </m:r>
                            </m:e>
                            <m:sub>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𝒐</m:t>
                                  </m:r>
                                </m:e>
                                <m:sub>
                                  <m:r>
                                    <a:rPr lang="en-US" altLang="zh-CN" sz="2400" b="1" i="1">
                                      <a:latin typeface="Cambria Math" panose="02040503050406030204" pitchFamily="18" charset="0"/>
                                    </a:rPr>
                                    <m:t>𝟏</m:t>
                                  </m:r>
                                </m:sub>
                              </m:sSub>
                            </m:sub>
                          </m:sSub>
                        </m:den>
                      </m:f>
                      <m:r>
                        <a:rPr lang="en-US" altLang="zh-CN" sz="2400" b="1" i="1">
                          <a:latin typeface="Cambria Math" panose="02040503050406030204" pitchFamily="18" charset="0"/>
                        </a:rPr>
                        <m:t> ∗ </m:t>
                      </m:r>
                      <m:f>
                        <m:fPr>
                          <m:ctrlPr>
                            <a:rPr lang="zh-CN" altLang="zh-CN" sz="2400" b="1" i="1">
                              <a:latin typeface="Cambria Math" panose="02040503050406030204" pitchFamily="18" charset="0"/>
                            </a:rPr>
                          </m:ctrlPr>
                        </m:fPr>
                        <m:num>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m:t>
                              </m:r>
                              <m:r>
                                <a:rPr lang="en-US" altLang="zh-CN" sz="2400" b="1" i="1">
                                  <a:latin typeface="Cambria Math" panose="02040503050406030204" pitchFamily="18" charset="0"/>
                                </a:rPr>
                                <m:t>𝑰𝒏</m:t>
                              </m:r>
                            </m:e>
                            <m:sub>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𝒐</m:t>
                                  </m:r>
                                </m:e>
                                <m:sub>
                                  <m:r>
                                    <a:rPr lang="en-US" altLang="zh-CN" sz="2400" b="1" i="1">
                                      <a:latin typeface="Cambria Math" panose="02040503050406030204" pitchFamily="18" charset="0"/>
                                    </a:rPr>
                                    <m:t>𝟏</m:t>
                                  </m:r>
                                </m:sub>
                              </m:sSub>
                            </m:sub>
                          </m:sSub>
                        </m:num>
                        <m:den>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m:t>
                              </m:r>
                              <m:r>
                                <a:rPr lang="en-US" altLang="zh-CN" sz="2400" b="1" i="1">
                                  <a:latin typeface="Cambria Math" panose="02040503050406030204" pitchFamily="18" charset="0"/>
                                </a:rPr>
                                <m:t>𝒘</m:t>
                              </m:r>
                            </m:e>
                            <m:sub>
                              <m:r>
                                <a:rPr lang="en-US" altLang="zh-CN" sz="2400" b="1" i="1">
                                  <a:latin typeface="Cambria Math" panose="02040503050406030204" pitchFamily="18" charset="0"/>
                                </a:rPr>
                                <m:t>𝟕</m:t>
                              </m:r>
                            </m:sub>
                          </m:sSub>
                        </m:den>
                      </m:f>
                    </m:oMath>
                  </m:oMathPara>
                </a14:m>
                <a:endParaRPr lang="zh-CN" altLang="zh-CN" sz="2400" b="1" dirty="0">
                  <a:latin typeface="Times New Roman" panose="02020603050405020304" pitchFamily="16" charset="0"/>
                  <a:ea typeface="楷体" panose="02010609060101010101" pitchFamily="49" charset="-122"/>
                  <a:cs typeface="Times New Roman" panose="02020603050405020304" pitchFamily="16" charset="0"/>
                </a:endParaRPr>
              </a:p>
              <a:p>
                <a:pPr>
                  <a:lnSpc>
                    <a:spcPct val="150000"/>
                  </a:lnSpc>
                </a:pPr>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上述公式中每一项结果如下：</a:t>
                </a:r>
                <a:endParaRPr lang="zh-CN" altLang="zh-CN" sz="2400" b="1" dirty="0">
                  <a:latin typeface="Times New Roman" panose="02020603050405020304" pitchFamily="16" charset="0"/>
                  <a:ea typeface="楷体" panose="02010609060101010101" pitchFamily="49" charset="-122"/>
                  <a:cs typeface="Times New Roman" panose="02020603050405020304" pitchFamily="16" charset="0"/>
                </a:endParaRPr>
              </a:p>
              <a:p>
                <a:pPr>
                  <a:lnSpc>
                    <a:spcPct val="150000"/>
                  </a:lnSpc>
                </a:pPr>
                <a14:m>
                  <m:oMathPara xmlns:m="http://schemas.openxmlformats.org/officeDocument/2006/math">
                    <m:oMathParaPr>
                      <m:jc m:val="centerGroup"/>
                    </m:oMathParaPr>
                    <m:oMath xmlns:m="http://schemas.openxmlformats.org/officeDocument/2006/math">
                      <m:f>
                        <m:fPr>
                          <m:ctrlPr>
                            <a:rPr lang="zh-CN" altLang="zh-CN" sz="2400" b="1" i="1">
                              <a:latin typeface="Cambria Math" panose="02040503050406030204" pitchFamily="18" charset="0"/>
                            </a:rPr>
                          </m:ctrlPr>
                        </m:fPr>
                        <m:num>
                          <m:r>
                            <a:rPr lang="en-US" altLang="zh-CN" sz="2400" b="1" i="1">
                              <a:latin typeface="Cambria Math" panose="02040503050406030204" pitchFamily="18" charset="0"/>
                            </a:rPr>
                            <m:t>𝝏</m:t>
                          </m:r>
                          <m:r>
                            <a:rPr lang="en-US" altLang="zh-CN" sz="2400" b="1" i="1">
                              <a:latin typeface="Cambria Math" panose="02040503050406030204" pitchFamily="18" charset="0"/>
                            </a:rPr>
                            <m:t>𝓛</m:t>
                          </m:r>
                        </m:num>
                        <m:den>
                          <m:r>
                            <a:rPr lang="en-US" altLang="zh-CN" sz="2400" b="1" i="1">
                              <a:latin typeface="Cambria Math" panose="02040503050406030204" pitchFamily="18" charset="0"/>
                            </a:rPr>
                            <m:t>𝝏</m:t>
                          </m:r>
                          <m:acc>
                            <m:accPr>
                              <m:ctrlPr>
                                <a:rPr lang="zh-CN" altLang="zh-CN" sz="2400" b="1" i="1">
                                  <a:latin typeface="Cambria Math" panose="02040503050406030204" pitchFamily="18" charset="0"/>
                                </a:rPr>
                              </m:ctrlPr>
                            </m:accPr>
                            <m:e>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𝒚</m:t>
                                  </m:r>
                                </m:e>
                                <m:sub>
                                  <m:r>
                                    <a:rPr lang="en-US" altLang="zh-CN" sz="2400" b="1" i="1">
                                      <a:latin typeface="Cambria Math" panose="02040503050406030204" pitchFamily="18" charset="0"/>
                                    </a:rPr>
                                    <m:t>𝟏</m:t>
                                  </m:r>
                                </m:sub>
                              </m:sSub>
                            </m:e>
                          </m:acc>
                        </m:den>
                      </m:f>
                      <m:r>
                        <a:rPr lang="en-US" altLang="zh-CN" sz="2400" b="1" i="1">
                          <a:latin typeface="Cambria Math" panose="02040503050406030204" pitchFamily="18" charset="0"/>
                        </a:rPr>
                        <m:t>=</m:t>
                      </m:r>
                      <m:acc>
                        <m:accPr>
                          <m:ctrlPr>
                            <a:rPr lang="zh-CN" altLang="zh-CN" sz="2400" b="1" i="1">
                              <a:latin typeface="Cambria Math" panose="02040503050406030204" pitchFamily="18" charset="0"/>
                            </a:rPr>
                          </m:ctrlPr>
                        </m:accPr>
                        <m:e>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𝒚</m:t>
                              </m:r>
                            </m:e>
                            <m:sub>
                              <m:r>
                                <a:rPr lang="en-US" altLang="zh-CN" sz="2400" b="1" i="1">
                                  <a:latin typeface="Cambria Math" panose="02040503050406030204" pitchFamily="18" charset="0"/>
                                </a:rPr>
                                <m:t>𝟏</m:t>
                              </m:r>
                            </m:sub>
                          </m:sSub>
                        </m:e>
                      </m:acc>
                      <m:r>
                        <a:rPr lang="en-US" altLang="zh-CN" sz="2400" b="1" i="1">
                          <a:latin typeface="Cambria Math" panose="02040503050406030204" pitchFamily="18" charset="0"/>
                        </a:rPr>
                        <m:t> − </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𝒚</m:t>
                          </m:r>
                        </m:e>
                        <m:sub>
                          <m:r>
                            <a:rPr lang="en-US" altLang="zh-CN" sz="2400" b="1" i="1">
                              <a:latin typeface="Cambria Math" panose="02040503050406030204" pitchFamily="18" charset="0"/>
                            </a:rPr>
                            <m:t>𝟏</m:t>
                          </m:r>
                        </m:sub>
                      </m:sSub>
                    </m:oMath>
                  </m:oMathPara>
                </a14:m>
                <a:endParaRPr lang="zh-CN" altLang="zh-CN" sz="2400" b="1" dirty="0">
                  <a:latin typeface="Times New Roman" panose="02020603050405020304" pitchFamily="16" charset="0"/>
                  <a:ea typeface="楷体" panose="02010609060101010101" pitchFamily="49" charset="-122"/>
                  <a:cs typeface="Times New Roman" panose="02020603050405020304" pitchFamily="16" charset="0"/>
                </a:endParaRPr>
              </a:p>
              <a:p>
                <a:pPr>
                  <a:lnSpc>
                    <a:spcPct val="150000"/>
                  </a:lnSpc>
                </a:pPr>
                <a14:m>
                  <m:oMathPara xmlns:m="http://schemas.openxmlformats.org/officeDocument/2006/math">
                    <m:oMathParaPr>
                      <m:jc m:val="centerGroup"/>
                    </m:oMathParaPr>
                    <m:oMath xmlns:m="http://schemas.openxmlformats.org/officeDocument/2006/math">
                      <m:f>
                        <m:fPr>
                          <m:ctrlPr>
                            <a:rPr lang="zh-CN" altLang="zh-CN" sz="2400" b="1" i="1">
                              <a:latin typeface="Cambria Math" panose="02040503050406030204" pitchFamily="18" charset="0"/>
                            </a:rPr>
                          </m:ctrlPr>
                        </m:fPr>
                        <m:num>
                          <m:r>
                            <a:rPr lang="en-US" altLang="zh-CN" sz="2400" b="1" i="1">
                              <a:latin typeface="Cambria Math" panose="02040503050406030204" pitchFamily="18" charset="0"/>
                            </a:rPr>
                            <m:t>𝝏</m:t>
                          </m:r>
                          <m:acc>
                            <m:accPr>
                              <m:ctrlPr>
                                <a:rPr lang="zh-CN" altLang="zh-CN" sz="2400" b="1" i="1">
                                  <a:latin typeface="Cambria Math" panose="02040503050406030204" pitchFamily="18" charset="0"/>
                                </a:rPr>
                              </m:ctrlPr>
                            </m:accPr>
                            <m:e>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𝒚</m:t>
                                  </m:r>
                                </m:e>
                                <m:sub>
                                  <m:r>
                                    <a:rPr lang="en-US" altLang="zh-CN" sz="2400" b="1" i="1">
                                      <a:latin typeface="Cambria Math" panose="02040503050406030204" pitchFamily="18" charset="0"/>
                                    </a:rPr>
                                    <m:t>𝟏</m:t>
                                  </m:r>
                                </m:sub>
                              </m:sSub>
                            </m:e>
                          </m:acc>
                        </m:num>
                        <m:den>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m:t>
                              </m:r>
                              <m:r>
                                <a:rPr lang="en-US" altLang="zh-CN" sz="2400" b="1" i="1">
                                  <a:latin typeface="Cambria Math" panose="02040503050406030204" pitchFamily="18" charset="0"/>
                                </a:rPr>
                                <m:t>𝑰𝒏</m:t>
                              </m:r>
                            </m:e>
                            <m:sub>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𝒐</m:t>
                                  </m:r>
                                </m:e>
                                <m:sub>
                                  <m:r>
                                    <a:rPr lang="en-US" altLang="zh-CN" sz="2400" b="1" i="1">
                                      <a:latin typeface="Cambria Math" panose="02040503050406030204" pitchFamily="18" charset="0"/>
                                    </a:rPr>
                                    <m:t>𝟏</m:t>
                                  </m:r>
                                </m:sub>
                              </m:sSub>
                            </m:sub>
                          </m:sSub>
                        </m:den>
                      </m:f>
                      <m:r>
                        <a:rPr lang="en-US" altLang="zh-CN" sz="2400" b="1" i="1">
                          <a:latin typeface="Cambria Math" panose="02040503050406030204" pitchFamily="18" charset="0"/>
                        </a:rPr>
                        <m:t>=</m:t>
                      </m:r>
                      <m:acc>
                        <m:accPr>
                          <m:ctrlPr>
                            <a:rPr lang="zh-CN" altLang="zh-CN" sz="2400" b="1" i="1">
                              <a:latin typeface="Cambria Math" panose="02040503050406030204" pitchFamily="18" charset="0"/>
                            </a:rPr>
                          </m:ctrlPr>
                        </m:accPr>
                        <m:e>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𝒚</m:t>
                              </m:r>
                            </m:e>
                            <m:sub>
                              <m:r>
                                <a:rPr lang="en-US" altLang="zh-CN" sz="2400" b="1" i="1">
                                  <a:latin typeface="Cambria Math" panose="02040503050406030204" pitchFamily="18" charset="0"/>
                                </a:rPr>
                                <m:t>𝟏</m:t>
                              </m:r>
                            </m:sub>
                          </m:sSub>
                        </m:e>
                      </m:acc>
                      <m:r>
                        <a:rPr lang="en-US" altLang="zh-CN" sz="2400" b="1" i="1">
                          <a:latin typeface="Cambria Math" panose="02040503050406030204" pitchFamily="18" charset="0"/>
                        </a:rPr>
                        <m:t> ∗(</m:t>
                      </m:r>
                      <m:r>
                        <a:rPr lang="en-US" altLang="zh-CN" sz="2400" b="1" i="1">
                          <a:latin typeface="Cambria Math" panose="02040503050406030204" pitchFamily="18" charset="0"/>
                        </a:rPr>
                        <m:t>𝟏</m:t>
                      </m:r>
                      <m:r>
                        <a:rPr lang="en-US" altLang="zh-CN" sz="2400" b="1" i="1">
                          <a:latin typeface="Cambria Math" panose="02040503050406030204" pitchFamily="18" charset="0"/>
                        </a:rPr>
                        <m:t> −</m:t>
                      </m:r>
                      <m:acc>
                        <m:accPr>
                          <m:ctrlPr>
                            <a:rPr lang="zh-CN" altLang="zh-CN" sz="2400" b="1" i="1">
                              <a:latin typeface="Cambria Math" panose="02040503050406030204" pitchFamily="18" charset="0"/>
                            </a:rPr>
                          </m:ctrlPr>
                        </m:accPr>
                        <m:e>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𝒚</m:t>
                              </m:r>
                            </m:e>
                            <m:sub>
                              <m:r>
                                <a:rPr lang="en-US" altLang="zh-CN" sz="2400" b="1" i="1">
                                  <a:latin typeface="Cambria Math" panose="02040503050406030204" pitchFamily="18" charset="0"/>
                                </a:rPr>
                                <m:t>𝟏</m:t>
                              </m:r>
                            </m:sub>
                          </m:sSub>
                        </m:e>
                      </m:acc>
                      <m:r>
                        <a:rPr lang="en-US" altLang="zh-CN" sz="2400" b="1" i="1">
                          <a:latin typeface="Cambria Math" panose="02040503050406030204" pitchFamily="18" charset="0"/>
                        </a:rPr>
                        <m:t>)</m:t>
                      </m:r>
                    </m:oMath>
                  </m:oMathPara>
                </a14:m>
                <a:endParaRPr lang="zh-CN" altLang="zh-CN" sz="2400" b="1" dirty="0">
                  <a:latin typeface="Times New Roman" panose="02020603050405020304" pitchFamily="16" charset="0"/>
                  <a:ea typeface="楷体" panose="02010609060101010101" pitchFamily="49" charset="-122"/>
                  <a:cs typeface="Times New Roman" panose="02020603050405020304" pitchFamily="16" charset="0"/>
                </a:endParaRPr>
              </a:p>
              <a:p>
                <a:pPr>
                  <a:lnSpc>
                    <a:spcPct val="150000"/>
                  </a:lnSpc>
                </a:pPr>
                <a14:m>
                  <m:oMathPara xmlns:m="http://schemas.openxmlformats.org/officeDocument/2006/math">
                    <m:oMathParaPr>
                      <m:jc m:val="centerGroup"/>
                    </m:oMathParaPr>
                    <m:oMath xmlns:m="http://schemas.openxmlformats.org/officeDocument/2006/math">
                      <m:f>
                        <m:fPr>
                          <m:ctrlPr>
                            <a:rPr lang="zh-CN" altLang="zh-CN" sz="2400" b="1" i="1">
                              <a:latin typeface="Cambria Math" panose="02040503050406030204" pitchFamily="18" charset="0"/>
                            </a:rPr>
                          </m:ctrlPr>
                        </m:fPr>
                        <m:num>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m:t>
                              </m:r>
                              <m:r>
                                <a:rPr lang="en-US" altLang="zh-CN" sz="2400" b="1" i="1">
                                  <a:latin typeface="Cambria Math" panose="02040503050406030204" pitchFamily="18" charset="0"/>
                                </a:rPr>
                                <m:t>𝑰𝒏</m:t>
                              </m:r>
                            </m:e>
                            <m:sub>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𝒐</m:t>
                                  </m:r>
                                </m:e>
                                <m:sub>
                                  <m:r>
                                    <a:rPr lang="en-US" altLang="zh-CN" sz="2400" b="1" i="1">
                                      <a:latin typeface="Cambria Math" panose="02040503050406030204" pitchFamily="18" charset="0"/>
                                    </a:rPr>
                                    <m:t>𝟏</m:t>
                                  </m:r>
                                </m:sub>
                              </m:sSub>
                            </m:sub>
                          </m:sSub>
                        </m:num>
                        <m:den>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m:t>
                              </m:r>
                              <m:r>
                                <a:rPr lang="en-US" altLang="zh-CN" sz="2400" b="1" i="1">
                                  <a:latin typeface="Cambria Math" panose="02040503050406030204" pitchFamily="18" charset="0"/>
                                </a:rPr>
                                <m:t>𝒘</m:t>
                              </m:r>
                            </m:e>
                            <m:sub>
                              <m:r>
                                <a:rPr lang="en-US" altLang="zh-CN" sz="2400" b="1" i="1">
                                  <a:latin typeface="Cambria Math" panose="02040503050406030204" pitchFamily="18" charset="0"/>
                                </a:rPr>
                                <m:t>𝟕</m:t>
                              </m:r>
                            </m:sub>
                          </m:sSub>
                        </m:den>
                      </m:f>
                      <m:r>
                        <a:rPr lang="en-US" altLang="zh-CN" sz="2400" b="1" i="1">
                          <a:latin typeface="Cambria Math" panose="02040503050406030204" pitchFamily="18" charset="0"/>
                        </a:rPr>
                        <m:t>= </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𝑶𝒖𝒕</m:t>
                          </m:r>
                        </m:e>
                        <m:sub>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𝒉</m:t>
                              </m:r>
                            </m:e>
                            <m:sub>
                              <m:r>
                                <a:rPr lang="en-US" altLang="zh-CN" sz="2400" b="1" i="1">
                                  <a:latin typeface="Cambria Math" panose="02040503050406030204" pitchFamily="18" charset="0"/>
                                </a:rPr>
                                <m:t>𝟏</m:t>
                              </m:r>
                            </m:sub>
                          </m:sSub>
                        </m:sub>
                      </m:sSub>
                    </m:oMath>
                  </m:oMathPara>
                </a14:m>
                <a:endParaRPr lang="zh-CN" altLang="zh-CN" sz="2400" b="1" dirty="0">
                  <a:latin typeface="Times New Roman" panose="02020603050405020304" pitchFamily="16" charset="0"/>
                  <a:ea typeface="楷体" panose="02010609060101010101" pitchFamily="49" charset="-122"/>
                  <a:cs typeface="Times New Roman" panose="02020603050405020304" pitchFamily="16" charset="0"/>
                </a:endParaRPr>
              </a:p>
            </p:txBody>
          </p:sp>
        </mc:Choice>
        <mc:Fallback>
          <p:sp>
            <p:nvSpPr>
              <p:cNvPr id="4" name="矩形 3"/>
              <p:cNvSpPr>
                <a:spLocks noRot="1" noChangeAspect="1" noMove="1" noResize="1" noEditPoints="1" noAdjustHandles="1" noChangeArrowheads="1" noChangeShapeType="1" noTextEdit="1"/>
              </p:cNvSpPr>
              <p:nvPr/>
            </p:nvSpPr>
            <p:spPr>
              <a:xfrm>
                <a:off x="5566972" y="664463"/>
                <a:ext cx="6359555" cy="5966377"/>
              </a:xfrm>
              <a:prstGeom prst="rect">
                <a:avLst/>
              </a:prstGeom>
              <a:blipFill rotWithShape="1">
                <a:blip r:embed="rId1"/>
                <a:stretch>
                  <a:fillRect l="-9" t="-4" r="9" b="3"/>
                </a:stretch>
              </a:blipFill>
            </p:spPr>
            <p:txBody>
              <a:bodyPr/>
              <a:lstStyle/>
              <a:p>
                <a:r>
                  <a:rPr lang="zh-CN" altLang="en-US">
                    <a:noFill/>
                  </a:rPr>
                  <a:t> </a:t>
                </a:r>
              </a:p>
            </p:txBody>
          </p:sp>
        </mc:Fallback>
      </mc:AlternateContent>
      <p:sp>
        <p:nvSpPr>
          <p:cNvPr id="7" name="文本框 6"/>
          <p:cNvSpPr txBox="1"/>
          <p:nvPr/>
        </p:nvSpPr>
        <p:spPr>
          <a:xfrm>
            <a:off x="193382" y="3691932"/>
            <a:ext cx="5589443" cy="461665"/>
          </a:xfrm>
          <a:prstGeom prst="rect">
            <a:avLst/>
          </a:prstGeom>
          <a:noFill/>
        </p:spPr>
        <p:txBody>
          <a:bodyPr wrap="square" rtlCol="0">
            <a:spAutoFit/>
          </a:bodyPr>
          <a:lstStyle/>
          <a:p>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图</a:t>
            </a:r>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6.8 </a:t>
            </a:r>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包含一个隐藏层的多层感知机</a:t>
            </a:r>
            <a:endParaRPr lang="zh-CN" altLang="en-US" sz="2400" b="1" dirty="0">
              <a:latin typeface="Times New Roman" panose="02020603050405020304" pitchFamily="16" charset="0"/>
              <a:ea typeface="楷体" panose="02010609060101010101" pitchFamily="49" charset="-122"/>
              <a:cs typeface="Times New Roman" panose="02020603050405020304" pitchFamily="16" charset="0"/>
            </a:endParaRPr>
          </a:p>
        </p:txBody>
      </p:sp>
      <p:pic>
        <p:nvPicPr>
          <p:cNvPr id="6" name="图片 5"/>
          <p:cNvPicPr>
            <a:picLocks noChangeAspect="1"/>
          </p:cNvPicPr>
          <p:nvPr/>
        </p:nvPicPr>
        <p:blipFill>
          <a:blip r:embed="rId2"/>
          <a:stretch>
            <a:fillRect/>
          </a:stretch>
        </p:blipFill>
        <p:spPr>
          <a:xfrm>
            <a:off x="393709" y="1612491"/>
            <a:ext cx="4441160" cy="2035161"/>
          </a:xfrm>
          <a:prstGeom prst="rect">
            <a:avLst/>
          </a:prstGeom>
        </p:spPr>
      </p:pic>
      <p:sp>
        <p:nvSpPr>
          <p:cNvPr id="8" name="标题 1"/>
          <p:cNvSpPr txBox="1"/>
          <p:nvPr/>
        </p:nvSpPr>
        <p:spPr>
          <a:xfrm>
            <a:off x="394447" y="1"/>
            <a:ext cx="11797552" cy="66912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baseline="0">
                <a:solidFill>
                  <a:schemeClr val="tx1"/>
                </a:solidFill>
                <a:latin typeface="Calibri" panose="020F0502020204030204" pitchFamily="34" charset="0"/>
                <a:ea typeface="黑体" panose="02010609060101010101" pitchFamily="49" charset="-122"/>
                <a:cs typeface="+mj-cs"/>
              </a:defRPr>
            </a:lvl1pPr>
          </a:lstStyle>
          <a:p>
            <a:r>
              <a:rPr lang="zh-CN" altLang="en-US" dirty="0">
                <a:latin typeface="Times New Roman" panose="02020603050405020304" pitchFamily="16" charset="0"/>
                <a:cs typeface="Times New Roman" panose="02020603050405020304" pitchFamily="16" charset="0"/>
              </a:rPr>
              <a:t>参数优化：误差反向传播  </a:t>
            </a:r>
            <a:r>
              <a:rPr lang="en-US" altLang="zh-CN" dirty="0">
                <a:latin typeface="Times New Roman" panose="02020603050405020304" pitchFamily="16" charset="0"/>
                <a:cs typeface="Times New Roman" panose="02020603050405020304" pitchFamily="16" charset="0"/>
              </a:rPr>
              <a:t>(</a:t>
            </a:r>
            <a:r>
              <a:rPr lang="en-US" altLang="zh-CN" b="0" dirty="0">
                <a:latin typeface="Times New Roman" panose="02020603050405020304" pitchFamily="16" charset="0"/>
                <a:cs typeface="Times New Roman" panose="02020603050405020304" pitchFamily="16" charset="0"/>
              </a:rPr>
              <a:t>error back propagation, BP</a:t>
            </a:r>
            <a:r>
              <a:rPr lang="en-US" altLang="zh-CN" dirty="0">
                <a:latin typeface="Times New Roman" panose="02020603050405020304" pitchFamily="16" charset="0"/>
                <a:cs typeface="Times New Roman" panose="02020603050405020304" pitchFamily="16" charset="0"/>
              </a:rPr>
              <a:t>)</a:t>
            </a:r>
            <a:endParaRPr lang="zh-CN" altLang="en-US" dirty="0">
              <a:latin typeface="黑体" panose="02010609060101010101" pitchFamily="49" charset="-122"/>
              <a:cs typeface="Times New Roman" panose="02020603050405020304" pitchFamily="16" charset="0"/>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矩形 2"/>
              <p:cNvSpPr/>
              <p:nvPr/>
            </p:nvSpPr>
            <p:spPr>
              <a:xfrm>
                <a:off x="5410267" y="713259"/>
                <a:ext cx="6687947" cy="5820183"/>
              </a:xfrm>
              <a:prstGeom prst="rect">
                <a:avLst/>
              </a:prstGeom>
            </p:spPr>
            <p:txBody>
              <a:bodyPr wrap="square">
                <a:spAutoFit/>
              </a:bodyPr>
              <a:lstStyle/>
              <a:p>
                <a:r>
                  <a:rPr lang="zh-CN" altLang="zh-CN" sz="2000" b="1" dirty="0">
                    <a:latin typeface="Times New Roman" panose="02020603050405020304" pitchFamily="16" charset="0"/>
                    <a:ea typeface="楷体" panose="02010609060101010101" pitchFamily="49" charset="-122"/>
                    <a:cs typeface="Times New Roman" panose="02020603050405020304" pitchFamily="16" charset="0"/>
                  </a:rPr>
                  <a:t>下面以</a:t>
                </a:r>
                <a14:m>
                  <m:oMath xmlns:m="http://schemas.openxmlformats.org/officeDocument/2006/math">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𝒘</m:t>
                        </m:r>
                      </m:e>
                      <m:sub>
                        <m:r>
                          <a:rPr lang="en-US" altLang="zh-CN" sz="2000" b="1" i="1">
                            <a:latin typeface="Cambria Math" panose="02040503050406030204" pitchFamily="18" charset="0"/>
                          </a:rPr>
                          <m:t>𝟏</m:t>
                        </m:r>
                      </m:sub>
                    </m:sSub>
                  </m:oMath>
                </a14:m>
                <a:r>
                  <a:rPr lang="zh-CN" altLang="zh-CN" sz="2000" b="1" dirty="0">
                    <a:latin typeface="Times New Roman" panose="02020603050405020304" pitchFamily="16" charset="0"/>
                    <a:ea typeface="楷体" panose="02010609060101010101" pitchFamily="49" charset="-122"/>
                    <a:cs typeface="Times New Roman" panose="02020603050405020304" pitchFamily="16" charset="0"/>
                  </a:rPr>
                  <a:t>为例介绍损失函数</a:t>
                </a:r>
                <a14:m>
                  <m:oMath xmlns:m="http://schemas.openxmlformats.org/officeDocument/2006/math">
                    <m:r>
                      <a:rPr lang="en-US" altLang="zh-CN" sz="2000" b="1" i="1">
                        <a:latin typeface="Cambria Math" panose="02040503050406030204" pitchFamily="18" charset="0"/>
                      </a:rPr>
                      <m:t>𝓛</m:t>
                    </m:r>
                  </m:oMath>
                </a14:m>
                <a:r>
                  <a:rPr lang="zh-CN" altLang="zh-CN" sz="2000" b="1" dirty="0">
                    <a:latin typeface="Times New Roman" panose="02020603050405020304" pitchFamily="16" charset="0"/>
                    <a:ea typeface="楷体" panose="02010609060101010101" pitchFamily="49" charset="-122"/>
                    <a:cs typeface="Times New Roman" panose="02020603050405020304" pitchFamily="16" charset="0"/>
                  </a:rPr>
                  <a:t>对</a:t>
                </a:r>
                <a14:m>
                  <m:oMath xmlns:m="http://schemas.openxmlformats.org/officeDocument/2006/math">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𝒘</m:t>
                        </m:r>
                      </m:e>
                      <m:sub>
                        <m:r>
                          <a:rPr lang="en-US" altLang="zh-CN" sz="2000" b="1" i="1">
                            <a:latin typeface="Cambria Math" panose="02040503050406030204" pitchFamily="18" charset="0"/>
                          </a:rPr>
                          <m:t>𝟏</m:t>
                        </m:r>
                      </m:sub>
                    </m:sSub>
                  </m:oMath>
                </a14:m>
                <a:r>
                  <a:rPr lang="zh-CN" altLang="zh-CN" sz="2000" b="1" dirty="0">
                    <a:latin typeface="Times New Roman" panose="02020603050405020304" pitchFamily="16" charset="0"/>
                    <a:ea typeface="楷体" panose="02010609060101010101" pitchFamily="49" charset="-122"/>
                    <a:cs typeface="Times New Roman" panose="02020603050405020304" pitchFamily="16" charset="0"/>
                  </a:rPr>
                  <a:t>的偏导</a:t>
                </a:r>
                <a14:m>
                  <m:oMath xmlns:m="http://schemas.openxmlformats.org/officeDocument/2006/math">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𝜹</m:t>
                        </m:r>
                      </m:e>
                      <m:sub>
                        <m:r>
                          <a:rPr lang="en-US" altLang="zh-CN" sz="2000" b="1" i="1">
                            <a:latin typeface="Cambria Math" panose="02040503050406030204" pitchFamily="18" charset="0"/>
                          </a:rPr>
                          <m:t>𝟏</m:t>
                        </m:r>
                      </m:sub>
                    </m:sSub>
                  </m:oMath>
                </a14:m>
                <a:r>
                  <a:rPr lang="zh-CN" altLang="zh-CN" sz="2000" b="1" dirty="0">
                    <a:latin typeface="Times New Roman" panose="02020603050405020304" pitchFamily="16" charset="0"/>
                    <a:ea typeface="楷体" panose="02010609060101010101" pitchFamily="49" charset="-122"/>
                    <a:cs typeface="Times New Roman" panose="02020603050405020304" pitchFamily="16" charset="0"/>
                  </a:rPr>
                  <a:t>。</a:t>
                </a:r>
                <a:endParaRPr lang="zh-CN" altLang="zh-CN" sz="2000" b="1" dirty="0">
                  <a:latin typeface="Times New Roman" panose="02020603050405020304" pitchFamily="16" charset="0"/>
                  <a:ea typeface="楷体" panose="02010609060101010101" pitchFamily="49" charset="-122"/>
                  <a:cs typeface="Times New Roman" panose="02020603050405020304" pitchFamily="16" charset="0"/>
                </a:endParaRPr>
              </a:p>
              <a:p>
                <a14:m>
                  <m:oMathPara xmlns:m="http://schemas.openxmlformats.org/officeDocument/2006/math">
                    <m:oMathParaPr>
                      <m:jc m:val="centerGroup"/>
                    </m:oMathParaPr>
                    <m:oMath xmlns:m="http://schemas.openxmlformats.org/officeDocument/2006/math">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𝜹</m:t>
                          </m:r>
                        </m:e>
                        <m:sub>
                          <m:r>
                            <a:rPr lang="en-US" altLang="zh-CN" sz="2000" b="1" i="1">
                              <a:latin typeface="Cambria Math" panose="02040503050406030204" pitchFamily="18" charset="0"/>
                            </a:rPr>
                            <m:t>𝟏</m:t>
                          </m:r>
                        </m:sub>
                      </m:sSub>
                      <m:r>
                        <m:rPr>
                          <m:aln/>
                        </m:rP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r>
                            <a:rPr lang="en-US" altLang="zh-CN" sz="2000" b="1" i="1">
                              <a:latin typeface="Cambria Math" panose="02040503050406030204" pitchFamily="18" charset="0"/>
                            </a:rPr>
                            <m:t>𝝏</m:t>
                          </m:r>
                          <m:r>
                            <a:rPr lang="en-US" altLang="zh-CN" sz="2000" b="1" i="1">
                              <a:latin typeface="Cambria Math" panose="02040503050406030204" pitchFamily="18" charset="0"/>
                            </a:rPr>
                            <m:t>𝓛</m:t>
                          </m:r>
                        </m:num>
                        <m:den>
                          <m:r>
                            <a:rPr lang="en-US" altLang="zh-CN" sz="2000" b="1" i="1">
                              <a:latin typeface="Cambria Math" panose="02040503050406030204" pitchFamily="18" charset="0"/>
                            </a:rPr>
                            <m:t>𝝏</m:t>
                          </m:r>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𝒘</m:t>
                              </m:r>
                            </m:e>
                            <m:sub>
                              <m:r>
                                <a:rPr lang="en-US" altLang="zh-CN" sz="2000" b="1" i="1">
                                  <a:latin typeface="Cambria Math" panose="02040503050406030204" pitchFamily="18" charset="0"/>
                                </a:rPr>
                                <m:t>𝟏</m:t>
                              </m:r>
                            </m:sub>
                          </m:sSub>
                        </m:den>
                      </m:f>
                    </m:oMath>
                    <m:oMath xmlns:m="http://schemas.openxmlformats.org/officeDocument/2006/math">
                      <m:r>
                        <a:rPr lang="en-US" altLang="zh-CN" sz="2000" b="1" i="1">
                          <a:latin typeface="Cambria Math" panose="02040503050406030204" pitchFamily="18" charset="0"/>
                        </a:rPr>
                        <m:t>= </m:t>
                      </m:r>
                      <m:f>
                        <m:fPr>
                          <m:ctrlPr>
                            <a:rPr lang="zh-CN" altLang="zh-CN" sz="2000" b="1" i="1">
                              <a:latin typeface="Cambria Math" panose="02040503050406030204" pitchFamily="18" charset="0"/>
                            </a:rPr>
                          </m:ctrlPr>
                        </m:fPr>
                        <m:num>
                          <m:r>
                            <a:rPr lang="en-US" altLang="zh-CN" sz="2000" b="1" i="1">
                              <a:latin typeface="Cambria Math" panose="02040503050406030204" pitchFamily="18" charset="0"/>
                            </a:rPr>
                            <m:t>𝝏</m:t>
                          </m:r>
                          <m:r>
                            <a:rPr lang="en-US" altLang="zh-CN" sz="2000" b="1" i="1">
                              <a:latin typeface="Cambria Math" panose="02040503050406030204" pitchFamily="18" charset="0"/>
                            </a:rPr>
                            <m:t>𝓛</m:t>
                          </m:r>
                        </m:num>
                        <m:den>
                          <m:r>
                            <a:rPr lang="en-US" altLang="zh-CN" sz="2000" b="1" i="1">
                              <a:latin typeface="Cambria Math" panose="02040503050406030204" pitchFamily="18" charset="0"/>
                            </a:rPr>
                            <m:t>𝝏</m:t>
                          </m:r>
                          <m:acc>
                            <m:accPr>
                              <m:ctrlPr>
                                <a:rPr lang="zh-CN" altLang="zh-CN" sz="2000" b="1" i="1">
                                  <a:latin typeface="Cambria Math" panose="02040503050406030204" pitchFamily="18" charset="0"/>
                                </a:rPr>
                              </m:ctrlPr>
                            </m:accPr>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b="1" i="1">
                                      <a:latin typeface="Cambria Math" panose="02040503050406030204" pitchFamily="18" charset="0"/>
                                    </a:rPr>
                                    <m:t>𝟏</m:t>
                                  </m:r>
                                </m:sub>
                              </m:sSub>
                            </m:e>
                          </m:acc>
                        </m:den>
                      </m:f>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r>
                            <a:rPr lang="en-US" altLang="zh-CN" sz="2000" b="1" i="1">
                              <a:latin typeface="Cambria Math" panose="02040503050406030204" pitchFamily="18" charset="0"/>
                            </a:rPr>
                            <m:t>𝝏</m:t>
                          </m:r>
                          <m:acc>
                            <m:accPr>
                              <m:ctrlPr>
                                <a:rPr lang="zh-CN" altLang="zh-CN" sz="2000" b="1" i="1">
                                  <a:latin typeface="Cambria Math" panose="02040503050406030204" pitchFamily="18" charset="0"/>
                                </a:rPr>
                              </m:ctrlPr>
                            </m:accPr>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b="1" i="1">
                                      <a:latin typeface="Cambria Math" panose="02040503050406030204" pitchFamily="18" charset="0"/>
                                    </a:rPr>
                                    <m:t>𝟏</m:t>
                                  </m:r>
                                </m:sub>
                              </m:sSub>
                            </m:e>
                          </m:acc>
                        </m:num>
                        <m:den>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𝒘</m:t>
                              </m:r>
                            </m:e>
                            <m:sub>
                              <m:r>
                                <a:rPr lang="en-US" altLang="zh-CN" sz="2000" b="1" i="1">
                                  <a:latin typeface="Cambria Math" panose="02040503050406030204" pitchFamily="18" charset="0"/>
                                </a:rPr>
                                <m:t>𝟏</m:t>
                              </m:r>
                            </m:sub>
                          </m:sSub>
                        </m:den>
                      </m:f>
                      <m:r>
                        <a:rPr lang="en-US" altLang="zh-CN" sz="2000" b="1">
                          <a:latin typeface="Cambria Math" panose="02040503050406030204" pitchFamily="18" charset="0"/>
                        </a:rPr>
                        <m:t>+</m:t>
                      </m:r>
                      <m:f>
                        <m:fPr>
                          <m:ctrlPr>
                            <a:rPr lang="zh-CN" altLang="zh-CN" sz="2000" b="1" i="1">
                              <a:latin typeface="Cambria Math" panose="02040503050406030204" pitchFamily="18" charset="0"/>
                            </a:rPr>
                          </m:ctrlPr>
                        </m:fPr>
                        <m:num>
                          <m:r>
                            <a:rPr lang="en-US" altLang="zh-CN" sz="2000" b="1" i="1">
                              <a:latin typeface="Cambria Math" panose="02040503050406030204" pitchFamily="18" charset="0"/>
                            </a:rPr>
                            <m:t>𝝏</m:t>
                          </m:r>
                          <m:r>
                            <a:rPr lang="en-US" altLang="zh-CN" sz="2000" b="1" i="1">
                              <a:latin typeface="Cambria Math" panose="02040503050406030204" pitchFamily="18" charset="0"/>
                            </a:rPr>
                            <m:t>𝓛</m:t>
                          </m:r>
                        </m:num>
                        <m:den>
                          <m:r>
                            <a:rPr lang="en-US" altLang="zh-CN" sz="2000" b="1" i="1">
                              <a:latin typeface="Cambria Math" panose="02040503050406030204" pitchFamily="18" charset="0"/>
                            </a:rPr>
                            <m:t>𝝏</m:t>
                          </m:r>
                          <m:acc>
                            <m:accPr>
                              <m:ctrlPr>
                                <a:rPr lang="zh-CN" altLang="zh-CN" sz="2000" b="1" i="1">
                                  <a:latin typeface="Cambria Math" panose="02040503050406030204" pitchFamily="18" charset="0"/>
                                </a:rPr>
                              </m:ctrlPr>
                            </m:accPr>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b="1" i="1">
                                      <a:latin typeface="Cambria Math" panose="02040503050406030204" pitchFamily="18" charset="0"/>
                                    </a:rPr>
                                    <m:t>𝟐</m:t>
                                  </m:r>
                                </m:sub>
                              </m:sSub>
                            </m:e>
                          </m:acc>
                        </m:den>
                      </m:f>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r>
                            <a:rPr lang="en-US" altLang="zh-CN" sz="2000" b="1" i="1">
                              <a:latin typeface="Cambria Math" panose="02040503050406030204" pitchFamily="18" charset="0"/>
                            </a:rPr>
                            <m:t>𝝏</m:t>
                          </m:r>
                          <m:acc>
                            <m:accPr>
                              <m:ctrlPr>
                                <a:rPr lang="zh-CN" altLang="zh-CN" sz="2000" b="1" i="1">
                                  <a:latin typeface="Cambria Math" panose="02040503050406030204" pitchFamily="18" charset="0"/>
                                </a:rPr>
                              </m:ctrlPr>
                            </m:accPr>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b="1" i="1">
                                      <a:latin typeface="Cambria Math" panose="02040503050406030204" pitchFamily="18" charset="0"/>
                                    </a:rPr>
                                    <m:t>𝟐</m:t>
                                  </m:r>
                                </m:sub>
                              </m:sSub>
                            </m:e>
                          </m:acc>
                        </m:num>
                        <m:den>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𝒘</m:t>
                              </m:r>
                            </m:e>
                            <m:sub>
                              <m:r>
                                <a:rPr lang="en-US" altLang="zh-CN" sz="2000" b="1" i="1">
                                  <a:latin typeface="Cambria Math" panose="02040503050406030204" pitchFamily="18" charset="0"/>
                                </a:rPr>
                                <m:t>𝟏</m:t>
                              </m:r>
                            </m:sub>
                          </m:sSub>
                        </m:den>
                      </m:f>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r>
                            <a:rPr lang="en-US" altLang="zh-CN" sz="2000" b="1" i="1">
                              <a:latin typeface="Cambria Math" panose="02040503050406030204" pitchFamily="18" charset="0"/>
                            </a:rPr>
                            <m:t>𝝏</m:t>
                          </m:r>
                          <m:r>
                            <a:rPr lang="en-US" altLang="zh-CN" sz="2000" b="1" i="1">
                              <a:latin typeface="Cambria Math" panose="02040503050406030204" pitchFamily="18" charset="0"/>
                            </a:rPr>
                            <m:t>𝓛</m:t>
                          </m:r>
                        </m:num>
                        <m:den>
                          <m:r>
                            <a:rPr lang="en-US" altLang="zh-CN" sz="2000" b="1" i="1">
                              <a:latin typeface="Cambria Math" panose="02040503050406030204" pitchFamily="18" charset="0"/>
                            </a:rPr>
                            <m:t>𝝏</m:t>
                          </m:r>
                          <m:acc>
                            <m:accPr>
                              <m:ctrlPr>
                                <a:rPr lang="zh-CN" altLang="zh-CN" sz="2000" b="1" i="1">
                                  <a:latin typeface="Cambria Math" panose="02040503050406030204" pitchFamily="18" charset="0"/>
                                </a:rPr>
                              </m:ctrlPr>
                            </m:accPr>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b="1" i="1">
                                      <a:latin typeface="Cambria Math" panose="02040503050406030204" pitchFamily="18" charset="0"/>
                                    </a:rPr>
                                    <m:t>𝟑</m:t>
                                  </m:r>
                                </m:sub>
                              </m:sSub>
                            </m:e>
                          </m:acc>
                        </m:den>
                      </m:f>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r>
                            <a:rPr lang="en-US" altLang="zh-CN" sz="2000" b="1" i="1">
                              <a:latin typeface="Cambria Math" panose="02040503050406030204" pitchFamily="18" charset="0"/>
                            </a:rPr>
                            <m:t>𝝏</m:t>
                          </m:r>
                          <m:acc>
                            <m:accPr>
                              <m:ctrlPr>
                                <a:rPr lang="zh-CN" altLang="zh-CN" sz="2000" b="1" i="1">
                                  <a:latin typeface="Cambria Math" panose="02040503050406030204" pitchFamily="18" charset="0"/>
                                </a:rPr>
                              </m:ctrlPr>
                            </m:accPr>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b="1" i="1">
                                      <a:latin typeface="Cambria Math" panose="02040503050406030204" pitchFamily="18" charset="0"/>
                                    </a:rPr>
                                    <m:t>𝟑</m:t>
                                  </m:r>
                                </m:sub>
                              </m:sSub>
                            </m:e>
                          </m:acc>
                        </m:num>
                        <m:den>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𝒘</m:t>
                              </m:r>
                            </m:e>
                            <m:sub>
                              <m:r>
                                <a:rPr lang="en-US" altLang="zh-CN" sz="2000" b="1" i="1">
                                  <a:latin typeface="Cambria Math" panose="02040503050406030204" pitchFamily="18" charset="0"/>
                                </a:rPr>
                                <m:t>𝟏</m:t>
                              </m:r>
                            </m:sub>
                          </m:sSub>
                        </m:den>
                      </m:f>
                    </m:oMath>
                    <m:oMath xmlns:m="http://schemas.openxmlformats.org/officeDocument/2006/math">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r>
                            <a:rPr lang="en-US" altLang="zh-CN" sz="2000" b="1" i="1">
                              <a:latin typeface="Cambria Math" panose="02040503050406030204" pitchFamily="18" charset="0"/>
                            </a:rPr>
                            <m:t>𝝏</m:t>
                          </m:r>
                          <m:r>
                            <a:rPr lang="en-US" altLang="zh-CN" sz="2000" b="1" i="1">
                              <a:latin typeface="Cambria Math" panose="02040503050406030204" pitchFamily="18" charset="0"/>
                            </a:rPr>
                            <m:t>𝓛</m:t>
                          </m:r>
                        </m:num>
                        <m:den>
                          <m:r>
                            <a:rPr lang="en-US" altLang="zh-CN" sz="2000" b="1" i="1">
                              <a:latin typeface="Cambria Math" panose="02040503050406030204" pitchFamily="18" charset="0"/>
                            </a:rPr>
                            <m:t>𝝏</m:t>
                          </m:r>
                          <m:acc>
                            <m:accPr>
                              <m:ctrlPr>
                                <a:rPr lang="zh-CN" altLang="zh-CN" sz="2000" b="1" i="1">
                                  <a:latin typeface="Cambria Math" panose="02040503050406030204" pitchFamily="18" charset="0"/>
                                </a:rPr>
                              </m:ctrlPr>
                            </m:accPr>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b="1" i="1">
                                      <a:latin typeface="Cambria Math" panose="02040503050406030204" pitchFamily="18" charset="0"/>
                                    </a:rPr>
                                    <m:t>𝟏</m:t>
                                  </m:r>
                                </m:sub>
                              </m:sSub>
                            </m:e>
                          </m:acc>
                        </m:den>
                      </m:f>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r>
                            <a:rPr lang="en-US" altLang="zh-CN" sz="2000" b="1" i="1">
                              <a:latin typeface="Cambria Math" panose="02040503050406030204" pitchFamily="18" charset="0"/>
                            </a:rPr>
                            <m:t>𝝏</m:t>
                          </m:r>
                          <m:acc>
                            <m:accPr>
                              <m:ctrlPr>
                                <a:rPr lang="zh-CN" altLang="zh-CN" sz="2000" b="1" i="1">
                                  <a:latin typeface="Cambria Math" panose="02040503050406030204" pitchFamily="18" charset="0"/>
                                </a:rPr>
                              </m:ctrlPr>
                            </m:accPr>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b="1" i="1">
                                      <a:latin typeface="Cambria Math" panose="02040503050406030204" pitchFamily="18" charset="0"/>
                                    </a:rPr>
                                    <m:t>𝟏</m:t>
                                  </m:r>
                                </m:sub>
                              </m:sSub>
                            </m:e>
                          </m:acc>
                        </m:num>
                        <m:den>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𝑰𝒏</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𝒐</m:t>
                                  </m:r>
                                </m:e>
                                <m:sub>
                                  <m:r>
                                    <a:rPr lang="en-US" altLang="zh-CN" sz="2000" b="1" i="1">
                                      <a:latin typeface="Cambria Math" panose="02040503050406030204" pitchFamily="18" charset="0"/>
                                    </a:rPr>
                                    <m:t>𝟏</m:t>
                                  </m:r>
                                </m:sub>
                              </m:sSub>
                            </m:sub>
                          </m:sSub>
                        </m:den>
                      </m:f>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𝑰𝒏</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𝒐</m:t>
                                  </m:r>
                                </m:e>
                                <m:sub>
                                  <m:r>
                                    <a:rPr lang="en-US" altLang="zh-CN" sz="2000" b="1" i="1">
                                      <a:latin typeface="Cambria Math" panose="02040503050406030204" pitchFamily="18" charset="0"/>
                                    </a:rPr>
                                    <m:t>𝟏</m:t>
                                  </m:r>
                                </m:sub>
                              </m:sSub>
                            </m:sub>
                          </m:sSub>
                        </m:num>
                        <m:den>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𝑶𝒖𝒕</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𝒉</m:t>
                                  </m:r>
                                </m:e>
                                <m:sub>
                                  <m:r>
                                    <a:rPr lang="en-US" altLang="zh-CN" sz="2000" b="1" i="1">
                                      <a:latin typeface="Cambria Math" panose="02040503050406030204" pitchFamily="18" charset="0"/>
                                    </a:rPr>
                                    <m:t>𝟏</m:t>
                                  </m:r>
                                </m:sub>
                              </m:sSub>
                            </m:sub>
                          </m:sSub>
                        </m:den>
                      </m:f>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𝑶𝒖𝒕</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𝒉</m:t>
                                  </m:r>
                                </m:e>
                                <m:sub>
                                  <m:r>
                                    <a:rPr lang="en-US" altLang="zh-CN" sz="2000" b="1" i="1">
                                      <a:latin typeface="Cambria Math" panose="02040503050406030204" pitchFamily="18" charset="0"/>
                                    </a:rPr>
                                    <m:t>𝟏</m:t>
                                  </m:r>
                                </m:sub>
                              </m:sSub>
                            </m:sub>
                          </m:sSub>
                        </m:num>
                        <m:den>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𝑰𝒏</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𝒉</m:t>
                                  </m:r>
                                </m:e>
                                <m:sub>
                                  <m:r>
                                    <a:rPr lang="en-US" altLang="zh-CN" sz="2000" b="1" i="1">
                                      <a:latin typeface="Cambria Math" panose="02040503050406030204" pitchFamily="18" charset="0"/>
                                    </a:rPr>
                                    <m:t>𝟏</m:t>
                                  </m:r>
                                </m:sub>
                              </m:sSub>
                            </m:sub>
                          </m:sSub>
                        </m:den>
                      </m:f>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𝑰𝒏</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𝒉</m:t>
                                  </m:r>
                                </m:e>
                                <m:sub>
                                  <m:r>
                                    <a:rPr lang="en-US" altLang="zh-CN" sz="2000" b="1" i="1">
                                      <a:latin typeface="Cambria Math" panose="02040503050406030204" pitchFamily="18" charset="0"/>
                                    </a:rPr>
                                    <m:t>𝟏</m:t>
                                  </m:r>
                                </m:sub>
                              </m:sSub>
                            </m:sub>
                          </m:sSub>
                        </m:num>
                        <m:den>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𝒘</m:t>
                              </m:r>
                            </m:e>
                            <m:sub>
                              <m:r>
                                <a:rPr lang="en-US" altLang="zh-CN" sz="2000" b="1" i="1">
                                  <a:latin typeface="Cambria Math" panose="02040503050406030204" pitchFamily="18" charset="0"/>
                                </a:rPr>
                                <m:t>𝟏</m:t>
                              </m:r>
                            </m:sub>
                          </m:sSub>
                        </m:den>
                      </m:f>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r>
                            <a:rPr lang="en-US" altLang="zh-CN" sz="2000" b="1" i="1">
                              <a:latin typeface="Cambria Math" panose="02040503050406030204" pitchFamily="18" charset="0"/>
                            </a:rPr>
                            <m:t>𝝏</m:t>
                          </m:r>
                          <m:r>
                            <a:rPr lang="en-US" altLang="zh-CN" sz="2000" b="1" i="1">
                              <a:latin typeface="Cambria Math" panose="02040503050406030204" pitchFamily="18" charset="0"/>
                            </a:rPr>
                            <m:t>𝓛</m:t>
                          </m:r>
                        </m:num>
                        <m:den>
                          <m:r>
                            <a:rPr lang="en-US" altLang="zh-CN" sz="2000" b="1" i="1">
                              <a:latin typeface="Cambria Math" panose="02040503050406030204" pitchFamily="18" charset="0"/>
                            </a:rPr>
                            <m:t>𝝏</m:t>
                          </m:r>
                          <m:acc>
                            <m:accPr>
                              <m:ctrlPr>
                                <a:rPr lang="zh-CN" altLang="zh-CN" sz="2000" b="1" i="1">
                                  <a:latin typeface="Cambria Math" panose="02040503050406030204" pitchFamily="18" charset="0"/>
                                </a:rPr>
                              </m:ctrlPr>
                            </m:accPr>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b="1" i="1">
                                      <a:latin typeface="Cambria Math" panose="02040503050406030204" pitchFamily="18" charset="0"/>
                                    </a:rPr>
                                    <m:t>𝟐</m:t>
                                  </m:r>
                                </m:sub>
                              </m:sSub>
                            </m:e>
                          </m:acc>
                        </m:den>
                      </m:f>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r>
                            <a:rPr lang="en-US" altLang="zh-CN" sz="2000" b="1" i="1">
                              <a:latin typeface="Cambria Math" panose="02040503050406030204" pitchFamily="18" charset="0"/>
                            </a:rPr>
                            <m:t>𝝏</m:t>
                          </m:r>
                          <m:acc>
                            <m:accPr>
                              <m:ctrlPr>
                                <a:rPr lang="zh-CN" altLang="zh-CN" sz="2000" b="1" i="1">
                                  <a:latin typeface="Cambria Math" panose="02040503050406030204" pitchFamily="18" charset="0"/>
                                </a:rPr>
                              </m:ctrlPr>
                            </m:accPr>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b="1" i="1">
                                      <a:latin typeface="Cambria Math" panose="02040503050406030204" pitchFamily="18" charset="0"/>
                                    </a:rPr>
                                    <m:t>𝟐</m:t>
                                  </m:r>
                                </m:sub>
                              </m:sSub>
                            </m:e>
                          </m:acc>
                        </m:num>
                        <m:den>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𝑰𝒏</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𝒐</m:t>
                                  </m:r>
                                </m:e>
                                <m:sub>
                                  <m:r>
                                    <a:rPr lang="en-US" altLang="zh-CN" sz="2000" b="1" i="1">
                                      <a:latin typeface="Cambria Math" panose="02040503050406030204" pitchFamily="18" charset="0"/>
                                    </a:rPr>
                                    <m:t>𝟐</m:t>
                                  </m:r>
                                </m:sub>
                              </m:sSub>
                            </m:sub>
                          </m:sSub>
                        </m:den>
                      </m:f>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𝑰𝒏</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𝒐</m:t>
                                  </m:r>
                                </m:e>
                                <m:sub>
                                  <m:r>
                                    <a:rPr lang="en-US" altLang="zh-CN" sz="2000" b="1" i="1">
                                      <a:latin typeface="Cambria Math" panose="02040503050406030204" pitchFamily="18" charset="0"/>
                                    </a:rPr>
                                    <m:t>𝟐</m:t>
                                  </m:r>
                                </m:sub>
                              </m:sSub>
                            </m:sub>
                          </m:sSub>
                        </m:num>
                        <m:den>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𝑶𝒖𝒕</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𝒉</m:t>
                                  </m:r>
                                </m:e>
                                <m:sub>
                                  <m:r>
                                    <a:rPr lang="en-US" altLang="zh-CN" sz="2000" b="1" i="1">
                                      <a:latin typeface="Cambria Math" panose="02040503050406030204" pitchFamily="18" charset="0"/>
                                    </a:rPr>
                                    <m:t>𝟏</m:t>
                                  </m:r>
                                </m:sub>
                              </m:sSub>
                            </m:sub>
                          </m:sSub>
                        </m:den>
                      </m:f>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r>
                            <a:rPr lang="en-US" altLang="zh-CN" sz="2000" b="1" i="1">
                              <a:latin typeface="Cambria Math" panose="02040503050406030204" pitchFamily="18" charset="0"/>
                            </a:rPr>
                            <m:t>𝝏</m:t>
                          </m:r>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𝑶𝒖𝒕</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𝒉</m:t>
                                  </m:r>
                                </m:e>
                                <m:sub>
                                  <m:r>
                                    <a:rPr lang="en-US" altLang="zh-CN" sz="2000" b="1" i="1">
                                      <a:latin typeface="Cambria Math" panose="02040503050406030204" pitchFamily="18" charset="0"/>
                                    </a:rPr>
                                    <m:t>𝟏</m:t>
                                  </m:r>
                                </m:sub>
                              </m:sSub>
                            </m:sub>
                          </m:sSub>
                        </m:num>
                        <m:den>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𝑰𝒏</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𝒉</m:t>
                                  </m:r>
                                </m:e>
                                <m:sub>
                                  <m:r>
                                    <a:rPr lang="en-US" altLang="zh-CN" sz="2000" b="1" i="1">
                                      <a:latin typeface="Cambria Math" panose="02040503050406030204" pitchFamily="18" charset="0"/>
                                    </a:rPr>
                                    <m:t>𝟏</m:t>
                                  </m:r>
                                </m:sub>
                              </m:sSub>
                            </m:sub>
                          </m:sSub>
                        </m:den>
                      </m:f>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𝑰𝒏</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𝒉</m:t>
                                  </m:r>
                                </m:e>
                                <m:sub>
                                  <m:r>
                                    <a:rPr lang="en-US" altLang="zh-CN" sz="2000" b="1" i="1">
                                      <a:latin typeface="Cambria Math" panose="02040503050406030204" pitchFamily="18" charset="0"/>
                                    </a:rPr>
                                    <m:t>𝟏</m:t>
                                  </m:r>
                                </m:sub>
                              </m:sSub>
                            </m:sub>
                          </m:sSub>
                        </m:num>
                        <m:den>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𝒘</m:t>
                              </m:r>
                            </m:e>
                            <m:sub>
                              <m:r>
                                <a:rPr lang="en-US" altLang="zh-CN" sz="2000" b="1" i="1">
                                  <a:latin typeface="Cambria Math" panose="02040503050406030204" pitchFamily="18" charset="0"/>
                                </a:rPr>
                                <m:t>𝟏</m:t>
                              </m:r>
                            </m:sub>
                          </m:sSub>
                        </m:den>
                      </m:f>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r>
                            <a:rPr lang="en-US" altLang="zh-CN" sz="2000" b="1" i="1">
                              <a:latin typeface="Cambria Math" panose="02040503050406030204" pitchFamily="18" charset="0"/>
                            </a:rPr>
                            <m:t>𝝏</m:t>
                          </m:r>
                          <m:r>
                            <a:rPr lang="en-US" altLang="zh-CN" sz="2000" b="1" i="1">
                              <a:latin typeface="Cambria Math" panose="02040503050406030204" pitchFamily="18" charset="0"/>
                            </a:rPr>
                            <m:t>𝓛</m:t>
                          </m:r>
                        </m:num>
                        <m:den>
                          <m:r>
                            <a:rPr lang="en-US" altLang="zh-CN" sz="2000" b="1" i="1">
                              <a:latin typeface="Cambria Math" panose="02040503050406030204" pitchFamily="18" charset="0"/>
                            </a:rPr>
                            <m:t>𝝏</m:t>
                          </m:r>
                          <m:acc>
                            <m:accPr>
                              <m:ctrlPr>
                                <a:rPr lang="zh-CN" altLang="zh-CN" sz="2000" b="1" i="1">
                                  <a:latin typeface="Cambria Math" panose="02040503050406030204" pitchFamily="18" charset="0"/>
                                </a:rPr>
                              </m:ctrlPr>
                            </m:accPr>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b="1" i="1">
                                      <a:latin typeface="Cambria Math" panose="02040503050406030204" pitchFamily="18" charset="0"/>
                                    </a:rPr>
                                    <m:t>𝟑</m:t>
                                  </m:r>
                                </m:sub>
                              </m:sSub>
                            </m:e>
                          </m:acc>
                        </m:den>
                      </m:f>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r>
                            <a:rPr lang="en-US" altLang="zh-CN" sz="2000" b="1" i="1">
                              <a:latin typeface="Cambria Math" panose="02040503050406030204" pitchFamily="18" charset="0"/>
                            </a:rPr>
                            <m:t>𝝏</m:t>
                          </m:r>
                          <m:acc>
                            <m:accPr>
                              <m:ctrlPr>
                                <a:rPr lang="zh-CN" altLang="zh-CN" sz="2000" b="1" i="1">
                                  <a:latin typeface="Cambria Math" panose="02040503050406030204" pitchFamily="18" charset="0"/>
                                </a:rPr>
                              </m:ctrlPr>
                            </m:accPr>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b="1" i="1">
                                      <a:latin typeface="Cambria Math" panose="02040503050406030204" pitchFamily="18" charset="0"/>
                                    </a:rPr>
                                    <m:t>𝟑</m:t>
                                  </m:r>
                                </m:sub>
                              </m:sSub>
                            </m:e>
                          </m:acc>
                        </m:num>
                        <m:den>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𝑰𝒏</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𝒐</m:t>
                                  </m:r>
                                </m:e>
                                <m:sub>
                                  <m:r>
                                    <a:rPr lang="en-US" altLang="zh-CN" sz="2000" b="1" i="1">
                                      <a:latin typeface="Cambria Math" panose="02040503050406030204" pitchFamily="18" charset="0"/>
                                    </a:rPr>
                                    <m:t>𝟑</m:t>
                                  </m:r>
                                </m:sub>
                              </m:sSub>
                            </m:sub>
                          </m:sSub>
                        </m:den>
                      </m:f>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𝑰𝒏</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𝒐</m:t>
                                  </m:r>
                                </m:e>
                                <m:sub>
                                  <m:r>
                                    <a:rPr lang="en-US" altLang="zh-CN" sz="2000" b="1" i="1">
                                      <a:latin typeface="Cambria Math" panose="02040503050406030204" pitchFamily="18" charset="0"/>
                                    </a:rPr>
                                    <m:t>𝟑</m:t>
                                  </m:r>
                                </m:sub>
                              </m:sSub>
                            </m:sub>
                          </m:sSub>
                        </m:num>
                        <m:den>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𝑶𝒖𝒕</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𝒉</m:t>
                                  </m:r>
                                </m:e>
                                <m:sub>
                                  <m:r>
                                    <a:rPr lang="en-US" altLang="zh-CN" sz="2000" b="1" i="1">
                                      <a:latin typeface="Cambria Math" panose="02040503050406030204" pitchFamily="18" charset="0"/>
                                    </a:rPr>
                                    <m:t>𝟏</m:t>
                                  </m:r>
                                </m:sub>
                              </m:sSub>
                            </m:sub>
                          </m:sSub>
                        </m:den>
                      </m:f>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r>
                            <a:rPr lang="en-US" altLang="zh-CN" sz="2000" b="1" i="1">
                              <a:latin typeface="Cambria Math" panose="02040503050406030204" pitchFamily="18" charset="0"/>
                            </a:rPr>
                            <m:t>𝝏</m:t>
                          </m:r>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𝑶𝒖𝒕</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𝒉</m:t>
                                  </m:r>
                                </m:e>
                                <m:sub>
                                  <m:r>
                                    <a:rPr lang="en-US" altLang="zh-CN" sz="2000" b="1" i="1">
                                      <a:latin typeface="Cambria Math" panose="02040503050406030204" pitchFamily="18" charset="0"/>
                                    </a:rPr>
                                    <m:t>𝟏</m:t>
                                  </m:r>
                                </m:sub>
                              </m:sSub>
                            </m:sub>
                          </m:sSub>
                        </m:num>
                        <m:den>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𝑰𝒏</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𝒉</m:t>
                                  </m:r>
                                </m:e>
                                <m:sub>
                                  <m:r>
                                    <a:rPr lang="en-US" altLang="zh-CN" sz="2000" b="1" i="1">
                                      <a:latin typeface="Cambria Math" panose="02040503050406030204" pitchFamily="18" charset="0"/>
                                    </a:rPr>
                                    <m:t>𝟏</m:t>
                                  </m:r>
                                </m:sub>
                              </m:sSub>
                            </m:sub>
                          </m:sSub>
                        </m:den>
                      </m:f>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𝑰𝒏</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𝒉</m:t>
                                  </m:r>
                                </m:e>
                                <m:sub>
                                  <m:r>
                                    <a:rPr lang="en-US" altLang="zh-CN" sz="2000" b="1" i="1">
                                      <a:latin typeface="Cambria Math" panose="02040503050406030204" pitchFamily="18" charset="0"/>
                                    </a:rPr>
                                    <m:t>𝟏</m:t>
                                  </m:r>
                                </m:sub>
                              </m:sSub>
                            </m:sub>
                          </m:sSub>
                        </m:num>
                        <m:den>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𝒘</m:t>
                              </m:r>
                            </m:e>
                            <m:sub>
                              <m:r>
                                <a:rPr lang="en-US" altLang="zh-CN" sz="2000" b="1" i="1">
                                  <a:latin typeface="Cambria Math" panose="02040503050406030204" pitchFamily="18" charset="0"/>
                                </a:rPr>
                                <m:t>𝟏</m:t>
                              </m:r>
                            </m:sub>
                          </m:sSub>
                        </m:den>
                      </m:f>
                    </m:oMath>
                    <m:oMath xmlns:m="http://schemas.openxmlformats.org/officeDocument/2006/math">
                      <m:r>
                        <a:rPr lang="en-US" altLang="zh-CN" sz="2000" b="1" i="1">
                          <a:latin typeface="Cambria Math" panose="02040503050406030204" pitchFamily="18" charset="0"/>
                        </a:rPr>
                        <m:t>=</m:t>
                      </m:r>
                      <m:d>
                        <m:dPr>
                          <m:ctrlPr>
                            <a:rPr lang="zh-CN" altLang="zh-CN" sz="2000" b="1" i="1">
                              <a:latin typeface="Cambria Math" panose="02040503050406030204" pitchFamily="18" charset="0"/>
                            </a:rPr>
                          </m:ctrlPr>
                        </m:dPr>
                        <m:e>
                          <m:f>
                            <m:fPr>
                              <m:ctrlPr>
                                <a:rPr lang="zh-CN" altLang="zh-CN" sz="2000" b="1" i="1">
                                  <a:latin typeface="Cambria Math" panose="02040503050406030204" pitchFamily="18" charset="0"/>
                                </a:rPr>
                              </m:ctrlPr>
                            </m:fPr>
                            <m:num>
                              <m:r>
                                <a:rPr lang="en-US" altLang="zh-CN" sz="2000" b="1" i="1">
                                  <a:latin typeface="Cambria Math" panose="02040503050406030204" pitchFamily="18" charset="0"/>
                                </a:rPr>
                                <m:t>𝝏</m:t>
                              </m:r>
                              <m:r>
                                <a:rPr lang="en-US" altLang="zh-CN" sz="2000" b="1" i="1">
                                  <a:latin typeface="Cambria Math" panose="02040503050406030204" pitchFamily="18" charset="0"/>
                                </a:rPr>
                                <m:t>𝓛</m:t>
                              </m:r>
                            </m:num>
                            <m:den>
                              <m:r>
                                <a:rPr lang="en-US" altLang="zh-CN" sz="2000" b="1" i="1">
                                  <a:latin typeface="Cambria Math" panose="02040503050406030204" pitchFamily="18" charset="0"/>
                                </a:rPr>
                                <m:t>𝝏</m:t>
                              </m:r>
                              <m:acc>
                                <m:accPr>
                                  <m:ctrlPr>
                                    <a:rPr lang="zh-CN" altLang="zh-CN" sz="2000" b="1" i="1">
                                      <a:latin typeface="Cambria Math" panose="02040503050406030204" pitchFamily="18" charset="0"/>
                                    </a:rPr>
                                  </m:ctrlPr>
                                </m:accPr>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b="1" i="1">
                                          <a:latin typeface="Cambria Math" panose="02040503050406030204" pitchFamily="18" charset="0"/>
                                        </a:rPr>
                                        <m:t>𝟏</m:t>
                                      </m:r>
                                    </m:sub>
                                  </m:sSub>
                                </m:e>
                              </m:acc>
                            </m:den>
                          </m:f>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r>
                                <a:rPr lang="en-US" altLang="zh-CN" sz="2000" b="1" i="1">
                                  <a:latin typeface="Cambria Math" panose="02040503050406030204" pitchFamily="18" charset="0"/>
                                </a:rPr>
                                <m:t>𝝏</m:t>
                              </m:r>
                              <m:acc>
                                <m:accPr>
                                  <m:ctrlPr>
                                    <a:rPr lang="zh-CN" altLang="zh-CN" sz="2000" b="1" i="1">
                                      <a:latin typeface="Cambria Math" panose="02040503050406030204" pitchFamily="18" charset="0"/>
                                    </a:rPr>
                                  </m:ctrlPr>
                                </m:accPr>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b="1" i="1">
                                          <a:latin typeface="Cambria Math" panose="02040503050406030204" pitchFamily="18" charset="0"/>
                                        </a:rPr>
                                        <m:t>𝟏</m:t>
                                      </m:r>
                                    </m:sub>
                                  </m:sSub>
                                </m:e>
                              </m:acc>
                            </m:num>
                            <m:den>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𝑰𝒏</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𝒐</m:t>
                                      </m:r>
                                    </m:e>
                                    <m:sub>
                                      <m:r>
                                        <a:rPr lang="en-US" altLang="zh-CN" sz="2000" b="1" i="1">
                                          <a:latin typeface="Cambria Math" panose="02040503050406030204" pitchFamily="18" charset="0"/>
                                        </a:rPr>
                                        <m:t>𝟏</m:t>
                                      </m:r>
                                    </m:sub>
                                  </m:sSub>
                                </m:sub>
                              </m:sSub>
                            </m:den>
                          </m:f>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𝑰𝒏</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𝒐</m:t>
                                      </m:r>
                                    </m:e>
                                    <m:sub>
                                      <m:r>
                                        <a:rPr lang="en-US" altLang="zh-CN" sz="2000" b="1" i="1">
                                          <a:latin typeface="Cambria Math" panose="02040503050406030204" pitchFamily="18" charset="0"/>
                                        </a:rPr>
                                        <m:t>𝟏</m:t>
                                      </m:r>
                                    </m:sub>
                                  </m:sSub>
                                </m:sub>
                              </m:sSub>
                            </m:num>
                            <m:den>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𝑶𝒖𝒕</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𝒉</m:t>
                                      </m:r>
                                    </m:e>
                                    <m:sub>
                                      <m:r>
                                        <a:rPr lang="en-US" altLang="zh-CN" sz="2000" b="1" i="1">
                                          <a:latin typeface="Cambria Math" panose="02040503050406030204" pitchFamily="18" charset="0"/>
                                        </a:rPr>
                                        <m:t>𝟏</m:t>
                                      </m:r>
                                    </m:sub>
                                  </m:sSub>
                                </m:sub>
                              </m:sSub>
                            </m:den>
                          </m:f>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r>
                                <a:rPr lang="en-US" altLang="zh-CN" sz="2000" b="1" i="1">
                                  <a:latin typeface="Cambria Math" panose="02040503050406030204" pitchFamily="18" charset="0"/>
                                </a:rPr>
                                <m:t>𝝏</m:t>
                              </m:r>
                              <m:r>
                                <a:rPr lang="en-US" altLang="zh-CN" sz="2000" b="1" i="1">
                                  <a:latin typeface="Cambria Math" panose="02040503050406030204" pitchFamily="18" charset="0"/>
                                </a:rPr>
                                <m:t>𝓛</m:t>
                              </m:r>
                            </m:num>
                            <m:den>
                              <m:r>
                                <a:rPr lang="en-US" altLang="zh-CN" sz="2000" b="1" i="1">
                                  <a:latin typeface="Cambria Math" panose="02040503050406030204" pitchFamily="18" charset="0"/>
                                </a:rPr>
                                <m:t>𝝏</m:t>
                              </m:r>
                              <m:acc>
                                <m:accPr>
                                  <m:ctrlPr>
                                    <a:rPr lang="zh-CN" altLang="zh-CN" sz="2000" b="1" i="1">
                                      <a:latin typeface="Cambria Math" panose="02040503050406030204" pitchFamily="18" charset="0"/>
                                    </a:rPr>
                                  </m:ctrlPr>
                                </m:accPr>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b="1" i="1">
                                          <a:latin typeface="Cambria Math" panose="02040503050406030204" pitchFamily="18" charset="0"/>
                                        </a:rPr>
                                        <m:t>𝟐</m:t>
                                      </m:r>
                                    </m:sub>
                                  </m:sSub>
                                </m:e>
                              </m:acc>
                            </m:den>
                          </m:f>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r>
                                <a:rPr lang="en-US" altLang="zh-CN" sz="2000" b="1" i="1">
                                  <a:latin typeface="Cambria Math" panose="02040503050406030204" pitchFamily="18" charset="0"/>
                                </a:rPr>
                                <m:t>𝝏</m:t>
                              </m:r>
                              <m:acc>
                                <m:accPr>
                                  <m:ctrlPr>
                                    <a:rPr lang="zh-CN" altLang="zh-CN" sz="2000" b="1" i="1">
                                      <a:latin typeface="Cambria Math" panose="02040503050406030204" pitchFamily="18" charset="0"/>
                                    </a:rPr>
                                  </m:ctrlPr>
                                </m:accPr>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b="1" i="1">
                                          <a:latin typeface="Cambria Math" panose="02040503050406030204" pitchFamily="18" charset="0"/>
                                        </a:rPr>
                                        <m:t>𝟐</m:t>
                                      </m:r>
                                    </m:sub>
                                  </m:sSub>
                                </m:e>
                              </m:acc>
                            </m:num>
                            <m:den>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𝑰𝒏</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𝒐</m:t>
                                      </m:r>
                                    </m:e>
                                    <m:sub>
                                      <m:r>
                                        <a:rPr lang="en-US" altLang="zh-CN" sz="2000" b="1" i="1">
                                          <a:latin typeface="Cambria Math" panose="02040503050406030204" pitchFamily="18" charset="0"/>
                                        </a:rPr>
                                        <m:t>𝟐</m:t>
                                      </m:r>
                                    </m:sub>
                                  </m:sSub>
                                </m:sub>
                              </m:sSub>
                            </m:den>
                          </m:f>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𝑰𝒏</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𝒐</m:t>
                                      </m:r>
                                    </m:e>
                                    <m:sub>
                                      <m:r>
                                        <a:rPr lang="en-US" altLang="zh-CN" sz="2000" b="1" i="1">
                                          <a:latin typeface="Cambria Math" panose="02040503050406030204" pitchFamily="18" charset="0"/>
                                        </a:rPr>
                                        <m:t>𝟐</m:t>
                                      </m:r>
                                    </m:sub>
                                  </m:sSub>
                                </m:sub>
                              </m:sSub>
                            </m:num>
                            <m:den>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𝑶𝒖𝒕</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𝒉</m:t>
                                      </m:r>
                                    </m:e>
                                    <m:sub>
                                      <m:r>
                                        <a:rPr lang="en-US" altLang="zh-CN" sz="2000" b="1" i="1">
                                          <a:latin typeface="Cambria Math" panose="02040503050406030204" pitchFamily="18" charset="0"/>
                                        </a:rPr>
                                        <m:t>𝟏</m:t>
                                      </m:r>
                                    </m:sub>
                                  </m:sSub>
                                </m:sub>
                              </m:sSub>
                            </m:den>
                          </m:f>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r>
                                <a:rPr lang="en-US" altLang="zh-CN" sz="2000" b="1" i="1">
                                  <a:latin typeface="Cambria Math" panose="02040503050406030204" pitchFamily="18" charset="0"/>
                                </a:rPr>
                                <m:t>𝝏</m:t>
                              </m:r>
                              <m:r>
                                <a:rPr lang="en-US" altLang="zh-CN" sz="2000" b="1" i="1">
                                  <a:latin typeface="Cambria Math" panose="02040503050406030204" pitchFamily="18" charset="0"/>
                                </a:rPr>
                                <m:t>𝓛</m:t>
                              </m:r>
                            </m:num>
                            <m:den>
                              <m:r>
                                <a:rPr lang="en-US" altLang="zh-CN" sz="2000" b="1" i="1">
                                  <a:latin typeface="Cambria Math" panose="02040503050406030204" pitchFamily="18" charset="0"/>
                                </a:rPr>
                                <m:t>𝝏</m:t>
                              </m:r>
                              <m:acc>
                                <m:accPr>
                                  <m:ctrlPr>
                                    <a:rPr lang="zh-CN" altLang="zh-CN" sz="2000" b="1" i="1">
                                      <a:latin typeface="Cambria Math" panose="02040503050406030204" pitchFamily="18" charset="0"/>
                                    </a:rPr>
                                  </m:ctrlPr>
                                </m:accPr>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b="1" i="1">
                                          <a:latin typeface="Cambria Math" panose="02040503050406030204" pitchFamily="18" charset="0"/>
                                        </a:rPr>
                                        <m:t>𝟑</m:t>
                                      </m:r>
                                    </m:sub>
                                  </m:sSub>
                                </m:e>
                              </m:acc>
                            </m:den>
                          </m:f>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r>
                                <a:rPr lang="en-US" altLang="zh-CN" sz="2000" b="1" i="1">
                                  <a:latin typeface="Cambria Math" panose="02040503050406030204" pitchFamily="18" charset="0"/>
                                </a:rPr>
                                <m:t>𝝏</m:t>
                              </m:r>
                              <m:acc>
                                <m:accPr>
                                  <m:ctrlPr>
                                    <a:rPr lang="zh-CN" altLang="zh-CN" sz="2000" b="1" i="1">
                                      <a:latin typeface="Cambria Math" panose="02040503050406030204" pitchFamily="18" charset="0"/>
                                    </a:rPr>
                                  </m:ctrlPr>
                                </m:accPr>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b="1" i="1">
                                          <a:latin typeface="Cambria Math" panose="02040503050406030204" pitchFamily="18" charset="0"/>
                                        </a:rPr>
                                        <m:t>𝟑</m:t>
                                      </m:r>
                                    </m:sub>
                                  </m:sSub>
                                </m:e>
                              </m:acc>
                            </m:num>
                            <m:den>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𝑰𝒏</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𝒐</m:t>
                                      </m:r>
                                    </m:e>
                                    <m:sub>
                                      <m:r>
                                        <a:rPr lang="en-US" altLang="zh-CN" sz="2000" b="1" i="1">
                                          <a:latin typeface="Cambria Math" panose="02040503050406030204" pitchFamily="18" charset="0"/>
                                        </a:rPr>
                                        <m:t>𝟑</m:t>
                                      </m:r>
                                    </m:sub>
                                  </m:sSub>
                                </m:sub>
                              </m:sSub>
                            </m:den>
                          </m:f>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𝑰𝒏</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𝒐</m:t>
                                      </m:r>
                                    </m:e>
                                    <m:sub>
                                      <m:r>
                                        <a:rPr lang="en-US" altLang="zh-CN" sz="2000" b="1" i="1">
                                          <a:latin typeface="Cambria Math" panose="02040503050406030204" pitchFamily="18" charset="0"/>
                                        </a:rPr>
                                        <m:t>𝟑</m:t>
                                      </m:r>
                                    </m:sub>
                                  </m:sSub>
                                </m:sub>
                              </m:sSub>
                            </m:num>
                            <m:den>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𝑶𝒖𝒕</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𝒉</m:t>
                                      </m:r>
                                    </m:e>
                                    <m:sub>
                                      <m:r>
                                        <a:rPr lang="en-US" altLang="zh-CN" sz="2000" b="1" i="1">
                                          <a:latin typeface="Cambria Math" panose="02040503050406030204" pitchFamily="18" charset="0"/>
                                        </a:rPr>
                                        <m:t>𝟏</m:t>
                                      </m:r>
                                    </m:sub>
                                  </m:sSub>
                                </m:sub>
                              </m:sSub>
                            </m:den>
                          </m:f>
                        </m:e>
                      </m:d>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r>
                            <a:rPr lang="en-US" altLang="zh-CN" sz="2000" b="1" i="1">
                              <a:latin typeface="Cambria Math" panose="02040503050406030204" pitchFamily="18" charset="0"/>
                            </a:rPr>
                            <m:t>𝝏</m:t>
                          </m:r>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𝑶𝒖𝒕</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𝒉</m:t>
                                  </m:r>
                                </m:e>
                                <m:sub>
                                  <m:r>
                                    <a:rPr lang="en-US" altLang="zh-CN" sz="2000" b="1" i="1">
                                      <a:latin typeface="Cambria Math" panose="02040503050406030204" pitchFamily="18" charset="0"/>
                                    </a:rPr>
                                    <m:t>𝟏</m:t>
                                  </m:r>
                                </m:sub>
                              </m:sSub>
                            </m:sub>
                          </m:sSub>
                        </m:num>
                        <m:den>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𝑰𝒏</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𝒉</m:t>
                                  </m:r>
                                </m:e>
                                <m:sub>
                                  <m:r>
                                    <a:rPr lang="en-US" altLang="zh-CN" sz="2000" b="1" i="1">
                                      <a:latin typeface="Cambria Math" panose="02040503050406030204" pitchFamily="18" charset="0"/>
                                    </a:rPr>
                                    <m:t>𝟏</m:t>
                                  </m:r>
                                </m:sub>
                              </m:sSub>
                            </m:sub>
                          </m:sSub>
                        </m:den>
                      </m:f>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𝑰𝒏</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𝒉</m:t>
                                  </m:r>
                                </m:e>
                                <m:sub>
                                  <m:r>
                                    <a:rPr lang="en-US" altLang="zh-CN" sz="2000" b="1" i="1">
                                      <a:latin typeface="Cambria Math" panose="02040503050406030204" pitchFamily="18" charset="0"/>
                                    </a:rPr>
                                    <m:t>𝟏</m:t>
                                  </m:r>
                                </m:sub>
                              </m:sSub>
                            </m:sub>
                          </m:sSub>
                        </m:num>
                        <m:den>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𝒘</m:t>
                              </m:r>
                            </m:e>
                            <m:sub>
                              <m:r>
                                <a:rPr lang="en-US" altLang="zh-CN" sz="2000" b="1" i="1">
                                  <a:latin typeface="Cambria Math" panose="02040503050406030204" pitchFamily="18" charset="0"/>
                                </a:rPr>
                                <m:t>𝟏</m:t>
                              </m:r>
                            </m:sub>
                          </m:sSub>
                        </m:den>
                      </m:f>
                    </m:oMath>
                    <m:oMath xmlns:m="http://schemas.openxmlformats.org/officeDocument/2006/math">
                      <m:r>
                        <m:rPr>
                          <m:aln/>
                        </m:rPr>
                        <a:rPr lang="en-US" altLang="zh-CN" sz="2000" b="1" i="1">
                          <a:latin typeface="Cambria Math" panose="02040503050406030204" pitchFamily="18" charset="0"/>
                        </a:rPr>
                        <m:t>=</m:t>
                      </m:r>
                      <m:r>
                        <a:rPr lang="en-US" altLang="zh-CN" sz="2000" b="1" i="1">
                          <a:latin typeface="Cambria Math" panose="02040503050406030204" pitchFamily="18" charset="0"/>
                        </a:rPr>
                        <m:t>(</m:t>
                      </m:r>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𝜹</m:t>
                          </m:r>
                        </m:e>
                        <m:sub>
                          <m:r>
                            <a:rPr lang="en-US" altLang="zh-CN" sz="2000" b="1" i="1">
                              <a:latin typeface="Cambria Math" panose="02040503050406030204" pitchFamily="18" charset="0"/>
                            </a:rPr>
                            <m:t>𝟕</m:t>
                          </m:r>
                        </m:sub>
                      </m:sSub>
                      <m:r>
                        <a:rPr lang="en-US" altLang="zh-CN" sz="2000" b="1" i="1">
                          <a:latin typeface="Cambria Math" panose="02040503050406030204" pitchFamily="18" charset="0"/>
                        </a:rPr>
                        <m:t>+</m:t>
                      </m:r>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𝜹</m:t>
                          </m:r>
                        </m:e>
                        <m:sub>
                          <m:r>
                            <a:rPr lang="en-US" altLang="zh-CN" sz="2000" b="1" i="1">
                              <a:latin typeface="Cambria Math" panose="02040503050406030204" pitchFamily="18" charset="0"/>
                            </a:rPr>
                            <m:t>𝟖</m:t>
                          </m:r>
                        </m:sub>
                      </m:sSub>
                      <m:r>
                        <a:rPr lang="en-US" altLang="zh-CN" sz="2000" b="1" i="1">
                          <a:latin typeface="Cambria Math" panose="02040503050406030204" pitchFamily="18" charset="0"/>
                        </a:rPr>
                        <m:t>+</m:t>
                      </m:r>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𝜹</m:t>
                          </m:r>
                        </m:e>
                        <m:sub>
                          <m:r>
                            <a:rPr lang="en-US" altLang="zh-CN" sz="2000" b="1" i="1">
                              <a:latin typeface="Cambria Math" panose="02040503050406030204" pitchFamily="18" charset="0"/>
                            </a:rPr>
                            <m:t>𝟗</m:t>
                          </m:r>
                        </m:sub>
                      </m:sSub>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r>
                            <a:rPr lang="en-US" altLang="zh-CN" sz="2000" b="1" i="1">
                              <a:latin typeface="Cambria Math" panose="02040503050406030204" pitchFamily="18" charset="0"/>
                            </a:rPr>
                            <m:t>𝝏</m:t>
                          </m:r>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𝑶𝒖𝒕</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𝒉</m:t>
                                  </m:r>
                                </m:e>
                                <m:sub>
                                  <m:r>
                                    <a:rPr lang="en-US" altLang="zh-CN" sz="2000" b="1" i="1">
                                      <a:latin typeface="Cambria Math" panose="02040503050406030204" pitchFamily="18" charset="0"/>
                                    </a:rPr>
                                    <m:t>𝟏</m:t>
                                  </m:r>
                                </m:sub>
                              </m:sSub>
                            </m:sub>
                          </m:sSub>
                        </m:num>
                        <m:den>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𝑰𝒏</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𝒉</m:t>
                                  </m:r>
                                </m:e>
                                <m:sub>
                                  <m:r>
                                    <a:rPr lang="en-US" altLang="zh-CN" sz="2000" b="1" i="1">
                                      <a:latin typeface="Cambria Math" panose="02040503050406030204" pitchFamily="18" charset="0"/>
                                    </a:rPr>
                                    <m:t>𝟏</m:t>
                                  </m:r>
                                </m:sub>
                              </m:sSub>
                            </m:sub>
                          </m:sSub>
                        </m:den>
                      </m:f>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𝑰𝒏</m:t>
                              </m:r>
                            </m:e>
                            <m:sub>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𝒉</m:t>
                                  </m:r>
                                </m:e>
                                <m:sub>
                                  <m:r>
                                    <a:rPr lang="en-US" altLang="zh-CN" sz="2000" b="1" i="1">
                                      <a:latin typeface="Cambria Math" panose="02040503050406030204" pitchFamily="18" charset="0"/>
                                    </a:rPr>
                                    <m:t>𝟏</m:t>
                                  </m:r>
                                </m:sub>
                              </m:sSub>
                            </m:sub>
                          </m:sSub>
                        </m:num>
                        <m:den>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m:t>
                              </m:r>
                              <m:r>
                                <a:rPr lang="en-US" altLang="zh-CN" sz="2000" b="1" i="1">
                                  <a:latin typeface="Cambria Math" panose="02040503050406030204" pitchFamily="18" charset="0"/>
                                </a:rPr>
                                <m:t>𝒘</m:t>
                              </m:r>
                            </m:e>
                            <m:sub>
                              <m:r>
                                <a:rPr lang="en-US" altLang="zh-CN" sz="2000" b="1" i="1">
                                  <a:latin typeface="Cambria Math" panose="02040503050406030204" pitchFamily="18" charset="0"/>
                                </a:rPr>
                                <m:t>𝟏</m:t>
                              </m:r>
                            </m:sub>
                          </m:sSub>
                        </m:den>
                      </m:f>
                    </m:oMath>
                  </m:oMathPara>
                </a14:m>
                <a:endParaRPr lang="zh-CN" altLang="zh-CN" sz="2000" b="1" dirty="0">
                  <a:latin typeface="Times New Roman" panose="02020603050405020304" pitchFamily="16" charset="0"/>
                  <a:ea typeface="楷体" panose="02010609060101010101" pitchFamily="49" charset="-122"/>
                  <a:cs typeface="Times New Roman" panose="02020603050405020304" pitchFamily="16" charset="0"/>
                </a:endParaRPr>
              </a:p>
            </p:txBody>
          </p:sp>
        </mc:Choice>
        <mc:Fallback>
          <p:sp>
            <p:nvSpPr>
              <p:cNvPr id="3" name="矩形 2"/>
              <p:cNvSpPr>
                <a:spLocks noRot="1" noChangeAspect="1" noMove="1" noResize="1" noEditPoints="1" noAdjustHandles="1" noChangeArrowheads="1" noChangeShapeType="1" noTextEdit="1"/>
              </p:cNvSpPr>
              <p:nvPr/>
            </p:nvSpPr>
            <p:spPr>
              <a:xfrm>
                <a:off x="5410267" y="713259"/>
                <a:ext cx="6687947" cy="5820183"/>
              </a:xfrm>
              <a:prstGeom prst="rect">
                <a:avLst/>
              </a:prstGeom>
              <a:blipFill rotWithShape="1">
                <a:blip r:embed="rId1"/>
                <a:stretch>
                  <a:fillRect l="-1" t="-3" r="3" b="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393700" y="3072348"/>
                <a:ext cx="4567271" cy="3785652"/>
              </a:xfrm>
              <a:prstGeom prst="rect">
                <a:avLst/>
              </a:prstGeom>
            </p:spPr>
            <p:txBody>
              <a:bodyPr wrap="square">
                <a:spAutoFit/>
              </a:bodyPr>
              <a:lstStyle/>
              <a:p>
                <a:pPr algn="just">
                  <a:lnSpc>
                    <a:spcPct val="150000"/>
                  </a:lnSpc>
                </a:pPr>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在计算得到所有参数相对于损失函数</a:t>
                </a:r>
                <a14:m>
                  <m:oMath xmlns:m="http://schemas.openxmlformats.org/officeDocument/2006/math">
                    <m:r>
                      <a:rPr lang="en-US" altLang="zh-CN" sz="2400" b="1" i="1">
                        <a:latin typeface="Cambria Math" panose="02040503050406030204" pitchFamily="18" charset="0"/>
                      </a:rPr>
                      <m:t>𝓛</m:t>
                    </m:r>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的偏导结果后，利用梯度下降算法，通过</a:t>
                </a:r>
                <a14:m>
                  <m:oMath xmlns:m="http://schemas.openxmlformats.org/officeDocument/2006/math">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𝒘</m:t>
                        </m:r>
                      </m:e>
                      <m:sub>
                        <m:r>
                          <a:rPr lang="en-US" altLang="zh-CN" sz="2400" b="1" i="1">
                            <a:latin typeface="Cambria Math" panose="02040503050406030204" pitchFamily="18" charset="0"/>
                          </a:rPr>
                          <m:t>𝒊</m:t>
                        </m:r>
                      </m:sub>
                      <m:sup>
                        <m:r>
                          <a:rPr lang="en-US" altLang="zh-CN" sz="2400" b="1" i="1">
                            <a:latin typeface="Cambria Math" panose="02040503050406030204" pitchFamily="18" charset="0"/>
                          </a:rPr>
                          <m:t>𝒏𝒆𝒘</m:t>
                        </m:r>
                      </m:sup>
                    </m:sSubSup>
                    <m:r>
                      <a:rPr lang="en-US" altLang="zh-CN" sz="2400" b="1" i="1">
                        <a:latin typeface="Cambria Math" panose="02040503050406030204" pitchFamily="18" charset="0"/>
                      </a:rPr>
                      <m:t>= </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𝒘</m:t>
                        </m:r>
                      </m:e>
                      <m:sub>
                        <m:r>
                          <a:rPr lang="en-US" altLang="zh-CN" sz="2400" b="1" i="1">
                            <a:latin typeface="Cambria Math" panose="02040503050406030204" pitchFamily="18" charset="0"/>
                          </a:rPr>
                          <m:t>𝒊</m:t>
                        </m:r>
                      </m:sub>
                    </m:sSub>
                    <m:r>
                      <a:rPr lang="en-US" altLang="zh-CN" sz="2400" b="1" i="1">
                        <a:latin typeface="Cambria Math" panose="02040503050406030204" pitchFamily="18" charset="0"/>
                      </a:rPr>
                      <m:t> − </m:t>
                    </m:r>
                    <m:r>
                      <a:rPr lang="en-US" altLang="zh-CN" sz="2400" b="1" i="1">
                        <a:latin typeface="Cambria Math" panose="02040503050406030204" pitchFamily="18" charset="0"/>
                      </a:rPr>
                      <m:t>𝜼</m:t>
                    </m:r>
                    <m:r>
                      <a:rPr lang="en-US" altLang="zh-CN" sz="2400" b="1" i="1">
                        <a:latin typeface="Cambria Math" panose="02040503050406030204" pitchFamily="18" charset="0"/>
                      </a:rPr>
                      <m:t> ∗ </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𝜹</m:t>
                        </m:r>
                      </m:e>
                      <m:sub>
                        <m:r>
                          <a:rPr lang="en-US" altLang="zh-CN" sz="2400" b="1" i="1">
                            <a:latin typeface="Cambria Math" panose="02040503050406030204" pitchFamily="18" charset="0"/>
                          </a:rPr>
                          <m:t>𝒊</m:t>
                        </m:r>
                      </m:sub>
                    </m:sSub>
                  </m:oMath>
                </a14:m>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来更新参数取值。然后不断迭代，直至模型参数收敛，此时损失函数减少到其最小值。</a:t>
                </a:r>
                <a:endParaRPr lang="zh-CN" altLang="zh-CN" sz="2400" b="1" dirty="0">
                  <a:latin typeface="Times New Roman" panose="02020603050405020304" pitchFamily="16" charset="0"/>
                  <a:ea typeface="楷体" panose="02010609060101010101" pitchFamily="49" charset="-122"/>
                  <a:cs typeface="Times New Roman" panose="02020603050405020304" pitchFamily="16" charset="0"/>
                </a:endParaRPr>
              </a:p>
              <a:p>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 </a:t>
                </a:r>
                <a:endParaRPr lang="zh-CN" altLang="zh-CN" sz="2400" b="1" dirty="0">
                  <a:latin typeface="Times New Roman" panose="02020603050405020304" pitchFamily="16" charset="0"/>
                  <a:ea typeface="楷体" panose="02010609060101010101" pitchFamily="49" charset="-122"/>
                  <a:cs typeface="Times New Roman" panose="02020603050405020304" pitchFamily="16" charset="0"/>
                </a:endParaRPr>
              </a:p>
            </p:txBody>
          </p:sp>
        </mc:Choice>
        <mc:Fallback>
          <p:sp>
            <p:nvSpPr>
              <p:cNvPr id="5" name="矩形 4"/>
              <p:cNvSpPr>
                <a:spLocks noRot="1" noChangeAspect="1" noMove="1" noResize="1" noEditPoints="1" noAdjustHandles="1" noChangeArrowheads="1" noChangeShapeType="1" noTextEdit="1"/>
              </p:cNvSpPr>
              <p:nvPr/>
            </p:nvSpPr>
            <p:spPr>
              <a:xfrm>
                <a:off x="393700" y="3072348"/>
                <a:ext cx="4567271" cy="3785652"/>
              </a:xfrm>
              <a:prstGeom prst="rect">
                <a:avLst/>
              </a:prstGeom>
              <a:blipFill rotWithShape="1">
                <a:blip r:embed="rId2"/>
                <a:stretch>
                  <a:fillRect t="-6" r="8"/>
                </a:stretch>
              </a:blipFill>
            </p:spPr>
            <p:txBody>
              <a:bodyPr/>
              <a:lstStyle/>
              <a:p>
                <a:r>
                  <a:rPr lang="zh-CN" altLang="en-US">
                    <a:noFill/>
                  </a:rPr>
                  <a:t> </a:t>
                </a:r>
              </a:p>
            </p:txBody>
          </p:sp>
        </mc:Fallback>
      </mc:AlternateContent>
      <p:sp>
        <p:nvSpPr>
          <p:cNvPr id="8" name="文本框 7"/>
          <p:cNvSpPr txBox="1"/>
          <p:nvPr/>
        </p:nvSpPr>
        <p:spPr>
          <a:xfrm>
            <a:off x="227529" y="2672861"/>
            <a:ext cx="5989959" cy="461665"/>
          </a:xfrm>
          <a:prstGeom prst="rect">
            <a:avLst/>
          </a:prstGeom>
          <a:noFill/>
        </p:spPr>
        <p:txBody>
          <a:bodyPr wrap="square" rtlCol="0">
            <a:spAutoFit/>
          </a:bodyPr>
          <a:lstStyle/>
          <a:p>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图</a:t>
            </a:r>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6.8 </a:t>
            </a:r>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包含一个隐藏层的多层感知机</a:t>
            </a:r>
            <a:endParaRPr lang="zh-CN" altLang="en-US" sz="2400" b="1" dirty="0">
              <a:latin typeface="Times New Roman" panose="02020603050405020304" pitchFamily="16" charset="0"/>
              <a:ea typeface="楷体" panose="02010609060101010101" pitchFamily="49" charset="-122"/>
              <a:cs typeface="Times New Roman" panose="02020603050405020304" pitchFamily="16" charset="0"/>
            </a:endParaRPr>
          </a:p>
        </p:txBody>
      </p:sp>
      <p:pic>
        <p:nvPicPr>
          <p:cNvPr id="9" name="图片 8"/>
          <p:cNvPicPr>
            <a:picLocks noChangeAspect="1"/>
          </p:cNvPicPr>
          <p:nvPr/>
        </p:nvPicPr>
        <p:blipFill>
          <a:blip r:embed="rId3"/>
          <a:stretch>
            <a:fillRect/>
          </a:stretch>
        </p:blipFill>
        <p:spPr>
          <a:xfrm>
            <a:off x="351397" y="805371"/>
            <a:ext cx="4607675" cy="1912594"/>
          </a:xfrm>
          <a:prstGeom prst="rect">
            <a:avLst/>
          </a:prstGeom>
        </p:spPr>
      </p:pic>
      <p:sp>
        <p:nvSpPr>
          <p:cNvPr id="10" name="标题 1"/>
          <p:cNvSpPr txBox="1">
            <a:spLocks noGrp="1"/>
          </p:cNvSpPr>
          <p:nvPr>
            <p:ph type="title"/>
          </p:nvPr>
        </p:nvSpPr>
        <p:spPr>
          <a:xfrm>
            <a:off x="393700" y="0"/>
            <a:ext cx="11798300" cy="66833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baseline="0">
                <a:solidFill>
                  <a:schemeClr val="tx1"/>
                </a:solidFill>
                <a:latin typeface="Calibri" panose="020F0502020204030204" pitchFamily="34" charset="0"/>
                <a:ea typeface="黑体" panose="02010609060101010101" pitchFamily="49" charset="-122"/>
                <a:cs typeface="+mj-cs"/>
              </a:defRPr>
            </a:lvl1pPr>
          </a:lstStyle>
          <a:p>
            <a:r>
              <a:rPr lang="zh-CN" altLang="en-US" dirty="0">
                <a:latin typeface="Times New Roman" panose="02020603050405020304" pitchFamily="16" charset="0"/>
                <a:cs typeface="Times New Roman" panose="02020603050405020304" pitchFamily="16" charset="0"/>
              </a:rPr>
              <a:t>参数优化：误差反向传播  </a:t>
            </a:r>
            <a:r>
              <a:rPr lang="en-US" altLang="zh-CN" dirty="0">
                <a:latin typeface="Times New Roman" panose="02020603050405020304" pitchFamily="16" charset="0"/>
                <a:cs typeface="Times New Roman" panose="02020603050405020304" pitchFamily="16" charset="0"/>
              </a:rPr>
              <a:t>(</a:t>
            </a:r>
            <a:r>
              <a:rPr lang="en-US" altLang="zh-CN" b="0" dirty="0">
                <a:latin typeface="Times New Roman" panose="02020603050405020304" pitchFamily="16" charset="0"/>
                <a:cs typeface="Times New Roman" panose="02020603050405020304" pitchFamily="16" charset="0"/>
              </a:rPr>
              <a:t>error back propagation, BP</a:t>
            </a:r>
            <a:r>
              <a:rPr lang="en-US" altLang="zh-CN" dirty="0">
                <a:latin typeface="Times New Roman" panose="02020603050405020304" pitchFamily="16" charset="0"/>
                <a:cs typeface="Times New Roman" panose="02020603050405020304" pitchFamily="16" charset="0"/>
              </a:rPr>
              <a:t>)</a:t>
            </a:r>
            <a:endParaRPr lang="zh-CN" altLang="en-US" dirty="0">
              <a:latin typeface="黑体" panose="02010609060101010101" pitchFamily="49" charset="-122"/>
              <a:cs typeface="Times New Roman" panose="02020603050405020304" pitchFamily="16"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txBox="1"/>
          <p:nvPr/>
        </p:nvSpPr>
        <p:spPr>
          <a:xfrm>
            <a:off x="393700" y="0"/>
            <a:ext cx="11798300" cy="66833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baseline="0">
                <a:solidFill>
                  <a:schemeClr val="tx1"/>
                </a:solidFill>
                <a:latin typeface="Calibri" panose="020F0502020204030204" pitchFamily="34" charset="0"/>
                <a:ea typeface="黑体" panose="02010609060101010101" pitchFamily="49" charset="-122"/>
                <a:cs typeface="+mj-cs"/>
              </a:defRPr>
            </a:lvl1pPr>
          </a:lstStyle>
          <a:p>
            <a:r>
              <a:rPr lang="zh-CN" altLang="en-US" dirty="0">
                <a:cs typeface="Times New Roman" panose="02020603050405020304" pitchFamily="16" charset="0"/>
              </a:rPr>
              <a:t>机器学习的能力在于拟合和优化</a:t>
            </a:r>
            <a:endParaRPr lang="zh-CN" altLang="en-US" dirty="0">
              <a:latin typeface="黑体" panose="02010609060101010101" pitchFamily="49" charset="-122"/>
              <a:cs typeface="Times New Roman" panose="02020603050405020304" pitchFamily="16" charset="0"/>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90539" y="2432839"/>
            <a:ext cx="6340073" cy="2404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圆角矩形 5"/>
          <p:cNvSpPr/>
          <p:nvPr/>
        </p:nvSpPr>
        <p:spPr bwMode="auto">
          <a:xfrm>
            <a:off x="3290275" y="4859808"/>
            <a:ext cx="920025" cy="757430"/>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2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楷体" panose="02010609060101010101" pitchFamily="49" charset="-122"/>
                <a:cs typeface="Times New Roman" panose="02020603050405020304" pitchFamily="16" charset="0"/>
              </a:rPr>
              <a:t> </a:t>
            </a:r>
            <a:endParaRPr lang="en-US" altLang="zh-CN" sz="2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楷体" panose="02010609060101010101" pitchFamily="49" charset="-122"/>
              <a:cs typeface="Times New Roman" panose="02020603050405020304" pitchFamily="16" charset="0"/>
            </a:endParaRPr>
          </a:p>
          <a:p>
            <a:pPr algn="ctr">
              <a:defRPr/>
            </a:pPr>
            <a:r>
              <a:rPr lang="zh-CN" altLang="en-US" sz="2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楷体" panose="02010609060101010101" pitchFamily="49" charset="-122"/>
                <a:cs typeface="Times New Roman" panose="02020603050405020304" pitchFamily="16" charset="0"/>
              </a:rPr>
              <a:t>第一层</a:t>
            </a:r>
            <a:endParaRPr lang="en-US" altLang="zh-CN" sz="2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楷体" panose="02010609060101010101" pitchFamily="49" charset="-122"/>
              <a:cs typeface="Times New Roman" panose="02020603050405020304" pitchFamily="16" charset="0"/>
            </a:endParaRPr>
          </a:p>
          <a:p>
            <a:pPr algn="ctr">
              <a:defRPr/>
            </a:pPr>
            <a:r>
              <a:rPr lang="zh-CN" altLang="en-US" sz="2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楷体" panose="02010609060101010101" pitchFamily="49" charset="-122"/>
                <a:cs typeface="Times New Roman" panose="02020603050405020304" pitchFamily="16" charset="0"/>
              </a:rPr>
              <a:t>关键点</a:t>
            </a:r>
            <a:endParaRPr lang="en-US" altLang="zh-CN" sz="2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楷体" panose="02010609060101010101" pitchFamily="49" charset="-122"/>
              <a:cs typeface="Times New Roman" panose="02020603050405020304" pitchFamily="16" charset="0"/>
            </a:endParaRPr>
          </a:p>
          <a:p>
            <a:pPr algn="ctr">
              <a:defRPr/>
            </a:pPr>
            <a:endParaRPr lang="en-US" altLang="zh-CN" sz="2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楷体" panose="02010609060101010101" pitchFamily="49" charset="-122"/>
              <a:cs typeface="Times New Roman" panose="02020603050405020304" pitchFamily="16" charset="0"/>
            </a:endParaRPr>
          </a:p>
        </p:txBody>
      </p:sp>
      <p:sp>
        <p:nvSpPr>
          <p:cNvPr id="7" name="圆角矩形 6"/>
          <p:cNvSpPr/>
          <p:nvPr/>
        </p:nvSpPr>
        <p:spPr bwMode="auto">
          <a:xfrm>
            <a:off x="4374008" y="4859808"/>
            <a:ext cx="920025" cy="757430"/>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2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楷体" panose="02010609060101010101" pitchFamily="49" charset="-122"/>
                <a:cs typeface="Times New Roman" panose="02020603050405020304" pitchFamily="16" charset="0"/>
              </a:rPr>
              <a:t> </a:t>
            </a:r>
            <a:endParaRPr lang="en-US" altLang="zh-CN" sz="2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楷体" panose="02010609060101010101" pitchFamily="49" charset="-122"/>
              <a:cs typeface="Times New Roman" panose="02020603050405020304" pitchFamily="16" charset="0"/>
            </a:endParaRPr>
          </a:p>
          <a:p>
            <a:pPr algn="ctr">
              <a:defRPr/>
            </a:pPr>
            <a:r>
              <a:rPr lang="zh-CN" altLang="en-US" sz="2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楷体" panose="02010609060101010101" pitchFamily="49" charset="-122"/>
                <a:cs typeface="Times New Roman" panose="02020603050405020304" pitchFamily="16" charset="0"/>
              </a:rPr>
              <a:t>第二层</a:t>
            </a:r>
            <a:endParaRPr lang="en-US" altLang="zh-CN" sz="2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楷体" panose="02010609060101010101" pitchFamily="49" charset="-122"/>
              <a:cs typeface="Times New Roman" panose="02020603050405020304" pitchFamily="16" charset="0"/>
            </a:endParaRPr>
          </a:p>
          <a:p>
            <a:pPr algn="ctr">
              <a:defRPr/>
            </a:pPr>
            <a:r>
              <a:rPr lang="zh-CN" altLang="en-US" sz="2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楷体" panose="02010609060101010101" pitchFamily="49" charset="-122"/>
                <a:cs typeface="Times New Roman" panose="02020603050405020304" pitchFamily="16" charset="0"/>
              </a:rPr>
              <a:t>边界点</a:t>
            </a:r>
            <a:endParaRPr lang="en-US" altLang="zh-CN" sz="2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楷体" panose="02010609060101010101" pitchFamily="49" charset="-122"/>
              <a:cs typeface="Times New Roman" panose="02020603050405020304" pitchFamily="16" charset="0"/>
            </a:endParaRPr>
          </a:p>
          <a:p>
            <a:pPr algn="ctr">
              <a:defRPr/>
            </a:pPr>
            <a:endParaRPr lang="en-US" altLang="zh-CN" sz="2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楷体" panose="02010609060101010101" pitchFamily="49" charset="-122"/>
              <a:cs typeface="Times New Roman" panose="02020603050405020304" pitchFamily="16" charset="0"/>
            </a:endParaRPr>
          </a:p>
        </p:txBody>
      </p:sp>
      <p:sp>
        <p:nvSpPr>
          <p:cNvPr id="8" name="圆角矩形 7"/>
          <p:cNvSpPr/>
          <p:nvPr/>
        </p:nvSpPr>
        <p:spPr bwMode="auto">
          <a:xfrm>
            <a:off x="5500074" y="4859808"/>
            <a:ext cx="920025" cy="757430"/>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2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楷体" panose="02010609060101010101" pitchFamily="49" charset="-122"/>
                <a:cs typeface="Times New Roman" panose="02020603050405020304" pitchFamily="16" charset="0"/>
              </a:rPr>
              <a:t>第三层</a:t>
            </a:r>
            <a:endParaRPr lang="en-US" altLang="zh-CN" sz="2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楷体" panose="02010609060101010101" pitchFamily="49" charset="-122"/>
              <a:cs typeface="Times New Roman" panose="02020603050405020304" pitchFamily="16" charset="0"/>
            </a:endParaRPr>
          </a:p>
          <a:p>
            <a:pPr algn="ctr">
              <a:defRPr/>
            </a:pPr>
            <a:r>
              <a:rPr lang="zh-CN" altLang="en-US" sz="2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楷体" panose="02010609060101010101" pitchFamily="49" charset="-122"/>
                <a:cs typeface="Times New Roman" panose="02020603050405020304" pitchFamily="16" charset="0"/>
              </a:rPr>
              <a:t>组件</a:t>
            </a:r>
            <a:endParaRPr lang="en-US" altLang="zh-CN" sz="2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楷体" panose="02010609060101010101" pitchFamily="49" charset="-122"/>
              <a:cs typeface="Times New Roman" panose="02020603050405020304" pitchFamily="16" charset="0"/>
            </a:endParaRPr>
          </a:p>
        </p:txBody>
      </p:sp>
      <p:sp>
        <p:nvSpPr>
          <p:cNvPr id="9" name="圆角矩形 8"/>
          <p:cNvSpPr/>
          <p:nvPr/>
        </p:nvSpPr>
        <p:spPr bwMode="auto">
          <a:xfrm>
            <a:off x="6558408" y="4837231"/>
            <a:ext cx="920025" cy="757430"/>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2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楷体" panose="02010609060101010101" pitchFamily="49" charset="-122"/>
                <a:cs typeface="Times New Roman" panose="02020603050405020304" pitchFamily="16" charset="0"/>
              </a:rPr>
              <a:t>第四层</a:t>
            </a:r>
            <a:endParaRPr lang="en-US" altLang="zh-CN" sz="2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楷体" panose="02010609060101010101" pitchFamily="49" charset="-122"/>
              <a:cs typeface="Times New Roman" panose="02020603050405020304" pitchFamily="16" charset="0"/>
            </a:endParaRPr>
          </a:p>
          <a:p>
            <a:pPr algn="ctr">
              <a:defRPr/>
            </a:pPr>
            <a:r>
              <a:rPr lang="zh-CN" altLang="en-US" sz="2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楷体" panose="02010609060101010101" pitchFamily="49" charset="-122"/>
                <a:cs typeface="Times New Roman" panose="02020603050405020304" pitchFamily="16" charset="0"/>
              </a:rPr>
              <a:t>特征</a:t>
            </a:r>
            <a:endParaRPr lang="en-US" altLang="zh-CN" sz="2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楷体" panose="02010609060101010101" pitchFamily="49" charset="-122"/>
              <a:cs typeface="Times New Roman" panose="02020603050405020304" pitchFamily="16" charset="0"/>
            </a:endParaRPr>
          </a:p>
        </p:txBody>
      </p:sp>
      <p:sp>
        <p:nvSpPr>
          <p:cNvPr id="10" name="椭圆 9"/>
          <p:cNvSpPr/>
          <p:nvPr/>
        </p:nvSpPr>
        <p:spPr bwMode="auto">
          <a:xfrm>
            <a:off x="8406053" y="3253722"/>
            <a:ext cx="956734" cy="684715"/>
          </a:xfrm>
          <a:prstGeom prst="ellipse">
            <a:avLst/>
          </a:prstGeom>
          <a:solidFill>
            <a:srgbClr val="C00000"/>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CN" sz="2400" b="1" dirty="0">
                <a:solidFill>
                  <a:schemeClr val="bg1"/>
                </a:solidFill>
                <a:latin typeface="Times New Roman" panose="02020603050405020304" pitchFamily="16" charset="0"/>
                <a:ea typeface="楷体" panose="02010609060101010101" pitchFamily="49" charset="-122"/>
                <a:cs typeface="Times New Roman" panose="02020603050405020304" pitchFamily="16" charset="0"/>
              </a:rPr>
              <a:t>dog</a:t>
            </a:r>
            <a:endParaRPr lang="en-US" altLang="zh-CN" sz="2400" b="1" dirty="0">
              <a:solidFill>
                <a:schemeClr val="bg1"/>
              </a:solidFill>
              <a:latin typeface="Times New Roman" panose="02020603050405020304" pitchFamily="16" charset="0"/>
              <a:ea typeface="楷体" panose="02010609060101010101" pitchFamily="49" charset="-122"/>
              <a:cs typeface="Times New Roman" panose="02020603050405020304" pitchFamily="16" charset="0"/>
            </a:endParaRPr>
          </a:p>
        </p:txBody>
      </p:sp>
      <p:sp>
        <p:nvSpPr>
          <p:cNvPr id="11" name="椭圆 10"/>
          <p:cNvSpPr/>
          <p:nvPr/>
        </p:nvSpPr>
        <p:spPr bwMode="auto">
          <a:xfrm>
            <a:off x="1978476" y="4647194"/>
            <a:ext cx="1183431" cy="1567750"/>
          </a:xfrm>
          <a:prstGeom prst="ellipse">
            <a:avLst/>
          </a:prstGeom>
          <a:solidFill>
            <a:srgbClr val="00B050"/>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2400" b="1" dirty="0">
                <a:solidFill>
                  <a:schemeClr val="bg1"/>
                </a:solidFill>
                <a:latin typeface="Times New Roman" panose="02020603050405020304" pitchFamily="16" charset="0"/>
                <a:ea typeface="楷体" panose="02010609060101010101" pitchFamily="49" charset="-122"/>
                <a:cs typeface="Times New Roman" panose="02020603050405020304" pitchFamily="16" charset="0"/>
              </a:rPr>
              <a:t>像素点</a:t>
            </a:r>
            <a:endParaRPr lang="en-US" altLang="zh-CN" sz="2400" b="1" dirty="0">
              <a:solidFill>
                <a:schemeClr val="bg1"/>
              </a:solidFill>
              <a:latin typeface="Times New Roman" panose="02020603050405020304" pitchFamily="16" charset="0"/>
              <a:ea typeface="楷体" panose="02010609060101010101" pitchFamily="49" charset="-122"/>
              <a:cs typeface="Times New Roman" panose="02020603050405020304" pitchFamily="16" charset="0"/>
            </a:endParaRPr>
          </a:p>
          <a:p>
            <a:pPr algn="ctr">
              <a:defRPr/>
            </a:pPr>
            <a:r>
              <a:rPr lang="zh-CN" altLang="en-US" sz="2400" b="1" dirty="0">
                <a:solidFill>
                  <a:schemeClr val="bg1"/>
                </a:solidFill>
                <a:latin typeface="Times New Roman" panose="02020603050405020304" pitchFamily="16" charset="0"/>
                <a:ea typeface="楷体" panose="02010609060101010101" pitchFamily="49" charset="-122"/>
                <a:cs typeface="Times New Roman" panose="02020603050405020304" pitchFamily="16" charset="0"/>
              </a:rPr>
              <a:t>构成</a:t>
            </a:r>
            <a:endParaRPr lang="en-US" altLang="zh-CN" sz="2400" b="1" dirty="0">
              <a:solidFill>
                <a:schemeClr val="bg1"/>
              </a:solidFill>
              <a:latin typeface="Times New Roman" panose="02020603050405020304" pitchFamily="16" charset="0"/>
              <a:ea typeface="楷体" panose="02010609060101010101" pitchFamily="49" charset="-122"/>
              <a:cs typeface="Times New Roman" panose="02020603050405020304" pitchFamily="16" charset="0"/>
            </a:endParaRPr>
          </a:p>
        </p:txBody>
      </p:sp>
      <p:sp>
        <p:nvSpPr>
          <p:cNvPr id="4" name="椭圆形标注 3"/>
          <p:cNvSpPr/>
          <p:nvPr/>
        </p:nvSpPr>
        <p:spPr>
          <a:xfrm>
            <a:off x="6526453" y="1417789"/>
            <a:ext cx="1617134" cy="846667"/>
          </a:xfrm>
          <a:prstGeom prst="wedgeEllipseCallout">
            <a:avLst>
              <a:gd name="adj1" fmla="val -70048"/>
              <a:gd name="adj2" fmla="val 1505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800" b="1" dirty="0">
                <a:latin typeface="Times New Roman" panose="02020603050405020304" pitchFamily="16" charset="0"/>
                <a:ea typeface="楷体" panose="02010609060101010101" pitchFamily="49" charset="-122"/>
                <a:cs typeface="Times New Roman" panose="02020603050405020304" pitchFamily="16" charset="0"/>
              </a:rPr>
              <a:t>调节参数</a:t>
            </a:r>
            <a:endParaRPr lang="zh-CN" altLang="en-US" sz="2800" b="1" dirty="0">
              <a:latin typeface="Times New Roman" panose="02020603050405020304" pitchFamily="16" charset="0"/>
              <a:ea typeface="楷体" panose="02010609060101010101" pitchFamily="49" charset="-122"/>
              <a:cs typeface="Times New Roman" panose="02020603050405020304" pitchFamily="16" charset="0"/>
            </a:endParaRPr>
          </a:p>
        </p:txBody>
      </p:sp>
      <p:sp>
        <p:nvSpPr>
          <p:cNvPr id="2" name="左大括号 1"/>
          <p:cNvSpPr/>
          <p:nvPr/>
        </p:nvSpPr>
        <p:spPr>
          <a:xfrm>
            <a:off x="8177453" y="1328428"/>
            <a:ext cx="457200" cy="102538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b="1">
              <a:latin typeface="Times New Roman" panose="02020603050405020304" pitchFamily="16" charset="0"/>
              <a:ea typeface="楷体" panose="02010609060101010101" pitchFamily="49" charset="-122"/>
              <a:cs typeface="Times New Roman" panose="02020603050405020304" pitchFamily="16" charset="0"/>
            </a:endParaRPr>
          </a:p>
        </p:txBody>
      </p:sp>
      <p:sp>
        <p:nvSpPr>
          <p:cNvPr id="3" name="矩形 2"/>
          <p:cNvSpPr/>
          <p:nvPr/>
        </p:nvSpPr>
        <p:spPr>
          <a:xfrm>
            <a:off x="8707191" y="1102724"/>
            <a:ext cx="1627369" cy="523220"/>
          </a:xfrm>
          <a:prstGeom prst="rect">
            <a:avLst/>
          </a:prstGeom>
        </p:spPr>
        <p:txBody>
          <a:bodyPr wrap="none">
            <a:spAutoFit/>
          </a:bodyPr>
          <a:lstStyle/>
          <a:p>
            <a:r>
              <a:rPr lang="zh-CN" altLang="en-US" sz="2800" b="1" dirty="0">
                <a:latin typeface="Times New Roman" panose="02020603050405020304" pitchFamily="16" charset="0"/>
                <a:ea typeface="楷体" panose="02010609060101010101" pitchFamily="49" charset="-122"/>
                <a:cs typeface="Times New Roman" panose="02020603050405020304" pitchFamily="16" charset="0"/>
              </a:rPr>
              <a:t>梯度下降</a:t>
            </a:r>
            <a:endParaRPr lang="zh-CN" altLang="en-US" sz="2800" b="1" dirty="0">
              <a:latin typeface="Times New Roman" panose="02020603050405020304" pitchFamily="16" charset="0"/>
              <a:ea typeface="楷体" panose="02010609060101010101" pitchFamily="49" charset="-122"/>
              <a:cs typeface="Times New Roman" panose="02020603050405020304" pitchFamily="16" charset="0"/>
            </a:endParaRPr>
          </a:p>
        </p:txBody>
      </p:sp>
      <p:sp>
        <p:nvSpPr>
          <p:cNvPr id="13" name="矩形 12"/>
          <p:cNvSpPr/>
          <p:nvPr/>
        </p:nvSpPr>
        <p:spPr>
          <a:xfrm>
            <a:off x="8639446" y="2053596"/>
            <a:ext cx="2348720" cy="523220"/>
          </a:xfrm>
          <a:prstGeom prst="rect">
            <a:avLst/>
          </a:prstGeom>
        </p:spPr>
        <p:txBody>
          <a:bodyPr wrap="none">
            <a:spAutoFit/>
          </a:bodyPr>
          <a:lstStyle/>
          <a:p>
            <a:r>
              <a:rPr lang="zh-CN" altLang="en-US" sz="2800" b="1" dirty="0">
                <a:latin typeface="Times New Roman" panose="02020603050405020304" pitchFamily="16" charset="0"/>
                <a:ea typeface="楷体" panose="02010609060101010101" pitchFamily="49" charset="-122"/>
                <a:cs typeface="Times New Roman" panose="02020603050405020304" pitchFamily="16" charset="0"/>
              </a:rPr>
              <a:t>误差后向传播</a:t>
            </a:r>
            <a:endParaRPr lang="zh-CN" altLang="en-US" sz="2800" b="1" dirty="0">
              <a:latin typeface="Times New Roman" panose="02020603050405020304" pitchFamily="16" charset="0"/>
              <a:ea typeface="楷体" panose="02010609060101010101" pitchFamily="49" charset="-122"/>
              <a:cs typeface="Times New Roman" panose="02020603050405020304" pitchFamily="16" charset="0"/>
            </a:endParaRPr>
          </a:p>
        </p:txBody>
      </p:sp>
      <p:sp>
        <p:nvSpPr>
          <p:cNvPr id="12" name="下弧形箭头 11"/>
          <p:cNvSpPr/>
          <p:nvPr/>
        </p:nvSpPr>
        <p:spPr>
          <a:xfrm>
            <a:off x="3696675" y="5593586"/>
            <a:ext cx="3699262" cy="431781"/>
          </a:xfrm>
          <a:prstGeom prst="curved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b="1" dirty="0">
              <a:solidFill>
                <a:schemeClr val="tx1"/>
              </a:solidFill>
              <a:latin typeface="Times New Roman" panose="02020603050405020304" pitchFamily="16" charset="0"/>
              <a:ea typeface="楷体" panose="02010609060101010101" pitchFamily="49" charset="-122"/>
              <a:cs typeface="Times New Roman" panose="02020603050405020304" pitchFamily="16" charset="0"/>
            </a:endParaRPr>
          </a:p>
        </p:txBody>
      </p:sp>
      <p:sp>
        <p:nvSpPr>
          <p:cNvPr id="14" name="矩形 13"/>
          <p:cNvSpPr/>
          <p:nvPr/>
        </p:nvSpPr>
        <p:spPr>
          <a:xfrm>
            <a:off x="3424024" y="6066829"/>
            <a:ext cx="4152099" cy="523220"/>
          </a:xfrm>
          <a:prstGeom prst="rect">
            <a:avLst/>
          </a:prstGeom>
        </p:spPr>
        <p:txBody>
          <a:bodyPr wrap="none">
            <a:spAutoFit/>
          </a:bodyPr>
          <a:lstStyle/>
          <a:p>
            <a:r>
              <a:rPr lang="zh-CN" altLang="en-US" sz="2800" b="1" dirty="0">
                <a:latin typeface="Times New Roman" panose="02020603050405020304" pitchFamily="16" charset="0"/>
                <a:ea typeface="楷体" panose="02010609060101010101" pitchFamily="49" charset="-122"/>
                <a:cs typeface="Times New Roman" panose="02020603050405020304" pitchFamily="16" charset="0"/>
              </a:rPr>
              <a:t>调节网络结构（炼金术）</a:t>
            </a:r>
            <a:endParaRPr lang="zh-CN" altLang="en-US" sz="2800" b="1" dirty="0">
              <a:latin typeface="Times New Roman" panose="02020603050405020304" pitchFamily="16" charset="0"/>
              <a:ea typeface="楷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15" name="矩形 14"/>
              <p:cNvSpPr/>
              <p:nvPr/>
            </p:nvSpPr>
            <p:spPr>
              <a:xfrm>
                <a:off x="5953819" y="2965360"/>
                <a:ext cx="604589" cy="49667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zh-CN" sz="2400" b="1" i="1">
                              <a:latin typeface="Cambria Math" panose="02040503050406030204" pitchFamily="18" charset="0"/>
                            </a:rPr>
                          </m:ctrlPr>
                        </m:sSubPr>
                        <m:e>
                          <m:r>
                            <a:rPr lang="en-US" altLang="zh-CN" sz="2400" b="1" i="1">
                              <a:latin typeface="Cambria Math" panose="02040503050406030204"/>
                            </a:rPr>
                            <m:t>𝒘</m:t>
                          </m:r>
                        </m:e>
                        <m:sub>
                          <m:r>
                            <a:rPr lang="en-US" altLang="zh-CN" sz="2400" b="1" i="1">
                              <a:latin typeface="Cambria Math" panose="02040503050406030204"/>
                            </a:rPr>
                            <m:t>𝒋</m:t>
                          </m:r>
                        </m:sub>
                      </m:sSub>
                    </m:oMath>
                  </m:oMathPara>
                </a14:m>
                <a:endParaRPr lang="zh-CN" altLang="en-US" sz="2400" b="1" dirty="0">
                  <a:latin typeface="Times New Roman" panose="02020603050405020304" pitchFamily="16" charset="0"/>
                  <a:ea typeface="楷体" panose="02010609060101010101" pitchFamily="49" charset="-122"/>
                  <a:cs typeface="Times New Roman" panose="02020603050405020304" pitchFamily="16" charset="0"/>
                </a:endParaRPr>
              </a:p>
            </p:txBody>
          </p:sp>
        </mc:Choice>
        <mc:Fallback>
          <p:sp>
            <p:nvSpPr>
              <p:cNvPr id="15" name="矩形 14"/>
              <p:cNvSpPr>
                <a:spLocks noRot="1" noChangeAspect="1" noMove="1" noResize="1" noEditPoints="1" noAdjustHandles="1" noChangeArrowheads="1" noChangeShapeType="1" noTextEdit="1"/>
              </p:cNvSpPr>
              <p:nvPr/>
            </p:nvSpPr>
            <p:spPr>
              <a:xfrm>
                <a:off x="5953819" y="2965360"/>
                <a:ext cx="604589" cy="496674"/>
              </a:xfrm>
              <a:prstGeom prst="rect">
                <a:avLst/>
              </a:prstGeom>
              <a:blipFill rotWithShape="1">
                <a:blip r:embed="rId2"/>
                <a:stretch>
                  <a:fillRect l="-10" t="-110" r="21" b="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p:cNvSpPr/>
              <p:nvPr/>
            </p:nvSpPr>
            <p:spPr>
              <a:xfrm>
                <a:off x="1992349" y="1388942"/>
                <a:ext cx="4460260" cy="90409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zh-CN" altLang="zh-CN" sz="2400" b="1" i="1">
                              <a:latin typeface="Cambria Math" panose="02040503050406030204" pitchFamily="18" charset="0"/>
                            </a:rPr>
                          </m:ctrlPr>
                        </m:sSubSupPr>
                        <m:e>
                          <m:r>
                            <a:rPr lang="zh-TW" altLang="en-US" sz="2400" b="1" i="1">
                              <a:latin typeface="Cambria Math" panose="02040503050406030204"/>
                            </a:rPr>
                            <m:t>𝒘</m:t>
                          </m:r>
                        </m:e>
                        <m:sub>
                          <m:r>
                            <a:rPr lang="zh-TW" altLang="en-US" sz="2400" b="1" i="1">
                              <a:latin typeface="Cambria Math" panose="02040503050406030204"/>
                            </a:rPr>
                            <m:t>𝒋</m:t>
                          </m:r>
                        </m:sub>
                        <m:sup>
                          <m:r>
                            <a:rPr lang="zh-TW" altLang="en-US" sz="2400" b="1" i="1">
                              <a:latin typeface="Cambria Math" panose="02040503050406030204"/>
                            </a:rPr>
                            <m:t>𝒏𝒆𝒘</m:t>
                          </m:r>
                        </m:sup>
                      </m:sSubSup>
                      <m:r>
                        <a:rPr lang="zh-TW" altLang="zh-CN" sz="2400" b="1" i="1">
                          <a:latin typeface="Cambria Math" panose="02040503050406030204"/>
                        </a:rPr>
                        <m:t>=</m:t>
                      </m:r>
                      <m:sSubSup>
                        <m:sSubSupPr>
                          <m:ctrlPr>
                            <a:rPr lang="zh-CN" altLang="zh-CN" sz="2400" b="1" i="1">
                              <a:latin typeface="Cambria Math" panose="02040503050406030204" pitchFamily="18" charset="0"/>
                            </a:rPr>
                          </m:ctrlPr>
                        </m:sSubSupPr>
                        <m:e>
                          <m:r>
                            <a:rPr lang="zh-TW" altLang="en-US" sz="2400" b="1" i="1">
                              <a:latin typeface="Cambria Math" panose="02040503050406030204"/>
                            </a:rPr>
                            <m:t>𝒘</m:t>
                          </m:r>
                        </m:e>
                        <m:sub>
                          <m:r>
                            <a:rPr lang="zh-TW" altLang="en-US" sz="2400" b="1" i="1">
                              <a:latin typeface="Cambria Math" panose="02040503050406030204"/>
                            </a:rPr>
                            <m:t>𝒋</m:t>
                          </m:r>
                        </m:sub>
                        <m:sup>
                          <m:r>
                            <a:rPr lang="zh-TW" altLang="en-US" sz="2400" b="1" i="1">
                              <a:latin typeface="Cambria Math" panose="02040503050406030204"/>
                            </a:rPr>
                            <m:t>𝒐𝒍𝒅</m:t>
                          </m:r>
                        </m:sup>
                      </m:sSubSup>
                      <m:r>
                        <a:rPr lang="zh-TW" altLang="en-US" sz="2400" b="1" i="1">
                          <a:latin typeface="Cambria Math" panose="02040503050406030204"/>
                        </a:rPr>
                        <m:t>−</m:t>
                      </m:r>
                      <m:r>
                        <a:rPr lang="zh-TW" altLang="en-US" sz="2400" b="1" i="1">
                          <a:latin typeface="Cambria Math" panose="02040503050406030204"/>
                        </a:rPr>
                        <m:t>𝜼</m:t>
                      </m:r>
                      <m:r>
                        <a:rPr lang="zh-TW" altLang="zh-CN" sz="2400" b="1" i="1">
                          <a:latin typeface="Cambria Math" panose="02040503050406030204"/>
                        </a:rPr>
                        <m:t>×</m:t>
                      </m:r>
                      <m:f>
                        <m:fPr>
                          <m:ctrlPr>
                            <a:rPr lang="zh-CN" altLang="zh-CN" sz="2400" b="1" i="1">
                              <a:latin typeface="Cambria Math" panose="02040503050406030204" pitchFamily="18" charset="0"/>
                            </a:rPr>
                          </m:ctrlPr>
                        </m:fPr>
                        <m:num>
                          <m:r>
                            <a:rPr lang="zh-TW" altLang="en-US" sz="2400" b="1" i="1">
                              <a:latin typeface="Cambria Math" panose="02040503050406030204"/>
                            </a:rPr>
                            <m:t>𝝏</m:t>
                          </m:r>
                          <m:sSub>
                            <m:sSubPr>
                              <m:ctrlPr>
                                <a:rPr lang="en-US" altLang="zh-TW" sz="2400" b="1" i="1">
                                  <a:latin typeface="Cambria Math" panose="02040503050406030204" pitchFamily="18" charset="0"/>
                                </a:rPr>
                              </m:ctrlPr>
                            </m:sSubPr>
                            <m:e>
                              <m:r>
                                <a:rPr lang="en-US" altLang="zh-TW" sz="2400" b="1" i="1">
                                  <a:latin typeface="Cambria Math" panose="02040503050406030204"/>
                                </a:rPr>
                                <m:t>𝑴𝒐𝒅𝒆𝒍</m:t>
                              </m:r>
                            </m:e>
                            <m:sub>
                              <m:r>
                                <a:rPr lang="en-US" altLang="zh-TW" sz="2400" b="1" i="1">
                                  <a:latin typeface="Cambria Math" panose="02040503050406030204"/>
                                </a:rPr>
                                <m:t>𝒍𝒐𝒔𝒔</m:t>
                              </m:r>
                            </m:sub>
                          </m:sSub>
                        </m:num>
                        <m:den>
                          <m:r>
                            <a:rPr lang="zh-TW" altLang="en-US" sz="2400" b="1" i="1">
                              <a:latin typeface="Cambria Math" panose="02040503050406030204"/>
                            </a:rPr>
                            <m:t>𝝏</m:t>
                          </m:r>
                          <m:sSub>
                            <m:sSubPr>
                              <m:ctrlPr>
                                <a:rPr lang="zh-CN" altLang="zh-CN" sz="2400" b="1" i="1">
                                  <a:latin typeface="Cambria Math" panose="02040503050406030204" pitchFamily="18" charset="0"/>
                                </a:rPr>
                              </m:ctrlPr>
                            </m:sSubPr>
                            <m:e>
                              <m:r>
                                <a:rPr lang="zh-TW" altLang="en-US" sz="2400" b="1" i="1">
                                  <a:latin typeface="Cambria Math" panose="02040503050406030204"/>
                                </a:rPr>
                                <m:t>𝒘</m:t>
                              </m:r>
                            </m:e>
                            <m:sub>
                              <m:r>
                                <a:rPr lang="zh-TW" altLang="en-US" sz="2400" b="1" i="1">
                                  <a:latin typeface="Cambria Math" panose="02040503050406030204"/>
                                </a:rPr>
                                <m:t>𝒋</m:t>
                              </m:r>
                            </m:sub>
                          </m:sSub>
                        </m:den>
                      </m:f>
                    </m:oMath>
                  </m:oMathPara>
                </a14:m>
                <a:endParaRPr lang="zh-CN" altLang="zh-CN" sz="2400" b="1" dirty="0">
                  <a:latin typeface="Times New Roman" panose="02020603050405020304" pitchFamily="16" charset="0"/>
                  <a:ea typeface="楷体" panose="02010609060101010101" pitchFamily="49" charset="-122"/>
                  <a:cs typeface="Times New Roman" panose="02020603050405020304" pitchFamily="16" charset="0"/>
                </a:endParaRPr>
              </a:p>
            </p:txBody>
          </p:sp>
        </mc:Choice>
        <mc:Fallback>
          <p:sp>
            <p:nvSpPr>
              <p:cNvPr id="16" name="矩形 15"/>
              <p:cNvSpPr>
                <a:spLocks noRot="1" noChangeAspect="1" noMove="1" noResize="1" noEditPoints="1" noAdjustHandles="1" noChangeArrowheads="1" noChangeShapeType="1" noTextEdit="1"/>
              </p:cNvSpPr>
              <p:nvPr/>
            </p:nvSpPr>
            <p:spPr>
              <a:xfrm>
                <a:off x="1992349" y="1388942"/>
                <a:ext cx="4460260" cy="904094"/>
              </a:xfrm>
              <a:prstGeom prst="rect">
                <a:avLst/>
              </a:prstGeom>
              <a:blipFill rotWithShape="1">
                <a:blip r:embed="rId3"/>
                <a:stretch>
                  <a:fillRect l="-8" t="-22" r="8" b="6"/>
                </a:stretch>
              </a:blipFill>
            </p:spPr>
            <p:txBody>
              <a:bodyPr/>
              <a:lstStyle/>
              <a:p>
                <a:r>
                  <a:rPr lang="zh-CN" altLang="en-US">
                    <a:noFill/>
                  </a:rPr>
                  <a:t> </a:t>
                </a:r>
              </a:p>
            </p:txBody>
          </p:sp>
        </mc:Fallback>
      </mc:AlternateContent>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4" name="TextBox 3"/>
          <p:cNvSpPr txBox="1">
            <a:spLocks noGrp="1"/>
          </p:cNvSpPr>
          <p:nvPr>
            <p:ph idx="1"/>
          </p:nvPr>
        </p:nvSpPr>
        <p:spPr>
          <a:xfrm>
            <a:off x="393700" y="788988"/>
            <a:ext cx="11355388" cy="3624069"/>
          </a:xfrm>
          <a:prstGeom prst="rect">
            <a:avLst/>
          </a:prstGeom>
          <a:solidFill>
            <a:schemeClr val="bg1"/>
          </a:solidFill>
        </p:spPr>
        <p:txBody>
          <a:bodyPr wrap="square" rtlCol="0">
            <a:spAutoFit/>
          </a:bodyPr>
          <a:lstStyle/>
          <a:p>
            <a:pPr marL="0" indent="0" algn="ctr">
              <a:buNone/>
            </a:pPr>
            <a:endParaRPr lang="en-US" altLang="zh-CN" sz="9600" dirty="0">
              <a:ln w="0"/>
              <a:effectLst>
                <a:outerShdw blurRad="38100" dist="19050" dir="2700000" algn="tl" rotWithShape="0">
                  <a:schemeClr val="dk1">
                    <a:alpha val="40000"/>
                  </a:schemeClr>
                </a:outerShdw>
              </a:effectLst>
            </a:endParaRPr>
          </a:p>
          <a:p>
            <a:pPr marL="0" indent="0" algn="ctr">
              <a:buNone/>
            </a:pPr>
            <a:r>
              <a:rPr lang="zh-CN" altLang="en-US" sz="9600" dirty="0">
                <a:ln w="0"/>
                <a:effectLst>
                  <a:outerShdw blurRad="38100" dist="19050" dir="2700000" algn="tl" rotWithShape="0">
                    <a:schemeClr val="dk1">
                      <a:alpha val="40000"/>
                    </a:schemeClr>
                  </a:outerShdw>
                </a:effectLst>
              </a:rPr>
              <a:t>谢谢</a:t>
            </a:r>
            <a:r>
              <a:rPr lang="en-US" altLang="zh-CN" sz="9600" dirty="0">
                <a:ln w="0"/>
                <a:effectLst>
                  <a:outerShdw blurRad="38100" dist="19050" dir="2700000" algn="tl" rotWithShape="0">
                    <a:schemeClr val="dk1">
                      <a:alpha val="40000"/>
                    </a:schemeClr>
                  </a:outerShdw>
                </a:effectLst>
              </a:rPr>
              <a:t>!</a:t>
            </a:r>
            <a:endParaRPr lang="en-US" altLang="zh-CN" sz="9600" dirty="0">
              <a:ln w="0"/>
              <a:effectLst>
                <a:outerShdw blurRad="38100" dist="19050" dir="2700000" algn="tl" rotWithShape="0">
                  <a:schemeClr val="dk1">
                    <a:alpha val="40000"/>
                  </a:schemeClr>
                </a:outerShdw>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p:cNvSpPr/>
          <p:nvPr/>
        </p:nvSpPr>
        <p:spPr>
          <a:xfrm>
            <a:off x="271481" y="1226837"/>
            <a:ext cx="5558586" cy="349017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最早由</a:t>
            </a:r>
            <a:r>
              <a:rPr lang="en-US" altLang="zh-CN" sz="2400" dirty="0" err="1">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Werbos</a:t>
            </a:r>
            <a:r>
              <a:rPr lang="zh-CN" altLang="en-US" sz="2400"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提出</a:t>
            </a:r>
            <a:r>
              <a:rPr lang="en-US" altLang="zh-CN" sz="2400"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a:t>
            </a:r>
            <a:r>
              <a:rPr lang="en-US" altLang="zh-CN" sz="2400" dirty="0" err="1">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Werbos</a:t>
            </a:r>
            <a:r>
              <a:rPr lang="en-US" altLang="zh-CN" sz="2400"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 1974] [</a:t>
            </a:r>
            <a:r>
              <a:rPr lang="en-US" altLang="zh-CN" sz="2400" dirty="0" err="1">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Werbos</a:t>
            </a:r>
            <a:r>
              <a:rPr lang="en-US" altLang="zh-CN" sz="2400"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 1990]</a:t>
            </a:r>
            <a:r>
              <a:rPr lang="zh-CN" altLang="en-US" sz="2400"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、并且由</a:t>
            </a:r>
            <a:r>
              <a:rPr lang="en-US" altLang="zh-CN" sz="2400" dirty="0" err="1">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Rumelhar</a:t>
            </a:r>
            <a:r>
              <a:rPr lang="zh-CN" altLang="en-US" sz="2400"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和</a:t>
            </a:r>
            <a:r>
              <a:rPr lang="en-US" altLang="zh-CN" sz="2400"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Hinton</a:t>
            </a:r>
            <a:r>
              <a:rPr lang="zh-CN" altLang="en-US" sz="2400"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等人</a:t>
            </a:r>
            <a:r>
              <a:rPr lang="en-US" altLang="zh-CN" sz="2400"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a:t>
            </a:r>
            <a:r>
              <a:rPr lang="en-US" altLang="zh-CN" sz="2400" dirty="0" err="1">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Rumelhart</a:t>
            </a:r>
            <a:r>
              <a:rPr lang="en-US" altLang="zh-CN" sz="2400"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 1986]</a:t>
            </a:r>
            <a:r>
              <a:rPr lang="zh-CN" altLang="en-US" sz="2400"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完善的误差后向传播（</a:t>
            </a:r>
            <a:r>
              <a:rPr lang="en-US" altLang="zh-CN" sz="2400"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error backpropagation</a:t>
            </a:r>
            <a:r>
              <a:rPr lang="zh-CN" altLang="en-US" sz="2400"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）算法解决了多层感知机中参数优化这一难题。</a:t>
            </a:r>
            <a:endParaRPr lang="zh-CN" altLang="en-US"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endParaRPr>
          </a:p>
          <a:p>
            <a:pPr algn="ctr"/>
            <a:endParaRPr lang="zh-CN" altLang="en-US" sz="1500" dirty="0"/>
          </a:p>
        </p:txBody>
      </p:sp>
      <p:sp>
        <p:nvSpPr>
          <p:cNvPr id="5" name="标题 4"/>
          <p:cNvSpPr>
            <a:spLocks noGrp="1"/>
          </p:cNvSpPr>
          <p:nvPr>
            <p:ph type="title"/>
          </p:nvPr>
        </p:nvSpPr>
        <p:spPr/>
        <p:txBody>
          <a:bodyPr/>
          <a:lstStyle/>
          <a:p>
            <a:r>
              <a:rPr lang="zh-CN" altLang="en-US" dirty="0"/>
              <a:t>深度学习的历史发展</a:t>
            </a:r>
            <a:endParaRPr lang="zh-CN" altLang="en-US" dirty="0"/>
          </a:p>
        </p:txBody>
      </p:sp>
      <p:sp>
        <p:nvSpPr>
          <p:cNvPr id="6" name="矩形 5"/>
          <p:cNvSpPr/>
          <p:nvPr/>
        </p:nvSpPr>
        <p:spPr>
          <a:xfrm>
            <a:off x="454697" y="5027757"/>
            <a:ext cx="1095811" cy="915839"/>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6" charset="0"/>
                <a:ea typeface="华文楷体" panose="02010600040101010101" pitchFamily="2" charset="-122"/>
              </a:rPr>
              <a:t>MCP</a:t>
            </a:r>
            <a:endParaRPr lang="zh-CN" altLang="en-US" sz="2800" dirty="0">
              <a:solidFill>
                <a:schemeClr val="tx1"/>
              </a:solidFill>
            </a:endParaRPr>
          </a:p>
        </p:txBody>
      </p:sp>
      <p:sp>
        <p:nvSpPr>
          <p:cNvPr id="36" name="矩形 35"/>
          <p:cNvSpPr/>
          <p:nvPr/>
        </p:nvSpPr>
        <p:spPr>
          <a:xfrm>
            <a:off x="1537785" y="5027757"/>
            <a:ext cx="1512147" cy="915839"/>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6" charset="0"/>
                <a:ea typeface="华文楷体" panose="02010600040101010101" pitchFamily="2" charset="-122"/>
              </a:rPr>
              <a:t>Hebbian Theory</a:t>
            </a:r>
            <a:endParaRPr lang="zh-CN" altLang="en-US" sz="2800" dirty="0">
              <a:solidFill>
                <a:schemeClr val="tx1"/>
              </a:solidFill>
            </a:endParaRPr>
          </a:p>
        </p:txBody>
      </p:sp>
      <p:sp>
        <p:nvSpPr>
          <p:cNvPr id="37" name="矩形 36"/>
          <p:cNvSpPr/>
          <p:nvPr/>
        </p:nvSpPr>
        <p:spPr>
          <a:xfrm>
            <a:off x="3054769" y="5027757"/>
            <a:ext cx="2400546" cy="915839"/>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6" charset="0"/>
                <a:ea typeface="华文楷体" panose="02010600040101010101" pitchFamily="2" charset="-122"/>
              </a:rPr>
              <a:t>Orientation Selective Cell</a:t>
            </a:r>
            <a:endParaRPr lang="zh-CN" altLang="en-US" sz="2800" dirty="0">
              <a:solidFill>
                <a:schemeClr val="tx1"/>
              </a:solidFill>
            </a:endParaRPr>
          </a:p>
        </p:txBody>
      </p:sp>
      <p:sp>
        <p:nvSpPr>
          <p:cNvPr id="39" name="矩形 38"/>
          <p:cNvSpPr/>
          <p:nvPr/>
        </p:nvSpPr>
        <p:spPr>
          <a:xfrm>
            <a:off x="5353864" y="5027758"/>
            <a:ext cx="1023870" cy="915838"/>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6" charset="0"/>
                <a:ea typeface="华文楷体" panose="02010600040101010101" pitchFamily="2" charset="-122"/>
              </a:rPr>
              <a:t>MLP</a:t>
            </a:r>
            <a:endParaRPr lang="zh-CN" altLang="en-US" sz="2800" dirty="0">
              <a:solidFill>
                <a:schemeClr val="tx1"/>
              </a:solidFill>
            </a:endParaRPr>
          </a:p>
        </p:txBody>
      </p:sp>
      <p:sp>
        <p:nvSpPr>
          <p:cNvPr id="41" name="矩形 40"/>
          <p:cNvSpPr/>
          <p:nvPr/>
        </p:nvSpPr>
        <p:spPr>
          <a:xfrm>
            <a:off x="6390009" y="5027756"/>
            <a:ext cx="1996910" cy="915839"/>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6" charset="0"/>
                <a:ea typeface="华文楷体" panose="02010600040101010101" pitchFamily="2" charset="-122"/>
              </a:rPr>
              <a:t>Error Back-propagation</a:t>
            </a:r>
            <a:endParaRPr lang="zh-CN" altLang="en-US" sz="2800" dirty="0">
              <a:solidFill>
                <a:schemeClr val="tx1"/>
              </a:solidFill>
            </a:endParaRPr>
          </a:p>
        </p:txBody>
      </p:sp>
      <p:sp>
        <p:nvSpPr>
          <p:cNvPr id="42" name="矩形 41"/>
          <p:cNvSpPr/>
          <p:nvPr/>
        </p:nvSpPr>
        <p:spPr>
          <a:xfrm>
            <a:off x="8386919" y="5027756"/>
            <a:ext cx="1941210" cy="915837"/>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6" charset="0"/>
                <a:ea typeface="华文楷体" panose="02010600040101010101" pitchFamily="2" charset="-122"/>
              </a:rPr>
              <a:t>Deep Belief Network</a:t>
            </a:r>
            <a:endParaRPr lang="zh-CN" altLang="en-US" sz="2800" dirty="0">
              <a:solidFill>
                <a:schemeClr val="tx1"/>
              </a:solidFill>
            </a:endParaRPr>
          </a:p>
        </p:txBody>
      </p:sp>
      <p:sp>
        <p:nvSpPr>
          <p:cNvPr id="14" name="椭圆 13"/>
          <p:cNvSpPr/>
          <p:nvPr/>
        </p:nvSpPr>
        <p:spPr>
          <a:xfrm>
            <a:off x="10417855" y="5460679"/>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10598157" y="5460679"/>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10785198" y="5460679"/>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5400000">
            <a:off x="10579147" y="5422041"/>
            <a:ext cx="1159099" cy="225380"/>
          </a:xfrm>
          <a:prstGeom prst="triangl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06656" y="5936099"/>
            <a:ext cx="1574688" cy="522000"/>
          </a:xfrm>
          <a:prstGeom prst="rect">
            <a:avLst/>
          </a:prstGeom>
          <a:noFill/>
        </p:spPr>
        <p:txBody>
          <a:bodyPr wrap="square" rtlCol="0" anchor="b">
            <a:spAutoFit/>
          </a:bodyPr>
          <a:lstStyle/>
          <a:p>
            <a:r>
              <a:rPr lang="en-US" altLang="zh-CN" sz="2800" dirty="0"/>
              <a:t>1943</a:t>
            </a:r>
            <a:endParaRPr lang="zh-CN" altLang="en-US" sz="2800" dirty="0"/>
          </a:p>
        </p:txBody>
      </p:sp>
      <p:sp>
        <p:nvSpPr>
          <p:cNvPr id="56" name="文本框 55"/>
          <p:cNvSpPr txBox="1"/>
          <p:nvPr/>
        </p:nvSpPr>
        <p:spPr>
          <a:xfrm>
            <a:off x="1894409" y="5948373"/>
            <a:ext cx="1574688" cy="522000"/>
          </a:xfrm>
          <a:prstGeom prst="rect">
            <a:avLst/>
          </a:prstGeom>
          <a:noFill/>
        </p:spPr>
        <p:txBody>
          <a:bodyPr wrap="square" rtlCol="0" anchor="b">
            <a:spAutoFit/>
          </a:bodyPr>
          <a:lstStyle/>
          <a:p>
            <a:r>
              <a:rPr lang="en-US" altLang="zh-CN" sz="2800" dirty="0"/>
              <a:t>1949</a:t>
            </a:r>
            <a:endParaRPr lang="zh-CN" altLang="en-US" sz="2800" dirty="0"/>
          </a:p>
        </p:txBody>
      </p:sp>
      <p:sp>
        <p:nvSpPr>
          <p:cNvPr id="59" name="文本框 58"/>
          <p:cNvSpPr txBox="1"/>
          <p:nvPr/>
        </p:nvSpPr>
        <p:spPr>
          <a:xfrm>
            <a:off x="3716689" y="5948373"/>
            <a:ext cx="1574688" cy="522000"/>
          </a:xfrm>
          <a:prstGeom prst="rect">
            <a:avLst/>
          </a:prstGeom>
          <a:noFill/>
        </p:spPr>
        <p:txBody>
          <a:bodyPr wrap="square" rtlCol="0" anchor="b">
            <a:spAutoFit/>
          </a:bodyPr>
          <a:lstStyle/>
          <a:p>
            <a:r>
              <a:rPr lang="en-US" altLang="zh-CN" sz="2800" dirty="0"/>
              <a:t>1958</a:t>
            </a:r>
            <a:endParaRPr lang="zh-CN" altLang="en-US" sz="2800" dirty="0"/>
          </a:p>
        </p:txBody>
      </p:sp>
      <p:sp>
        <p:nvSpPr>
          <p:cNvPr id="60" name="文本框 59"/>
          <p:cNvSpPr txBox="1"/>
          <p:nvPr/>
        </p:nvSpPr>
        <p:spPr>
          <a:xfrm>
            <a:off x="5404078" y="5943593"/>
            <a:ext cx="1574688" cy="522000"/>
          </a:xfrm>
          <a:prstGeom prst="rect">
            <a:avLst/>
          </a:prstGeom>
          <a:noFill/>
        </p:spPr>
        <p:txBody>
          <a:bodyPr wrap="square" rtlCol="0" anchor="b">
            <a:spAutoFit/>
          </a:bodyPr>
          <a:lstStyle/>
          <a:p>
            <a:r>
              <a:rPr lang="en-US" altLang="zh-CN" sz="2800" dirty="0"/>
              <a:t>1969</a:t>
            </a:r>
            <a:endParaRPr lang="zh-CN" altLang="en-US" sz="2800" dirty="0"/>
          </a:p>
        </p:txBody>
      </p:sp>
      <p:sp>
        <p:nvSpPr>
          <p:cNvPr id="65" name="文本框 64"/>
          <p:cNvSpPr txBox="1"/>
          <p:nvPr/>
        </p:nvSpPr>
        <p:spPr>
          <a:xfrm>
            <a:off x="6912615" y="5943593"/>
            <a:ext cx="2063878" cy="522000"/>
          </a:xfrm>
          <a:prstGeom prst="rect">
            <a:avLst/>
          </a:prstGeom>
          <a:noFill/>
        </p:spPr>
        <p:txBody>
          <a:bodyPr wrap="square" rtlCol="0" anchor="b">
            <a:spAutoFit/>
          </a:bodyPr>
          <a:lstStyle/>
          <a:p>
            <a:r>
              <a:rPr lang="en-US" altLang="zh-CN" sz="2800" dirty="0"/>
              <a:t>1986</a:t>
            </a:r>
            <a:endParaRPr lang="zh-CN" altLang="en-US" sz="2800" dirty="0"/>
          </a:p>
        </p:txBody>
      </p:sp>
      <p:sp>
        <p:nvSpPr>
          <p:cNvPr id="66" name="文本框 65"/>
          <p:cNvSpPr txBox="1"/>
          <p:nvPr/>
        </p:nvSpPr>
        <p:spPr>
          <a:xfrm>
            <a:off x="9005509" y="5943593"/>
            <a:ext cx="2063878" cy="522000"/>
          </a:xfrm>
          <a:prstGeom prst="rect">
            <a:avLst/>
          </a:prstGeom>
          <a:noFill/>
        </p:spPr>
        <p:txBody>
          <a:bodyPr wrap="square" rtlCol="0" anchor="b">
            <a:spAutoFit/>
          </a:bodyPr>
          <a:lstStyle/>
          <a:p>
            <a:r>
              <a:rPr lang="en-US" altLang="zh-CN" sz="2800" dirty="0"/>
              <a:t>2006</a:t>
            </a:r>
            <a:endParaRPr lang="zh-CN" altLang="en-US" sz="2800" dirty="0"/>
          </a:p>
        </p:txBody>
      </p:sp>
      <p:sp>
        <p:nvSpPr>
          <p:cNvPr id="77" name="矩形 76"/>
          <p:cNvSpPr/>
          <p:nvPr/>
        </p:nvSpPr>
        <p:spPr>
          <a:xfrm>
            <a:off x="6026449" y="1226837"/>
            <a:ext cx="5780973" cy="34901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2006</a:t>
            </a:r>
            <a:r>
              <a:rPr lang="zh-CN" altLang="en-US"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年，</a:t>
            </a:r>
            <a:r>
              <a:rPr lang="en-US" altLang="zh-CN"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Hinton</a:t>
            </a:r>
            <a:r>
              <a:rPr lang="zh-CN" altLang="en-US"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在</a:t>
            </a:r>
            <a:r>
              <a:rPr lang="en-US" altLang="zh-CN"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《Science》</a:t>
            </a:r>
            <a:r>
              <a:rPr lang="zh-CN" altLang="en-US"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等期刊上发表了论文，首次提出了“深度信念网络</a:t>
            </a:r>
            <a:r>
              <a:rPr lang="en-US" altLang="zh-CN"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(deep belief network)”</a:t>
            </a:r>
            <a:r>
              <a:rPr lang="zh-CN" altLang="en-US"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模型</a:t>
            </a:r>
            <a:r>
              <a:rPr lang="en-US" altLang="zh-CN"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[Hinton 2006]</a:t>
            </a:r>
            <a:r>
              <a:rPr lang="zh-CN" altLang="en-US"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rPr>
              <a:t>，在相关分类任务上可取得性能超过了传统浅层学习模型（如支持向量机），使得深度架构引起了大家的关注。</a:t>
            </a:r>
            <a:endParaRPr lang="zh-CN" altLang="en-US" sz="2400" dirty="0">
              <a:solidFill>
                <a:schemeClr val="tx1"/>
              </a:solidFill>
              <a:latin typeface="Times New Roman" panose="02020603050405020304" pitchFamily="16" charset="0"/>
              <a:ea typeface="楷体" panose="02010609060101010101" pitchFamily="49" charset="-122"/>
              <a:cs typeface="Times New Roman" panose="02020603050405020304" pitchFamily="16" charset="0"/>
            </a:endParaRPr>
          </a:p>
          <a:p>
            <a:pPr algn="ctr"/>
            <a:endParaRPr lang="zh-CN" altLang="en-US" sz="1500" dirty="0"/>
          </a:p>
        </p:txBody>
      </p:sp>
    </p:spTree>
  </p:cSld>
  <p:clrMapOvr>
    <a:masterClrMapping/>
  </p:clrMapOvr>
</p:sld>
</file>

<file path=ppt/tags/tag1.xml><?xml version="1.0" encoding="utf-8"?>
<p:tagLst xmlns:p="http://schemas.openxmlformats.org/presentationml/2006/main">
  <p:tag name="KSO_WM_SLIDE_MODEL_TYPE" val="cover"/>
</p:tagLst>
</file>

<file path=ppt/tags/tag10.xml><?xml version="1.0" encoding="utf-8"?>
<p:tagLst xmlns:p="http://schemas.openxmlformats.org/presentationml/2006/main">
  <p:tag name="RAINPROBLEM" val="ProblemBullet"/>
  <p:tag name="RAINPROBLEMTYPE" val="MultipleChoice"/>
  <p:tag name="RAINBULLET" val="Correct"/>
</p:tagLst>
</file>

<file path=ppt/tags/tag11.xml><?xml version="1.0" encoding="utf-8"?>
<p:tagLst xmlns:p="http://schemas.openxmlformats.org/presentationml/2006/main">
  <p:tag name="RAINPROBLEM" val="ProblemSubmit"/>
  <p:tag name="RAINPROBLEMTYPE" val="MultipleChoice"/>
</p:tagLst>
</file>

<file path=ppt/tags/tag12.xml><?xml version="1.0" encoding="utf-8"?>
<p:tagLst xmlns:p="http://schemas.openxmlformats.org/presentationml/2006/main">
  <p:tag name="RAINPROBLEMTYPE" val="ProblemTypeMarker"/>
</p:tagLst>
</file>

<file path=ppt/tags/tag13.xml><?xml version="1.0" encoding="utf-8"?>
<p:tagLst xmlns:p="http://schemas.openxmlformats.org/presentationml/2006/main">
  <p:tag name="RAINPROBLEMTYPE" val="ProblemTypeMarker"/>
</p:tagLst>
</file>

<file path=ppt/tags/tag14.xml><?xml version="1.0" encoding="utf-8"?>
<p:tagLst xmlns:p="http://schemas.openxmlformats.org/presentationml/2006/main">
  <p:tag name="RAINPROBLEMTYPE" val="ProblemTypeMarker"/>
</p:tagLst>
</file>

<file path=ppt/tags/tag15.xml><?xml version="1.0" encoding="utf-8"?>
<p:tagLst xmlns:p="http://schemas.openxmlformats.org/presentationml/2006/main">
  <p:tag name="RAINPROBLEMTYPE" val="ProblemTypeMarker"/>
</p:tagLst>
</file>

<file path=ppt/tags/tag16.xml><?xml version="1.0" encoding="utf-8"?>
<p:tagLst xmlns:p="http://schemas.openxmlformats.org/presentationml/2006/main">
  <p:tag name="RAINPROBLEMTYPE" val="ProblemTypeMarker"/>
</p:tagLst>
</file>

<file path=ppt/tags/tag17.xml><?xml version="1.0" encoding="utf-8"?>
<p:tagLst xmlns:p="http://schemas.openxmlformats.org/presentationml/2006/main">
  <p:tag name="RAINPROBLEM" val="ProblemSetting"/>
  <p:tag name="RAINPROBLEMTYPE" val="MultipleChoice"/>
</p:tagLst>
</file>

<file path=ppt/tags/tag18.xml><?xml version="1.0" encoding="utf-8"?>
<p:tagLst xmlns:p="http://schemas.openxmlformats.org/presentationml/2006/main">
  <p:tag name="RAINPROBLEM" val="MultipleChoice"/>
  <p:tag name="PROBLEMSCORE" val="1.0"/>
</p:tagLst>
</file>

<file path=ppt/tags/tag19.xml><?xml version="1.0" encoding="utf-8"?>
<p:tagLst xmlns:p="http://schemas.openxmlformats.org/presentationml/2006/main">
  <p:tag name="RAINPROBLEM" val="ProblemBody"/>
</p:tagLst>
</file>

<file path=ppt/tags/tag2.xml><?xml version="1.0" encoding="utf-8"?>
<p:tagLst xmlns:p="http://schemas.openxmlformats.org/presentationml/2006/main">
  <p:tag name="RAINPROBLEM" val="ProblemBody"/>
</p:tagLst>
</file>

<file path=ppt/tags/tag20.xml><?xml version="1.0" encoding="utf-8"?>
<p:tagLst xmlns:p="http://schemas.openxmlformats.org/presentationml/2006/main">
  <p:tag name="RAINPROBLEM" val="ProblemItem"/>
</p:tagLst>
</file>

<file path=ppt/tags/tag21.xml><?xml version="1.0" encoding="utf-8"?>
<p:tagLst xmlns:p="http://schemas.openxmlformats.org/presentationml/2006/main">
  <p:tag name="RAINPROBLEM" val="ProblemBullet"/>
  <p:tag name="RAINPROBLEMTYPE" val="MultipleChoice"/>
  <p:tag name="RAINBULLET" val="Wrong"/>
</p:tagLst>
</file>

<file path=ppt/tags/tag22.xml><?xml version="1.0" encoding="utf-8"?>
<p:tagLst xmlns:p="http://schemas.openxmlformats.org/presentationml/2006/main">
  <p:tag name="RAINPROBLEM" val="ProblemItem"/>
</p:tagLst>
</file>

<file path=ppt/tags/tag23.xml><?xml version="1.0" encoding="utf-8"?>
<p:tagLst xmlns:p="http://schemas.openxmlformats.org/presentationml/2006/main">
  <p:tag name="RAINPROBLEM" val="ProblemBullet"/>
  <p:tag name="RAINPROBLEMTYPE" val="MultipleChoice"/>
  <p:tag name="RAINBULLET" val="Wrong"/>
</p:tagLst>
</file>

<file path=ppt/tags/tag24.xml><?xml version="1.0" encoding="utf-8"?>
<p:tagLst xmlns:p="http://schemas.openxmlformats.org/presentationml/2006/main">
  <p:tag name="RAINPROBLEM" val="ProblemItem"/>
</p:tagLst>
</file>

<file path=ppt/tags/tag25.xml><?xml version="1.0" encoding="utf-8"?>
<p:tagLst xmlns:p="http://schemas.openxmlformats.org/presentationml/2006/main">
  <p:tag name="RAINPROBLEM" val="ProblemBullet"/>
  <p:tag name="RAINPROBLEMTYPE" val="MultipleChoice"/>
  <p:tag name="RAINBULLET" val="Correct"/>
</p:tagLst>
</file>

<file path=ppt/tags/tag26.xml><?xml version="1.0" encoding="utf-8"?>
<p:tagLst xmlns:p="http://schemas.openxmlformats.org/presentationml/2006/main">
  <p:tag name="RAINPROBLEM" val="ProblemItem"/>
</p:tagLst>
</file>

<file path=ppt/tags/tag27.xml><?xml version="1.0" encoding="utf-8"?>
<p:tagLst xmlns:p="http://schemas.openxmlformats.org/presentationml/2006/main">
  <p:tag name="RAINPROBLEM" val="ProblemBullet"/>
  <p:tag name="RAINPROBLEMTYPE" val="MultipleChoice"/>
  <p:tag name="RAINBULLET" val="Wrong"/>
</p:tagLst>
</file>

<file path=ppt/tags/tag28.xml><?xml version="1.0" encoding="utf-8"?>
<p:tagLst xmlns:p="http://schemas.openxmlformats.org/presentationml/2006/main">
  <p:tag name="RAINPROBLEM" val="ProblemSubmit"/>
  <p:tag name="RAINPROBLEMTYPE" val="MultipleChoice"/>
</p:tagLst>
</file>

<file path=ppt/tags/tag29.xml><?xml version="1.0" encoding="utf-8"?>
<p:tagLst xmlns:p="http://schemas.openxmlformats.org/presentationml/2006/main">
  <p:tag name="RAINPROBLEMTYPE" val="ProblemTypeMarker"/>
</p:tagLst>
</file>

<file path=ppt/tags/tag3.xml><?xml version="1.0" encoding="utf-8"?>
<p:tagLst xmlns:p="http://schemas.openxmlformats.org/presentationml/2006/main">
  <p:tag name="RAINPROBLEM" val="ProblemItem"/>
</p:tagLst>
</file>

<file path=ppt/tags/tag30.xml><?xml version="1.0" encoding="utf-8"?>
<p:tagLst xmlns:p="http://schemas.openxmlformats.org/presentationml/2006/main">
  <p:tag name="RAINPROBLEMTYPE" val="ProblemTypeMarker"/>
</p:tagLst>
</file>

<file path=ppt/tags/tag31.xml><?xml version="1.0" encoding="utf-8"?>
<p:tagLst xmlns:p="http://schemas.openxmlformats.org/presentationml/2006/main">
  <p:tag name="RAINPROBLEMTYPE" val="ProblemTypeMarker"/>
</p:tagLst>
</file>

<file path=ppt/tags/tag32.xml><?xml version="1.0" encoding="utf-8"?>
<p:tagLst xmlns:p="http://schemas.openxmlformats.org/presentationml/2006/main">
  <p:tag name="RAINPROBLEMTYPE" val="ProblemTypeMarker"/>
</p:tagLst>
</file>

<file path=ppt/tags/tag33.xml><?xml version="1.0" encoding="utf-8"?>
<p:tagLst xmlns:p="http://schemas.openxmlformats.org/presentationml/2006/main">
  <p:tag name="RAINPROBLEMTYPE" val="ProblemTypeMarker"/>
</p:tagLst>
</file>

<file path=ppt/tags/tag34.xml><?xml version="1.0" encoding="utf-8"?>
<p:tagLst xmlns:p="http://schemas.openxmlformats.org/presentationml/2006/main">
  <p:tag name="RAINPROBLEM" val="ProblemSetting"/>
  <p:tag name="RAINPROBLEMTYPE" val="MultipleChoice"/>
</p:tagLst>
</file>

<file path=ppt/tags/tag35.xml><?xml version="1.0" encoding="utf-8"?>
<p:tagLst xmlns:p="http://schemas.openxmlformats.org/presentationml/2006/main">
  <p:tag name="RAINPROBLEM" val="MultipleChoice"/>
  <p:tag name="PROBLEMSCORE" val="1.0"/>
  <p:tag name="PROBLEMSCORE_HALF" val="0.0"/>
  <p:tag name="RAINPROBLEMTYPE" val="MultipleChoice"/>
</p:tagLst>
</file>

<file path=ppt/tags/tag36.xml><?xml version="1.0" encoding="utf-8"?>
<p:tagLst xmlns:p="http://schemas.openxmlformats.org/presentationml/2006/main">
  <p:tag name="RAINPROBLEM" val="ProblemBody"/>
</p:tagLst>
</file>

<file path=ppt/tags/tag37.xml><?xml version="1.0" encoding="utf-8"?>
<p:tagLst xmlns:p="http://schemas.openxmlformats.org/presentationml/2006/main">
  <p:tag name="RAINPROBLEM" val="ProblemItem"/>
</p:tagLst>
</file>

<file path=ppt/tags/tag38.xml><?xml version="1.0" encoding="utf-8"?>
<p:tagLst xmlns:p="http://schemas.openxmlformats.org/presentationml/2006/main">
  <p:tag name="RAINPROBLEM" val="ProblemBullet"/>
  <p:tag name="RAINPROBLEMTYPE" val="MultipleChoice"/>
  <p:tag name="RAINBULLET" val="Wrong"/>
</p:tagLst>
</file>

<file path=ppt/tags/tag39.xml><?xml version="1.0" encoding="utf-8"?>
<p:tagLst xmlns:p="http://schemas.openxmlformats.org/presentationml/2006/main">
  <p:tag name="RAINPROBLEM" val="ProblemItem"/>
</p:tagLst>
</file>

<file path=ppt/tags/tag4.xml><?xml version="1.0" encoding="utf-8"?>
<p:tagLst xmlns:p="http://schemas.openxmlformats.org/presentationml/2006/main">
  <p:tag name="RAINPROBLEM" val="ProblemBullet"/>
  <p:tag name="RAINPROBLEMTYPE" val="MultipleChoice"/>
  <p:tag name="RAINBULLET" val="Wrong"/>
</p:tagLst>
</file>

<file path=ppt/tags/tag40.xml><?xml version="1.0" encoding="utf-8"?>
<p:tagLst xmlns:p="http://schemas.openxmlformats.org/presentationml/2006/main">
  <p:tag name="RAINPROBLEM" val="ProblemBullet"/>
  <p:tag name="RAINPROBLEMTYPE" val="MultipleChoice"/>
  <p:tag name="RAINBULLET" val="Wrong"/>
</p:tagLst>
</file>

<file path=ppt/tags/tag41.xml><?xml version="1.0" encoding="utf-8"?>
<p:tagLst xmlns:p="http://schemas.openxmlformats.org/presentationml/2006/main">
  <p:tag name="RAINPROBLEM" val="ProblemItem"/>
</p:tagLst>
</file>

<file path=ppt/tags/tag42.xml><?xml version="1.0" encoding="utf-8"?>
<p:tagLst xmlns:p="http://schemas.openxmlformats.org/presentationml/2006/main">
  <p:tag name="RAINPROBLEM" val="ProblemBullet"/>
  <p:tag name="RAINPROBLEMTYPE" val="MultipleChoice"/>
  <p:tag name="RAINBULLET" val="Wrong"/>
</p:tagLst>
</file>

<file path=ppt/tags/tag43.xml><?xml version="1.0" encoding="utf-8"?>
<p:tagLst xmlns:p="http://schemas.openxmlformats.org/presentationml/2006/main">
  <p:tag name="RAINPROBLEM" val="ProblemItem"/>
</p:tagLst>
</file>

<file path=ppt/tags/tag44.xml><?xml version="1.0" encoding="utf-8"?>
<p:tagLst xmlns:p="http://schemas.openxmlformats.org/presentationml/2006/main">
  <p:tag name="RAINPROBLEM" val="ProblemBullet"/>
  <p:tag name="RAINPROBLEMTYPE" val="MultipleChoice"/>
  <p:tag name="RAINBULLET" val="Correct"/>
</p:tagLst>
</file>

<file path=ppt/tags/tag45.xml><?xml version="1.0" encoding="utf-8"?>
<p:tagLst xmlns:p="http://schemas.openxmlformats.org/presentationml/2006/main">
  <p:tag name="RAINPROBLEM" val="ProblemSubmit"/>
  <p:tag name="RAINPROBLEMTYPE" val="MultipleChoice"/>
</p:tagLst>
</file>

<file path=ppt/tags/tag46.xml><?xml version="1.0" encoding="utf-8"?>
<p:tagLst xmlns:p="http://schemas.openxmlformats.org/presentationml/2006/main">
  <p:tag name="RAINPROBLEMTYPE" val="ProblemTypeMarker"/>
</p:tagLst>
</file>

<file path=ppt/tags/tag47.xml><?xml version="1.0" encoding="utf-8"?>
<p:tagLst xmlns:p="http://schemas.openxmlformats.org/presentationml/2006/main">
  <p:tag name="RAINPROBLEMTYPE" val="ProblemTypeMarker"/>
</p:tagLst>
</file>

<file path=ppt/tags/tag48.xml><?xml version="1.0" encoding="utf-8"?>
<p:tagLst xmlns:p="http://schemas.openxmlformats.org/presentationml/2006/main">
  <p:tag name="RAINPROBLEMTYPE" val="ProblemTypeMarker"/>
</p:tagLst>
</file>

<file path=ppt/tags/tag49.xml><?xml version="1.0" encoding="utf-8"?>
<p:tagLst xmlns:p="http://schemas.openxmlformats.org/presentationml/2006/main">
  <p:tag name="RAINPROBLEMTYPE" val="ProblemTypeMarker"/>
</p:tagLst>
</file>

<file path=ppt/tags/tag5.xml><?xml version="1.0" encoding="utf-8"?>
<p:tagLst xmlns:p="http://schemas.openxmlformats.org/presentationml/2006/main">
  <p:tag name="RAINPROBLEM" val="ProblemItem"/>
</p:tagLst>
</file>

<file path=ppt/tags/tag50.xml><?xml version="1.0" encoding="utf-8"?>
<p:tagLst xmlns:p="http://schemas.openxmlformats.org/presentationml/2006/main">
  <p:tag name="RAINPROBLEMTYPE" val="ProblemTypeMarker"/>
</p:tagLst>
</file>

<file path=ppt/tags/tag51.xml><?xml version="1.0" encoding="utf-8"?>
<p:tagLst xmlns:p="http://schemas.openxmlformats.org/presentationml/2006/main">
  <p:tag name="RAINPROBLEM" val="ProblemSetting"/>
  <p:tag name="RAINPROBLEMTYPE" val="MultipleChoice"/>
</p:tagLst>
</file>

<file path=ppt/tags/tag52.xml><?xml version="1.0" encoding="utf-8"?>
<p:tagLst xmlns:p="http://schemas.openxmlformats.org/presentationml/2006/main">
  <p:tag name="RAINPROBLEM" val="MultipleChoice"/>
  <p:tag name="PROBLEMSCORE" val="1.0"/>
</p:tagLst>
</file>

<file path=ppt/tags/tag53.xml><?xml version="1.0" encoding="utf-8"?>
<p:tagLst xmlns:p="http://schemas.openxmlformats.org/presentationml/2006/main">
  <p:tag name="RAINPROBLEM" val="ProblemBody"/>
</p:tagLst>
</file>

<file path=ppt/tags/tag54.xml><?xml version="1.0" encoding="utf-8"?>
<p:tagLst xmlns:p="http://schemas.openxmlformats.org/presentationml/2006/main">
  <p:tag name="RAINPROBLEM" val="ProblemItem"/>
</p:tagLst>
</file>

<file path=ppt/tags/tag55.xml><?xml version="1.0" encoding="utf-8"?>
<p:tagLst xmlns:p="http://schemas.openxmlformats.org/presentationml/2006/main">
  <p:tag name="RAINPROBLEM" val="ProblemBullet"/>
  <p:tag name="RAINPROBLEMTYPE" val="MultipleChoice"/>
  <p:tag name="RAINBULLET" val="Wrong"/>
</p:tagLst>
</file>

<file path=ppt/tags/tag56.xml><?xml version="1.0" encoding="utf-8"?>
<p:tagLst xmlns:p="http://schemas.openxmlformats.org/presentationml/2006/main">
  <p:tag name="RAINPROBLEM" val="ProblemItem"/>
</p:tagLst>
</file>

<file path=ppt/tags/tag57.xml><?xml version="1.0" encoding="utf-8"?>
<p:tagLst xmlns:p="http://schemas.openxmlformats.org/presentationml/2006/main">
  <p:tag name="RAINPROBLEM" val="ProblemBullet"/>
  <p:tag name="RAINPROBLEMTYPE" val="MultipleChoice"/>
  <p:tag name="RAINBULLET" val="Wrong"/>
</p:tagLst>
</file>

<file path=ppt/tags/tag58.xml><?xml version="1.0" encoding="utf-8"?>
<p:tagLst xmlns:p="http://schemas.openxmlformats.org/presentationml/2006/main">
  <p:tag name="RAINPROBLEM" val="ProblemItem"/>
</p:tagLst>
</file>

<file path=ppt/tags/tag59.xml><?xml version="1.0" encoding="utf-8"?>
<p:tagLst xmlns:p="http://schemas.openxmlformats.org/presentationml/2006/main">
  <p:tag name="RAINPROBLEM" val="ProblemBullet"/>
  <p:tag name="RAINPROBLEMTYPE" val="MultipleChoice"/>
  <p:tag name="RAINBULLET" val="Wrong"/>
</p:tagLst>
</file>

<file path=ppt/tags/tag6.xml><?xml version="1.0" encoding="utf-8"?>
<p:tagLst xmlns:p="http://schemas.openxmlformats.org/presentationml/2006/main">
  <p:tag name="RAINPROBLEM" val="ProblemBullet"/>
  <p:tag name="RAINPROBLEMTYPE" val="MultipleChoice"/>
  <p:tag name="RAINBULLET" val="Wrong"/>
</p:tagLst>
</file>

<file path=ppt/tags/tag60.xml><?xml version="1.0" encoding="utf-8"?>
<p:tagLst xmlns:p="http://schemas.openxmlformats.org/presentationml/2006/main">
  <p:tag name="RAINPROBLEM" val="ProblemItem"/>
</p:tagLst>
</file>

<file path=ppt/tags/tag61.xml><?xml version="1.0" encoding="utf-8"?>
<p:tagLst xmlns:p="http://schemas.openxmlformats.org/presentationml/2006/main">
  <p:tag name="RAINPROBLEM" val="ProblemBullet"/>
  <p:tag name="RAINPROBLEMTYPE" val="MultipleChoice"/>
  <p:tag name="RAINBULLET" val="Correct"/>
</p:tagLst>
</file>

<file path=ppt/tags/tag62.xml><?xml version="1.0" encoding="utf-8"?>
<p:tagLst xmlns:p="http://schemas.openxmlformats.org/presentationml/2006/main">
  <p:tag name="RAINPROBLEM" val="ProblemSubmit"/>
  <p:tag name="RAINPROBLEMTYPE" val="MultipleChoice"/>
</p:tagLst>
</file>

<file path=ppt/tags/tag63.xml><?xml version="1.0" encoding="utf-8"?>
<p:tagLst xmlns:p="http://schemas.openxmlformats.org/presentationml/2006/main">
  <p:tag name="RAINPROBLEMTYPE" val="ProblemTypeMarker"/>
</p:tagLst>
</file>

<file path=ppt/tags/tag64.xml><?xml version="1.0" encoding="utf-8"?>
<p:tagLst xmlns:p="http://schemas.openxmlformats.org/presentationml/2006/main">
  <p:tag name="RAINPROBLEMTYPE" val="ProblemTypeMarker"/>
</p:tagLst>
</file>

<file path=ppt/tags/tag65.xml><?xml version="1.0" encoding="utf-8"?>
<p:tagLst xmlns:p="http://schemas.openxmlformats.org/presentationml/2006/main">
  <p:tag name="RAINPROBLEMTYPE" val="ProblemTypeMarker"/>
</p:tagLst>
</file>

<file path=ppt/tags/tag66.xml><?xml version="1.0" encoding="utf-8"?>
<p:tagLst xmlns:p="http://schemas.openxmlformats.org/presentationml/2006/main">
  <p:tag name="RAINPROBLEMTYPE" val="ProblemTypeMarker"/>
</p:tagLst>
</file>

<file path=ppt/tags/tag67.xml><?xml version="1.0" encoding="utf-8"?>
<p:tagLst xmlns:p="http://schemas.openxmlformats.org/presentationml/2006/main">
  <p:tag name="RAINPROBLEMTYPE" val="ProblemTypeMarker"/>
</p:tagLst>
</file>

<file path=ppt/tags/tag68.xml><?xml version="1.0" encoding="utf-8"?>
<p:tagLst xmlns:p="http://schemas.openxmlformats.org/presentationml/2006/main">
  <p:tag name="RAINPROBLEM" val="ProblemSetting"/>
  <p:tag name="RAINPROBLEMTYPE" val="MultipleChoice"/>
</p:tagLst>
</file>

<file path=ppt/tags/tag69.xml><?xml version="1.0" encoding="utf-8"?>
<p:tagLst xmlns:p="http://schemas.openxmlformats.org/presentationml/2006/main">
  <p:tag name="RAINPROBLEM" val="MultipleChoice"/>
  <p:tag name="PROBLEMSCORE" val="1.0"/>
</p:tagLst>
</file>

<file path=ppt/tags/tag7.xml><?xml version="1.0" encoding="utf-8"?>
<p:tagLst xmlns:p="http://schemas.openxmlformats.org/presentationml/2006/main">
  <p:tag name="RAINPROBLEM" val="ProblemItem"/>
</p:tagLst>
</file>

<file path=ppt/tags/tag70.xml><?xml version="1.0" encoding="utf-8"?>
<p:tagLst xmlns:p="http://schemas.openxmlformats.org/presentationml/2006/main">
  <p:tag name="COMMONDATA" val="eyJoZGlkIjoiYTc2ZGZiNzZiNDVlOGViOWVmM2JhOTY0NGJkNjUyYzgifQ=="/>
</p:tagLst>
</file>

<file path=ppt/tags/tag8.xml><?xml version="1.0" encoding="utf-8"?>
<p:tagLst xmlns:p="http://schemas.openxmlformats.org/presentationml/2006/main">
  <p:tag name="RAINPROBLEM" val="ProblemBullet"/>
  <p:tag name="RAINPROBLEMTYPE" val="MultipleChoice"/>
  <p:tag name="RAINBULLET" val="Wrong"/>
</p:tagLst>
</file>

<file path=ppt/tags/tag9.xml><?xml version="1.0" encoding="utf-8"?>
<p:tagLst xmlns:p="http://schemas.openxmlformats.org/presentationml/2006/main">
  <p:tag name="RAINPROBLEM" val="ProblemItem"/>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20078</Words>
  <Application>WPS 演示</Application>
  <PresentationFormat>宽屏</PresentationFormat>
  <Paragraphs>2449</Paragraphs>
  <Slides>86</Slides>
  <Notes>31</Notes>
  <HiddenSlides>9</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86</vt:i4>
      </vt:variant>
    </vt:vector>
  </HeadingPairs>
  <TitlesOfParts>
    <vt:vector size="105" baseType="lpstr">
      <vt:lpstr>Arial</vt:lpstr>
      <vt:lpstr>宋体</vt:lpstr>
      <vt:lpstr>Wingdings</vt:lpstr>
      <vt:lpstr>Calibri</vt:lpstr>
      <vt:lpstr>黑体</vt:lpstr>
      <vt:lpstr>华文楷体</vt:lpstr>
      <vt:lpstr>华文新魏</vt:lpstr>
      <vt:lpstr>Times New Roman</vt:lpstr>
      <vt:lpstr>微软雅黑</vt:lpstr>
      <vt:lpstr>楷体</vt:lpstr>
      <vt:lpstr>Arial Unicode MS</vt:lpstr>
      <vt:lpstr>Verdana</vt:lpstr>
      <vt:lpstr>Cambria Math</vt:lpstr>
      <vt:lpstr>等线</vt:lpstr>
      <vt:lpstr>Cambria Math</vt:lpstr>
      <vt:lpstr>PMingLiU</vt:lpstr>
      <vt:lpstr>Segoe Print</vt:lpstr>
      <vt:lpstr>BatangChe</vt:lpstr>
      <vt:lpstr>Office Theme</vt:lpstr>
      <vt:lpstr>深度学习1</vt:lpstr>
      <vt:lpstr>PowerPoint 演示文稿</vt:lpstr>
      <vt:lpstr>PowerPoint 演示文稿</vt:lpstr>
      <vt:lpstr>PowerPoint 演示文稿</vt:lpstr>
      <vt:lpstr>PowerPoint 演示文稿</vt:lpstr>
      <vt:lpstr>提纲</vt:lpstr>
      <vt:lpstr>深度学习的历史发展</vt:lpstr>
      <vt:lpstr>深度学习的历史发展</vt:lpstr>
      <vt:lpstr>深度学习的历史发展</vt:lpstr>
      <vt:lpstr>提纲</vt:lpstr>
      <vt:lpstr>PowerPoint 演示文稿</vt:lpstr>
      <vt:lpstr>浅层学习  VS  深度学习：从分段学习到端到端学习</vt:lpstr>
      <vt:lpstr>PowerPoint 演示文稿</vt:lpstr>
      <vt:lpstr>生物学中的神经元</vt:lpstr>
      <vt:lpstr>神经元</vt:lpstr>
      <vt:lpstr>神经元</vt:lpstr>
      <vt:lpstr>神经元</vt:lpstr>
      <vt:lpstr>刻画神经元功能的数学模型</vt:lpstr>
      <vt:lpstr>常用的激活函数：对输入信息进行非线性变换</vt:lpstr>
      <vt:lpstr>常用的激活函数：softmax函数</vt:lpstr>
      <vt:lpstr>损失函数（Loss Function）</vt:lpstr>
      <vt:lpstr>常用的损失函数</vt:lpstr>
      <vt:lpstr>常用的损失函数</vt:lpstr>
      <vt:lpstr>常用的损失函数</vt:lpstr>
      <vt:lpstr>常用的损失函数</vt:lpstr>
      <vt:lpstr>常用的损失函数</vt:lpstr>
      <vt:lpstr>常用的损失函数</vt:lpstr>
      <vt:lpstr>常用的损失函数</vt:lpstr>
      <vt:lpstr>常用的损失函数--交叉熵损失函数</vt:lpstr>
      <vt:lpstr>常用的损失函数--交叉熵损失函数</vt:lpstr>
      <vt:lpstr>常用的损失函数</vt:lpstr>
      <vt:lpstr>前馈神经网络（feedforward neural network）</vt:lpstr>
      <vt:lpstr>前馈神经网络（feedforward neural network）</vt:lpstr>
      <vt:lpstr>感知机模型：单层感知机 </vt:lpstr>
      <vt:lpstr>感知机模型：单层感知机 </vt:lpstr>
      <vt:lpstr>感知机模型：多层感知机</vt:lpstr>
      <vt:lpstr>感知机模型：多层感知机</vt:lpstr>
      <vt:lpstr>问题：如何优化网络参数？ </vt:lpstr>
      <vt:lpstr>问题：如何优化网络参数？ </vt:lpstr>
      <vt:lpstr>问题：如何优化网络参数？ </vt:lpstr>
      <vt:lpstr>参数优化：梯度下降  ( Gradient Descent)</vt:lpstr>
      <vt:lpstr>问题：如何优化网络参数？ </vt:lpstr>
      <vt:lpstr>参数优化：误差反向传播  (error Back Propagation) </vt:lpstr>
      <vt:lpstr>误差反向传播例子</vt:lpstr>
      <vt:lpstr>误差反向传播例子</vt:lpstr>
      <vt:lpstr>误差反向传播例子</vt:lpstr>
      <vt:lpstr>误差反向传播例子</vt:lpstr>
      <vt:lpstr>误差反向传播例子</vt:lpstr>
      <vt:lpstr>误差反向传播例子</vt:lpstr>
      <vt:lpstr>误差反向传播例子</vt:lpstr>
      <vt:lpstr>误差反向传播例子</vt:lpstr>
      <vt:lpstr>误差反向传播例子</vt:lpstr>
      <vt:lpstr>误差反向传播例子</vt:lpstr>
      <vt:lpstr>误差反向传播：前馈神经网络</vt:lpstr>
      <vt:lpstr>误差反向传播：前馈神经网络</vt:lpstr>
      <vt:lpstr>误差反向传播：前馈神经网络</vt:lpstr>
      <vt:lpstr>误差反向传播：前馈神经网络</vt:lpstr>
      <vt:lpstr>误差反向传播：前馈神经网络</vt:lpstr>
      <vt:lpstr>误差反向传播：前馈神经网络</vt:lpstr>
      <vt:lpstr>误差反向传播：前馈神经网络</vt:lpstr>
      <vt:lpstr>误差反向传播：前馈神经网络</vt:lpstr>
      <vt:lpstr>误差反向传播：前馈神经网络</vt:lpstr>
      <vt:lpstr>误差反向传播：前馈神经网络</vt:lpstr>
      <vt:lpstr>误差反向传播：前馈神经网络</vt:lpstr>
      <vt:lpstr>误差反向传播：前馈神经网络</vt:lpstr>
      <vt:lpstr>误差反向传播：前馈神经网络</vt:lpstr>
      <vt:lpstr>误差反向传播：前馈神经网络</vt:lpstr>
      <vt:lpstr>误差反向传播：前馈神经网络</vt:lpstr>
      <vt:lpstr>误差反向传播：前馈神经网络</vt:lpstr>
      <vt:lpstr>误差反向传播：前馈神经网络</vt:lpstr>
      <vt:lpstr>误差反向传播：前馈神经网络</vt:lpstr>
      <vt:lpstr>误差反向传播：前馈神经网络</vt:lpstr>
      <vt:lpstr>误差反向传播：前馈神经网络</vt:lpstr>
      <vt:lpstr>误差反向传播：前馈神经网络</vt:lpstr>
      <vt:lpstr>误差反向传播：前馈神经网络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参数优化：误差反向传播  (error back propagation, BP)</vt:lpstr>
      <vt:lpstr>PowerPoint 演示文稿</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BING: Binarized Normed Gradients for Objectness Estimation at 300fps</dc:title>
  <dc:creator>MingMing Cheng</dc:creator>
  <cp:lastModifiedBy>拿拿龙</cp:lastModifiedBy>
  <cp:revision>897</cp:revision>
  <dcterms:created xsi:type="dcterms:W3CDTF">2019-08-31T02:02:00Z</dcterms:created>
  <dcterms:modified xsi:type="dcterms:W3CDTF">2022-06-07T06:41:49Z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EADER_334E55B0-647D-440b-865C-3EC943EB4CBC">
    <vt:lpwstr>XGRvY3VtZW50Y2xhc3N7YXJ0aWNsZX0KXHVzZXBhY2thZ2VbdXNlbmFtZXNde2NvbG9yfQpcdXNlcGFja2FnZXthbXNtYXRoLGFtc3N5bWJ9Clx1c2VwYWNrYWdlW3V0Zjhde2lucHV0ZW5jfQpccGFnZXN0eWxle2VtcHR5fQpcYmVnaW57ZG9jdW1lbnR9Cg==</vt:lpwstr>
  </property>
  <property fmtid="{D5CDD505-2E9C-101B-9397-08002B2CF9AE}" pid="3" name="FOOTER_334E55B0-647D-440b-865C-3EC943EB4CBC">
    <vt:lpwstr>XGVuZHtkb2N1bWVudH0K</vt:lpwstr>
  </property>
  <property fmtid="{D5CDD505-2E9C-101B-9397-08002B2CF9AE}" pid="4" name="KSOProductBuildVer">
    <vt:lpwstr>2052-11.1.0.11744</vt:lpwstr>
  </property>
  <property fmtid="{D5CDD505-2E9C-101B-9397-08002B2CF9AE}" pid="5" name="ICV">
    <vt:lpwstr>C8F00686CC7D4455AAA5EB227F56BAAC</vt:lpwstr>
  </property>
</Properties>
</file>